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84" r:id="rId4"/>
    <p:sldId id="261" r:id="rId5"/>
    <p:sldId id="262" r:id="rId6"/>
    <p:sldId id="263" r:id="rId7"/>
    <p:sldId id="264" r:id="rId8"/>
    <p:sldId id="265" r:id="rId9"/>
    <p:sldId id="285" r:id="rId10"/>
    <p:sldId id="286" r:id="rId11"/>
    <p:sldId id="266" r:id="rId12"/>
    <p:sldId id="267" r:id="rId13"/>
    <p:sldId id="268" r:id="rId14"/>
    <p:sldId id="269" r:id="rId15"/>
    <p:sldId id="270" r:id="rId16"/>
    <p:sldId id="283" r:id="rId17"/>
    <p:sldId id="28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F9D883-090F-4908-AD0F-25ADF5D4CD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B7D53D-C89C-45BD-9B00-2D356158CCF4}">
      <dgm:prSet phldrT="[Текст]" custT="1"/>
      <dgm:spPr/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rPr>
            <a:t>Величины в программировании, как и в математике, делятся</a:t>
          </a:r>
          <a:endParaRPr lang="ru-RU" sz="2000" dirty="0"/>
        </a:p>
      </dgm:t>
    </dgm:pt>
    <dgm:pt modelId="{7F1094B8-5E32-447E-B97F-5B0143326A29}" type="parTrans" cxnId="{C29A60E8-5B63-4B07-B5CF-7F32DA86E61C}">
      <dgm:prSet/>
      <dgm:spPr/>
      <dgm:t>
        <a:bodyPr/>
        <a:lstStyle/>
        <a:p>
          <a:endParaRPr lang="ru-RU"/>
        </a:p>
      </dgm:t>
    </dgm:pt>
    <dgm:pt modelId="{77014D5D-A28D-490D-BBB1-50CBBBF81FB2}" type="sibTrans" cxnId="{C29A60E8-5B63-4B07-B5CF-7F32DA86E61C}">
      <dgm:prSet/>
      <dgm:spPr/>
      <dgm:t>
        <a:bodyPr/>
        <a:lstStyle/>
        <a:p>
          <a:endParaRPr lang="ru-RU"/>
        </a:p>
      </dgm:t>
    </dgm:pt>
    <dgm:pt modelId="{3A8E825B-6311-4656-BC00-F744FD6D8398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rPr>
            <a:t>константы</a:t>
          </a:r>
          <a:endParaRPr lang="ru-RU" sz="2000" dirty="0"/>
        </a:p>
      </dgm:t>
    </dgm:pt>
    <dgm:pt modelId="{161D6A7B-FCB9-4C55-BE85-F3FEE368D285}" type="parTrans" cxnId="{F9A0F3DE-B499-403D-A360-F18EA7F462F0}">
      <dgm:prSet/>
      <dgm:spPr/>
      <dgm:t>
        <a:bodyPr/>
        <a:lstStyle/>
        <a:p>
          <a:endParaRPr lang="ru-RU"/>
        </a:p>
      </dgm:t>
    </dgm:pt>
    <dgm:pt modelId="{34B3C703-453B-41FB-BB8B-174D19786DA6}" type="sibTrans" cxnId="{F9A0F3DE-B499-403D-A360-F18EA7F462F0}">
      <dgm:prSet/>
      <dgm:spPr/>
      <dgm:t>
        <a:bodyPr/>
        <a:lstStyle/>
        <a:p>
          <a:endParaRPr lang="ru-RU"/>
        </a:p>
      </dgm:t>
    </dgm:pt>
    <dgm:pt modelId="{51C1B1A4-54AE-4E3D-8DAB-1874C38EE76D}">
      <dgm:prSet phldrT="[Текст]" custT="1"/>
      <dgm:spPr/>
      <dgm:t>
        <a:bodyPr/>
        <a:lstStyle/>
        <a:p>
          <a:r>
            <a:rPr lang="ru-RU" sz="1800" dirty="0" smtClean="0"/>
            <a:t>Значение остается неизменной в течение всей программы</a:t>
          </a:r>
          <a:endParaRPr lang="ru-RU" sz="1800" dirty="0"/>
        </a:p>
      </dgm:t>
    </dgm:pt>
    <dgm:pt modelId="{A373B32E-79B6-42D5-959C-4FC057D3EE10}" type="parTrans" cxnId="{9F587093-B600-4657-A8CA-557AA97737A1}">
      <dgm:prSet/>
      <dgm:spPr/>
      <dgm:t>
        <a:bodyPr/>
        <a:lstStyle/>
        <a:p>
          <a:endParaRPr lang="ru-RU"/>
        </a:p>
      </dgm:t>
    </dgm:pt>
    <dgm:pt modelId="{2FC1D73D-2AA6-4242-86E5-11470321AB40}" type="sibTrans" cxnId="{9F587093-B600-4657-A8CA-557AA97737A1}">
      <dgm:prSet/>
      <dgm:spPr/>
      <dgm:t>
        <a:bodyPr/>
        <a:lstStyle/>
        <a:p>
          <a:endParaRPr lang="ru-RU"/>
        </a:p>
      </dgm:t>
    </dgm:pt>
    <dgm:pt modelId="{EC5A8841-840B-4DBD-B806-8D7F3BA66CBE}">
      <dgm:prSet phldrT="[Текст]" custT="1"/>
      <dgm:spPr/>
      <dgm:t>
        <a:bodyPr/>
        <a:lstStyle/>
        <a:p>
          <a:r>
            <a:rPr lang="ru-RU" sz="1800" dirty="0" smtClean="0"/>
            <a:t>Значение величины может изменяться</a:t>
          </a:r>
          <a:endParaRPr lang="ru-RU" sz="1800" dirty="0"/>
        </a:p>
      </dgm:t>
    </dgm:pt>
    <dgm:pt modelId="{BAA59621-BC3C-416E-B984-9579C45B59D6}" type="sibTrans" cxnId="{6677CB9F-E2D0-4702-8F0A-891E2A4C87B4}">
      <dgm:prSet/>
      <dgm:spPr/>
      <dgm:t>
        <a:bodyPr/>
        <a:lstStyle/>
        <a:p>
          <a:endParaRPr lang="ru-RU"/>
        </a:p>
      </dgm:t>
    </dgm:pt>
    <dgm:pt modelId="{5CCA5F20-BB0A-4213-AD96-7612568C0607}" type="parTrans" cxnId="{6677CB9F-E2D0-4702-8F0A-891E2A4C87B4}">
      <dgm:prSet/>
      <dgm:spPr/>
      <dgm:t>
        <a:bodyPr/>
        <a:lstStyle/>
        <a:p>
          <a:endParaRPr lang="ru-RU"/>
        </a:p>
      </dgm:t>
    </dgm:pt>
    <dgm:pt modelId="{C6930136-2586-409E-8A34-D477B74719A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rPr>
            <a:t>переменные</a:t>
          </a:r>
          <a:endParaRPr lang="ru-RU" sz="2000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E29F9F8F-467A-4B56-956D-072D85A1824A}" type="sibTrans" cxnId="{686233E9-07CF-4966-91D4-445FD2899316}">
      <dgm:prSet/>
      <dgm:spPr/>
      <dgm:t>
        <a:bodyPr/>
        <a:lstStyle/>
        <a:p>
          <a:endParaRPr lang="ru-RU"/>
        </a:p>
      </dgm:t>
    </dgm:pt>
    <dgm:pt modelId="{E72BC6CC-49CA-4A29-9246-B7BEDC51C171}" type="parTrans" cxnId="{686233E9-07CF-4966-91D4-445FD2899316}">
      <dgm:prSet/>
      <dgm:spPr/>
      <dgm:t>
        <a:bodyPr/>
        <a:lstStyle/>
        <a:p>
          <a:endParaRPr lang="ru-RU"/>
        </a:p>
      </dgm:t>
    </dgm:pt>
    <dgm:pt modelId="{465FB2C0-B4BF-404E-8018-EC1EE011C837}" type="pres">
      <dgm:prSet presAssocID="{56F9D883-090F-4908-AD0F-25ADF5D4CD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750610-3729-4564-85EC-79FC64D526CF}" type="pres">
      <dgm:prSet presAssocID="{8EB7D53D-C89C-45BD-9B00-2D356158CCF4}" presName="hierRoot1" presStyleCnt="0"/>
      <dgm:spPr/>
    </dgm:pt>
    <dgm:pt modelId="{18FB70A9-FE17-4A26-9BD1-B34C9036E3BD}" type="pres">
      <dgm:prSet presAssocID="{8EB7D53D-C89C-45BD-9B00-2D356158CCF4}" presName="composite" presStyleCnt="0"/>
      <dgm:spPr/>
    </dgm:pt>
    <dgm:pt modelId="{6E0EBC2D-481D-4A36-B054-034FF738ED9A}" type="pres">
      <dgm:prSet presAssocID="{8EB7D53D-C89C-45BD-9B00-2D356158CCF4}" presName="background" presStyleLbl="node0" presStyleIdx="0" presStyleCnt="1"/>
      <dgm:spPr/>
    </dgm:pt>
    <dgm:pt modelId="{164F0170-43F7-4F9D-BBD4-98E9C97CB7C4}" type="pres">
      <dgm:prSet presAssocID="{8EB7D53D-C89C-45BD-9B00-2D356158CCF4}" presName="text" presStyleLbl="fgAcc0" presStyleIdx="0" presStyleCnt="1" custScaleX="340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956D1F-9127-40F3-AC9B-F1EC16327EBF}" type="pres">
      <dgm:prSet presAssocID="{8EB7D53D-C89C-45BD-9B00-2D356158CCF4}" presName="hierChild2" presStyleCnt="0"/>
      <dgm:spPr/>
    </dgm:pt>
    <dgm:pt modelId="{8FE320DB-A5E8-4E75-A581-58D9A0034771}" type="pres">
      <dgm:prSet presAssocID="{E72BC6CC-49CA-4A29-9246-B7BEDC51C17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7E39EA7-3C2E-4BD2-BAC9-547085F8F44B}" type="pres">
      <dgm:prSet presAssocID="{C6930136-2586-409E-8A34-D477B74719AE}" presName="hierRoot2" presStyleCnt="0"/>
      <dgm:spPr/>
    </dgm:pt>
    <dgm:pt modelId="{DD16EB45-A3D6-4E88-9324-48929DDB7959}" type="pres">
      <dgm:prSet presAssocID="{C6930136-2586-409E-8A34-D477B74719AE}" presName="composite2" presStyleCnt="0"/>
      <dgm:spPr/>
    </dgm:pt>
    <dgm:pt modelId="{8AEC1D38-4609-46E8-9BF1-9D53D1A53C2E}" type="pres">
      <dgm:prSet presAssocID="{C6930136-2586-409E-8A34-D477B74719AE}" presName="background2" presStyleLbl="node2" presStyleIdx="0" presStyleCnt="2"/>
      <dgm:spPr/>
    </dgm:pt>
    <dgm:pt modelId="{4EE51E8F-1A69-4264-90B9-A6EC5A1FC8B7}" type="pres">
      <dgm:prSet presAssocID="{C6930136-2586-409E-8A34-D477B74719AE}" presName="text2" presStyleLbl="fgAcc2" presStyleIdx="0" presStyleCnt="2" custScaleX="1636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B5784A-C704-46E2-9B7C-2EB872EF9EC6}" type="pres">
      <dgm:prSet presAssocID="{C6930136-2586-409E-8A34-D477B74719AE}" presName="hierChild3" presStyleCnt="0"/>
      <dgm:spPr/>
    </dgm:pt>
    <dgm:pt modelId="{142D2293-7767-4386-8C5A-C560BDA49194}" type="pres">
      <dgm:prSet presAssocID="{5CCA5F20-BB0A-4213-AD96-7612568C0607}" presName="Name17" presStyleLbl="parChTrans1D3" presStyleIdx="0" presStyleCnt="2"/>
      <dgm:spPr/>
      <dgm:t>
        <a:bodyPr/>
        <a:lstStyle/>
        <a:p>
          <a:endParaRPr lang="ru-RU"/>
        </a:p>
      </dgm:t>
    </dgm:pt>
    <dgm:pt modelId="{B2F6A029-A1C0-46BA-94BB-E1C6AA752C4A}" type="pres">
      <dgm:prSet presAssocID="{EC5A8841-840B-4DBD-B806-8D7F3BA66CBE}" presName="hierRoot3" presStyleCnt="0"/>
      <dgm:spPr/>
    </dgm:pt>
    <dgm:pt modelId="{B1C2F039-AEB7-422F-95CF-1EC2CE2BF52C}" type="pres">
      <dgm:prSet presAssocID="{EC5A8841-840B-4DBD-B806-8D7F3BA66CBE}" presName="composite3" presStyleCnt="0"/>
      <dgm:spPr/>
    </dgm:pt>
    <dgm:pt modelId="{1BE1B1BA-76CC-4EC2-9FE5-01AA95DB7DBD}" type="pres">
      <dgm:prSet presAssocID="{EC5A8841-840B-4DBD-B806-8D7F3BA66CBE}" presName="background3" presStyleLbl="node3" presStyleIdx="0" presStyleCnt="2"/>
      <dgm:spPr/>
    </dgm:pt>
    <dgm:pt modelId="{DC6B037E-A160-4315-A30F-BF80EA6801DF}" type="pres">
      <dgm:prSet presAssocID="{EC5A8841-840B-4DBD-B806-8D7F3BA66CBE}" presName="text3" presStyleLbl="fgAcc3" presStyleIdx="0" presStyleCnt="2" custScaleX="1686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C9ED2B-8010-44EA-A582-93FE59FF3843}" type="pres">
      <dgm:prSet presAssocID="{EC5A8841-840B-4DBD-B806-8D7F3BA66CBE}" presName="hierChild4" presStyleCnt="0"/>
      <dgm:spPr/>
    </dgm:pt>
    <dgm:pt modelId="{EDEA2EBA-BCE0-4E5B-864B-8196229CFDEB}" type="pres">
      <dgm:prSet presAssocID="{161D6A7B-FCB9-4C55-BE85-F3FEE368D28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01F7647D-30BC-44A0-9BEE-420B94F2AF44}" type="pres">
      <dgm:prSet presAssocID="{3A8E825B-6311-4656-BC00-F744FD6D8398}" presName="hierRoot2" presStyleCnt="0"/>
      <dgm:spPr/>
    </dgm:pt>
    <dgm:pt modelId="{50C4AB6B-D059-4EB5-A1FC-50E72804BCA8}" type="pres">
      <dgm:prSet presAssocID="{3A8E825B-6311-4656-BC00-F744FD6D8398}" presName="composite2" presStyleCnt="0"/>
      <dgm:spPr/>
    </dgm:pt>
    <dgm:pt modelId="{8D03C0E9-DCC7-4173-9C28-9849C54919E0}" type="pres">
      <dgm:prSet presAssocID="{3A8E825B-6311-4656-BC00-F744FD6D8398}" presName="background2" presStyleLbl="node2" presStyleIdx="1" presStyleCnt="2"/>
      <dgm:spPr/>
    </dgm:pt>
    <dgm:pt modelId="{47696A94-9D81-48DF-AEF9-4F31E0C69771}" type="pres">
      <dgm:prSet presAssocID="{3A8E825B-6311-4656-BC00-F744FD6D8398}" presName="text2" presStyleLbl="fgAcc2" presStyleIdx="1" presStyleCnt="2" custScaleX="1499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253156-9F45-4A86-9242-54A8936E8365}" type="pres">
      <dgm:prSet presAssocID="{3A8E825B-6311-4656-BC00-F744FD6D8398}" presName="hierChild3" presStyleCnt="0"/>
      <dgm:spPr/>
    </dgm:pt>
    <dgm:pt modelId="{208AF1ED-2F6A-486F-94B6-743D4CA77151}" type="pres">
      <dgm:prSet presAssocID="{A373B32E-79B6-42D5-959C-4FC057D3EE1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4730FD7-E167-4F21-906C-6FF39F476980}" type="pres">
      <dgm:prSet presAssocID="{51C1B1A4-54AE-4E3D-8DAB-1874C38EE76D}" presName="hierRoot3" presStyleCnt="0"/>
      <dgm:spPr/>
    </dgm:pt>
    <dgm:pt modelId="{13A3DC33-8E6D-4122-A08B-E9F6266066A1}" type="pres">
      <dgm:prSet presAssocID="{51C1B1A4-54AE-4E3D-8DAB-1874C38EE76D}" presName="composite3" presStyleCnt="0"/>
      <dgm:spPr/>
    </dgm:pt>
    <dgm:pt modelId="{E421A07B-C2CE-45F4-BDEA-D3F5FE7F48BA}" type="pres">
      <dgm:prSet presAssocID="{51C1B1A4-54AE-4E3D-8DAB-1874C38EE76D}" presName="background3" presStyleLbl="node3" presStyleIdx="1" presStyleCnt="2"/>
      <dgm:spPr/>
    </dgm:pt>
    <dgm:pt modelId="{179F44ED-6616-4627-BD9B-59EB194B80DC}" type="pres">
      <dgm:prSet presAssocID="{51C1B1A4-54AE-4E3D-8DAB-1874C38EE76D}" presName="text3" presStyleLbl="fgAcc3" presStyleIdx="1" presStyleCnt="2" custScaleX="1590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3B9632-46E4-4580-A40A-B77D188AA871}" type="pres">
      <dgm:prSet presAssocID="{51C1B1A4-54AE-4E3D-8DAB-1874C38EE76D}" presName="hierChild4" presStyleCnt="0"/>
      <dgm:spPr/>
    </dgm:pt>
  </dgm:ptLst>
  <dgm:cxnLst>
    <dgm:cxn modelId="{75501838-BEFA-4A7E-BC66-C4D97CBE5EA1}" type="presOf" srcId="{161D6A7B-FCB9-4C55-BE85-F3FEE368D285}" destId="{EDEA2EBA-BCE0-4E5B-864B-8196229CFDEB}" srcOrd="0" destOrd="0" presId="urn:microsoft.com/office/officeart/2005/8/layout/hierarchy1"/>
    <dgm:cxn modelId="{FD87F10A-B870-4CD9-A991-64A5F879E8DB}" type="presOf" srcId="{C6930136-2586-409E-8A34-D477B74719AE}" destId="{4EE51E8F-1A69-4264-90B9-A6EC5A1FC8B7}" srcOrd="0" destOrd="0" presId="urn:microsoft.com/office/officeart/2005/8/layout/hierarchy1"/>
    <dgm:cxn modelId="{F9A0F3DE-B499-403D-A360-F18EA7F462F0}" srcId="{8EB7D53D-C89C-45BD-9B00-2D356158CCF4}" destId="{3A8E825B-6311-4656-BC00-F744FD6D8398}" srcOrd="1" destOrd="0" parTransId="{161D6A7B-FCB9-4C55-BE85-F3FEE368D285}" sibTransId="{34B3C703-453B-41FB-BB8B-174D19786DA6}"/>
    <dgm:cxn modelId="{A3154BA7-DB4A-4504-A4CD-5CF433CCF038}" type="presOf" srcId="{E72BC6CC-49CA-4A29-9246-B7BEDC51C171}" destId="{8FE320DB-A5E8-4E75-A581-58D9A0034771}" srcOrd="0" destOrd="0" presId="urn:microsoft.com/office/officeart/2005/8/layout/hierarchy1"/>
    <dgm:cxn modelId="{D67BCFD6-9F66-4257-9495-6C7BD297BD06}" type="presOf" srcId="{5CCA5F20-BB0A-4213-AD96-7612568C0607}" destId="{142D2293-7767-4386-8C5A-C560BDA49194}" srcOrd="0" destOrd="0" presId="urn:microsoft.com/office/officeart/2005/8/layout/hierarchy1"/>
    <dgm:cxn modelId="{11BD4710-DF01-46C3-8CF1-5085B221A022}" type="presOf" srcId="{EC5A8841-840B-4DBD-B806-8D7F3BA66CBE}" destId="{DC6B037E-A160-4315-A30F-BF80EA6801DF}" srcOrd="0" destOrd="0" presId="urn:microsoft.com/office/officeart/2005/8/layout/hierarchy1"/>
    <dgm:cxn modelId="{86B9A3D0-A8EB-4312-BDB3-D1D666F4DF80}" type="presOf" srcId="{8EB7D53D-C89C-45BD-9B00-2D356158CCF4}" destId="{164F0170-43F7-4F9D-BBD4-98E9C97CB7C4}" srcOrd="0" destOrd="0" presId="urn:microsoft.com/office/officeart/2005/8/layout/hierarchy1"/>
    <dgm:cxn modelId="{C29A60E8-5B63-4B07-B5CF-7F32DA86E61C}" srcId="{56F9D883-090F-4908-AD0F-25ADF5D4CDA9}" destId="{8EB7D53D-C89C-45BD-9B00-2D356158CCF4}" srcOrd="0" destOrd="0" parTransId="{7F1094B8-5E32-447E-B97F-5B0143326A29}" sibTransId="{77014D5D-A28D-490D-BBB1-50CBBBF81FB2}"/>
    <dgm:cxn modelId="{6677CB9F-E2D0-4702-8F0A-891E2A4C87B4}" srcId="{C6930136-2586-409E-8A34-D477B74719AE}" destId="{EC5A8841-840B-4DBD-B806-8D7F3BA66CBE}" srcOrd="0" destOrd="0" parTransId="{5CCA5F20-BB0A-4213-AD96-7612568C0607}" sibTransId="{BAA59621-BC3C-416E-B984-9579C45B59D6}"/>
    <dgm:cxn modelId="{9F587093-B600-4657-A8CA-557AA97737A1}" srcId="{3A8E825B-6311-4656-BC00-F744FD6D8398}" destId="{51C1B1A4-54AE-4E3D-8DAB-1874C38EE76D}" srcOrd="0" destOrd="0" parTransId="{A373B32E-79B6-42D5-959C-4FC057D3EE10}" sibTransId="{2FC1D73D-2AA6-4242-86E5-11470321AB40}"/>
    <dgm:cxn modelId="{2FF4C6CB-92C7-488D-9BCE-7E07489E53E9}" type="presOf" srcId="{3A8E825B-6311-4656-BC00-F744FD6D8398}" destId="{47696A94-9D81-48DF-AEF9-4F31E0C69771}" srcOrd="0" destOrd="0" presId="urn:microsoft.com/office/officeart/2005/8/layout/hierarchy1"/>
    <dgm:cxn modelId="{686233E9-07CF-4966-91D4-445FD2899316}" srcId="{8EB7D53D-C89C-45BD-9B00-2D356158CCF4}" destId="{C6930136-2586-409E-8A34-D477B74719AE}" srcOrd="0" destOrd="0" parTransId="{E72BC6CC-49CA-4A29-9246-B7BEDC51C171}" sibTransId="{E29F9F8F-467A-4B56-956D-072D85A1824A}"/>
    <dgm:cxn modelId="{0A5AD4E8-AD49-433A-BAF3-D8A4A4FF9E60}" type="presOf" srcId="{A373B32E-79B6-42D5-959C-4FC057D3EE10}" destId="{208AF1ED-2F6A-486F-94B6-743D4CA77151}" srcOrd="0" destOrd="0" presId="urn:microsoft.com/office/officeart/2005/8/layout/hierarchy1"/>
    <dgm:cxn modelId="{E27467E5-D277-438E-A1E8-3123D56D0C01}" type="presOf" srcId="{51C1B1A4-54AE-4E3D-8DAB-1874C38EE76D}" destId="{179F44ED-6616-4627-BD9B-59EB194B80DC}" srcOrd="0" destOrd="0" presId="urn:microsoft.com/office/officeart/2005/8/layout/hierarchy1"/>
    <dgm:cxn modelId="{58D9EA0C-D760-4F50-854C-930B5B4D983F}" type="presOf" srcId="{56F9D883-090F-4908-AD0F-25ADF5D4CDA9}" destId="{465FB2C0-B4BF-404E-8018-EC1EE011C837}" srcOrd="0" destOrd="0" presId="urn:microsoft.com/office/officeart/2005/8/layout/hierarchy1"/>
    <dgm:cxn modelId="{30F6E972-630B-4A17-90E6-07FAA61647FB}" type="presParOf" srcId="{465FB2C0-B4BF-404E-8018-EC1EE011C837}" destId="{34750610-3729-4564-85EC-79FC64D526CF}" srcOrd="0" destOrd="0" presId="urn:microsoft.com/office/officeart/2005/8/layout/hierarchy1"/>
    <dgm:cxn modelId="{D3DCA91E-E6F2-4505-8349-F5765DE719AA}" type="presParOf" srcId="{34750610-3729-4564-85EC-79FC64D526CF}" destId="{18FB70A9-FE17-4A26-9BD1-B34C9036E3BD}" srcOrd="0" destOrd="0" presId="urn:microsoft.com/office/officeart/2005/8/layout/hierarchy1"/>
    <dgm:cxn modelId="{0FC5B36A-7618-4477-99D3-92AEA228409F}" type="presParOf" srcId="{18FB70A9-FE17-4A26-9BD1-B34C9036E3BD}" destId="{6E0EBC2D-481D-4A36-B054-034FF738ED9A}" srcOrd="0" destOrd="0" presId="urn:microsoft.com/office/officeart/2005/8/layout/hierarchy1"/>
    <dgm:cxn modelId="{17523BE0-7A47-4DAF-B79F-62D3E7279F73}" type="presParOf" srcId="{18FB70A9-FE17-4A26-9BD1-B34C9036E3BD}" destId="{164F0170-43F7-4F9D-BBD4-98E9C97CB7C4}" srcOrd="1" destOrd="0" presId="urn:microsoft.com/office/officeart/2005/8/layout/hierarchy1"/>
    <dgm:cxn modelId="{229EE29D-7AC3-4469-9EA2-567FC4E25D8C}" type="presParOf" srcId="{34750610-3729-4564-85EC-79FC64D526CF}" destId="{BA956D1F-9127-40F3-AC9B-F1EC16327EBF}" srcOrd="1" destOrd="0" presId="urn:microsoft.com/office/officeart/2005/8/layout/hierarchy1"/>
    <dgm:cxn modelId="{6307D2C8-1F05-40AC-ABFA-0DE7FE189DDF}" type="presParOf" srcId="{BA956D1F-9127-40F3-AC9B-F1EC16327EBF}" destId="{8FE320DB-A5E8-4E75-A581-58D9A0034771}" srcOrd="0" destOrd="0" presId="urn:microsoft.com/office/officeart/2005/8/layout/hierarchy1"/>
    <dgm:cxn modelId="{436F5E82-1C3D-47AC-BD4E-4E9296B16381}" type="presParOf" srcId="{BA956D1F-9127-40F3-AC9B-F1EC16327EBF}" destId="{27E39EA7-3C2E-4BD2-BAC9-547085F8F44B}" srcOrd="1" destOrd="0" presId="urn:microsoft.com/office/officeart/2005/8/layout/hierarchy1"/>
    <dgm:cxn modelId="{AAA45B54-36A2-49E2-8D74-E431B9F94C54}" type="presParOf" srcId="{27E39EA7-3C2E-4BD2-BAC9-547085F8F44B}" destId="{DD16EB45-A3D6-4E88-9324-48929DDB7959}" srcOrd="0" destOrd="0" presId="urn:microsoft.com/office/officeart/2005/8/layout/hierarchy1"/>
    <dgm:cxn modelId="{964821AC-C276-4EB3-9AF2-6984079F7060}" type="presParOf" srcId="{DD16EB45-A3D6-4E88-9324-48929DDB7959}" destId="{8AEC1D38-4609-46E8-9BF1-9D53D1A53C2E}" srcOrd="0" destOrd="0" presId="urn:microsoft.com/office/officeart/2005/8/layout/hierarchy1"/>
    <dgm:cxn modelId="{36584780-4B1E-47D2-90B3-7A06E6BDF7B3}" type="presParOf" srcId="{DD16EB45-A3D6-4E88-9324-48929DDB7959}" destId="{4EE51E8F-1A69-4264-90B9-A6EC5A1FC8B7}" srcOrd="1" destOrd="0" presId="urn:microsoft.com/office/officeart/2005/8/layout/hierarchy1"/>
    <dgm:cxn modelId="{FD30765D-CE2C-40FE-B294-C2DE4183756D}" type="presParOf" srcId="{27E39EA7-3C2E-4BD2-BAC9-547085F8F44B}" destId="{88B5784A-C704-46E2-9B7C-2EB872EF9EC6}" srcOrd="1" destOrd="0" presId="urn:microsoft.com/office/officeart/2005/8/layout/hierarchy1"/>
    <dgm:cxn modelId="{434006CC-90F9-44CC-BD35-CE8378333FA2}" type="presParOf" srcId="{88B5784A-C704-46E2-9B7C-2EB872EF9EC6}" destId="{142D2293-7767-4386-8C5A-C560BDA49194}" srcOrd="0" destOrd="0" presId="urn:microsoft.com/office/officeart/2005/8/layout/hierarchy1"/>
    <dgm:cxn modelId="{D5D3E8D6-1740-48F1-A6F2-EDB8632438E4}" type="presParOf" srcId="{88B5784A-C704-46E2-9B7C-2EB872EF9EC6}" destId="{B2F6A029-A1C0-46BA-94BB-E1C6AA752C4A}" srcOrd="1" destOrd="0" presId="urn:microsoft.com/office/officeart/2005/8/layout/hierarchy1"/>
    <dgm:cxn modelId="{2B6ACAE8-A7F4-4FA3-8F63-8934680C20C5}" type="presParOf" srcId="{B2F6A029-A1C0-46BA-94BB-E1C6AA752C4A}" destId="{B1C2F039-AEB7-422F-95CF-1EC2CE2BF52C}" srcOrd="0" destOrd="0" presId="urn:microsoft.com/office/officeart/2005/8/layout/hierarchy1"/>
    <dgm:cxn modelId="{B750D77D-77D9-4EC8-BFF6-4822C0DA84AE}" type="presParOf" srcId="{B1C2F039-AEB7-422F-95CF-1EC2CE2BF52C}" destId="{1BE1B1BA-76CC-4EC2-9FE5-01AA95DB7DBD}" srcOrd="0" destOrd="0" presId="urn:microsoft.com/office/officeart/2005/8/layout/hierarchy1"/>
    <dgm:cxn modelId="{DBAB7ACB-87B6-4B9B-B5A4-937AF190F55E}" type="presParOf" srcId="{B1C2F039-AEB7-422F-95CF-1EC2CE2BF52C}" destId="{DC6B037E-A160-4315-A30F-BF80EA6801DF}" srcOrd="1" destOrd="0" presId="urn:microsoft.com/office/officeart/2005/8/layout/hierarchy1"/>
    <dgm:cxn modelId="{65D74CDB-7530-46EF-8087-13096C23AB0E}" type="presParOf" srcId="{B2F6A029-A1C0-46BA-94BB-E1C6AA752C4A}" destId="{D9C9ED2B-8010-44EA-A582-93FE59FF3843}" srcOrd="1" destOrd="0" presId="urn:microsoft.com/office/officeart/2005/8/layout/hierarchy1"/>
    <dgm:cxn modelId="{EBEF0309-E11E-4489-A842-122F17BBDE33}" type="presParOf" srcId="{BA956D1F-9127-40F3-AC9B-F1EC16327EBF}" destId="{EDEA2EBA-BCE0-4E5B-864B-8196229CFDEB}" srcOrd="2" destOrd="0" presId="urn:microsoft.com/office/officeart/2005/8/layout/hierarchy1"/>
    <dgm:cxn modelId="{1BE6FDD7-338F-47C4-A812-B82DAE161E97}" type="presParOf" srcId="{BA956D1F-9127-40F3-AC9B-F1EC16327EBF}" destId="{01F7647D-30BC-44A0-9BEE-420B94F2AF44}" srcOrd="3" destOrd="0" presId="urn:microsoft.com/office/officeart/2005/8/layout/hierarchy1"/>
    <dgm:cxn modelId="{CBC05FA0-EBDA-4AFE-AEC5-260F3E239D3D}" type="presParOf" srcId="{01F7647D-30BC-44A0-9BEE-420B94F2AF44}" destId="{50C4AB6B-D059-4EB5-A1FC-50E72804BCA8}" srcOrd="0" destOrd="0" presId="urn:microsoft.com/office/officeart/2005/8/layout/hierarchy1"/>
    <dgm:cxn modelId="{00295E88-3108-4435-8934-5DB5657BF237}" type="presParOf" srcId="{50C4AB6B-D059-4EB5-A1FC-50E72804BCA8}" destId="{8D03C0E9-DCC7-4173-9C28-9849C54919E0}" srcOrd="0" destOrd="0" presId="urn:microsoft.com/office/officeart/2005/8/layout/hierarchy1"/>
    <dgm:cxn modelId="{06560194-8DDA-4869-9928-1D81F0B81B7A}" type="presParOf" srcId="{50C4AB6B-D059-4EB5-A1FC-50E72804BCA8}" destId="{47696A94-9D81-48DF-AEF9-4F31E0C69771}" srcOrd="1" destOrd="0" presId="urn:microsoft.com/office/officeart/2005/8/layout/hierarchy1"/>
    <dgm:cxn modelId="{83B92B78-DADA-425F-B326-7E60A50B5DDB}" type="presParOf" srcId="{01F7647D-30BC-44A0-9BEE-420B94F2AF44}" destId="{47253156-9F45-4A86-9242-54A8936E8365}" srcOrd="1" destOrd="0" presId="urn:microsoft.com/office/officeart/2005/8/layout/hierarchy1"/>
    <dgm:cxn modelId="{E951855A-732E-46AB-8FB8-F9365BBDD5F7}" type="presParOf" srcId="{47253156-9F45-4A86-9242-54A8936E8365}" destId="{208AF1ED-2F6A-486F-94B6-743D4CA77151}" srcOrd="0" destOrd="0" presId="urn:microsoft.com/office/officeart/2005/8/layout/hierarchy1"/>
    <dgm:cxn modelId="{12CA05D0-FE27-440C-BC50-749CC574D4D0}" type="presParOf" srcId="{47253156-9F45-4A86-9242-54A8936E8365}" destId="{84730FD7-E167-4F21-906C-6FF39F476980}" srcOrd="1" destOrd="0" presId="urn:microsoft.com/office/officeart/2005/8/layout/hierarchy1"/>
    <dgm:cxn modelId="{9F5F2754-DB25-4CAE-9254-0098A20AFE52}" type="presParOf" srcId="{84730FD7-E167-4F21-906C-6FF39F476980}" destId="{13A3DC33-8E6D-4122-A08B-E9F6266066A1}" srcOrd="0" destOrd="0" presId="urn:microsoft.com/office/officeart/2005/8/layout/hierarchy1"/>
    <dgm:cxn modelId="{0D237B1A-EB0A-4BCB-B7BF-C53F8F9266CA}" type="presParOf" srcId="{13A3DC33-8E6D-4122-A08B-E9F6266066A1}" destId="{E421A07B-C2CE-45F4-BDEA-D3F5FE7F48BA}" srcOrd="0" destOrd="0" presId="urn:microsoft.com/office/officeart/2005/8/layout/hierarchy1"/>
    <dgm:cxn modelId="{40A88991-4E6B-4167-88EC-A4DAB97B4958}" type="presParOf" srcId="{13A3DC33-8E6D-4122-A08B-E9F6266066A1}" destId="{179F44ED-6616-4627-BD9B-59EB194B80DC}" srcOrd="1" destOrd="0" presId="urn:microsoft.com/office/officeart/2005/8/layout/hierarchy1"/>
    <dgm:cxn modelId="{B2982CF9-60F8-42CC-9D22-26A1D1EA50F9}" type="presParOf" srcId="{84730FD7-E167-4F21-906C-6FF39F476980}" destId="{4C3B9632-46E4-4580-A40A-B77D188AA871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9DABC0-3703-4740-AF34-E0481995BADA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7E4D01-2077-43C7-968C-97902854204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343775" cy="184943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Переменные:</a:t>
            </a:r>
            <a:br>
              <a:rPr lang="ru-RU" sz="5400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тип, имя, значение</a:t>
            </a:r>
            <a:endParaRPr lang="ru-RU" sz="5400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3643314"/>
            <a:ext cx="5572164" cy="1371600"/>
          </a:xfr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1002">
            <a:schemeClr val="lt1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l" fontAlgn="auto">
              <a:spcAft>
                <a:spcPts val="0"/>
              </a:spcAft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Переменные, величины</a:t>
            </a:r>
          </a:p>
          <a:p>
            <a:pPr algn="l" fontAlgn="auto">
              <a:spcAft>
                <a:spcPts val="0"/>
              </a:spcAft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Типы, имена переменных</a:t>
            </a:r>
          </a:p>
          <a:p>
            <a:pPr algn="l" fontAlgn="auto">
              <a:spcAft>
                <a:spcPts val="0"/>
              </a:spcAft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Хранение величин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67000" y="3048000"/>
            <a:ext cx="41148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" algn="ctr" fontAlgn="auto">
              <a:spcBef>
                <a:spcPts val="0"/>
              </a:spcBef>
              <a:spcAft>
                <a:spcPts val="0"/>
              </a:spcAft>
              <a:buClr>
                <a:srgbClr val="D2F4FE">
                  <a:lumMod val="25000"/>
                </a:srgbClr>
              </a:buClr>
              <a:buSzPct val="80000"/>
              <a:defRPr/>
            </a:pPr>
            <a:r>
              <a:rPr lang="ru-RU" sz="2400" b="1" dirty="0">
                <a:solidFill>
                  <a:srgbClr val="0F6F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935808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72518" cy="72464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Присваивание переменным значений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100" dirty="0" smtClean="0">
                <a:latin typeface="+mj-lt"/>
                <a:ea typeface="+mj-ea"/>
                <a:cs typeface="+mj-cs"/>
              </a:rPr>
              <a:t>	</a:t>
            </a:r>
            <a:r>
              <a:rPr lang="ru-RU" sz="2100" dirty="0" smtClean="0">
                <a:latin typeface="+mj-lt"/>
                <a:ea typeface="+mj-ea"/>
                <a:cs typeface="+mj-cs"/>
              </a:rPr>
              <a:t>Задать или изменить значение переменной можно с помощью оператора присваивания. При выполнении оператора присваивания переменная, имя которой указано слева от знака равенства, получает значение, которое находится справа от знака равенства. Например: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ru-RU" b="1" dirty="0" smtClean="0"/>
              <a:t>А = 255</a:t>
            </a:r>
            <a:r>
              <a:rPr lang="en-US" b="1" dirty="0" smtClean="0"/>
              <a:t>  </a:t>
            </a:r>
            <a:r>
              <a:rPr lang="ru-RU" sz="1500" dirty="0" smtClean="0"/>
              <a:t>(целое число)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ru-RU" b="1" dirty="0" smtClean="0"/>
              <a:t>В = -32768</a:t>
            </a:r>
            <a:r>
              <a:rPr lang="en-US" b="1" dirty="0" smtClean="0"/>
              <a:t>  </a:t>
            </a:r>
            <a:r>
              <a:rPr lang="ru-RU" sz="1500" dirty="0" smtClean="0"/>
              <a:t>(целое число)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ru-RU" b="1" dirty="0" smtClean="0"/>
              <a:t>С = 3.14</a:t>
            </a:r>
            <a:r>
              <a:rPr lang="en-US" b="1" dirty="0" smtClean="0"/>
              <a:t>  </a:t>
            </a:r>
            <a:r>
              <a:rPr lang="ru-RU" sz="1500" dirty="0" smtClean="0"/>
              <a:t>(десятичное число)</a:t>
            </a:r>
          </a:p>
          <a:p>
            <a:pPr>
              <a:buNone/>
            </a:pPr>
            <a:r>
              <a:rPr lang="en-US" b="1" dirty="0" smtClean="0"/>
              <a:t>		D</a:t>
            </a:r>
            <a:r>
              <a:rPr lang="ru-RU" b="1" dirty="0" smtClean="0"/>
              <a:t> = "информатика"</a:t>
            </a:r>
            <a:r>
              <a:rPr lang="en-US" b="1" dirty="0" smtClean="0"/>
              <a:t>   </a:t>
            </a:r>
            <a:r>
              <a:rPr lang="ru-RU" sz="1500" b="1" dirty="0" smtClean="0"/>
              <a:t>(</a:t>
            </a:r>
            <a:r>
              <a:rPr lang="ru-RU" sz="1500" dirty="0" smtClean="0"/>
              <a:t>Строка символов)</a:t>
            </a:r>
            <a:endParaRPr lang="ru-RU" sz="1500" b="1" dirty="0" smtClean="0"/>
          </a:p>
          <a:p>
            <a:pPr>
              <a:buNone/>
            </a:pPr>
            <a:r>
              <a:rPr lang="en-US" b="1" dirty="0" smtClean="0"/>
              <a:t>		G</a:t>
            </a:r>
            <a:r>
              <a:rPr lang="ru-RU" b="1" dirty="0" smtClean="0"/>
              <a:t> = </a:t>
            </a:r>
            <a:r>
              <a:rPr lang="en-US" b="1" dirty="0" smtClean="0"/>
              <a:t>True   </a:t>
            </a:r>
            <a:r>
              <a:rPr lang="ru-RU" sz="1500" b="1" dirty="0" smtClean="0"/>
              <a:t>(</a:t>
            </a:r>
            <a:r>
              <a:rPr lang="ru-RU" sz="1500" dirty="0" smtClean="0"/>
              <a:t>Логическое значение)</a:t>
            </a:r>
            <a:endParaRPr lang="ru-RU" sz="1500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sz="2100" dirty="0" smtClean="0">
                <a:latin typeface="+mj-lt"/>
                <a:ea typeface="+mj-ea"/>
                <a:cs typeface="+mj-cs"/>
              </a:rPr>
              <a:t>Значение переменной может быть задано числом, строкой или логическим значением, а также может быть представлено с помощью арифметического, строкового или логического выражения.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1428736"/>
            <a:ext cx="558006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1.</a:t>
            </a: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“Ответить на вопросы”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57158" y="1905000"/>
            <a:ext cx="8101042" cy="38100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097280" lvl="1" indent="-4572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Переменная – это область оперативной памяти компьютера, которая может ………… ………… во время работы программы.</a:t>
            </a:r>
          </a:p>
          <a:p>
            <a:pPr marL="1097280" lvl="1" indent="-4572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Зависит ли имя переменной от её типа? </a:t>
            </a:r>
          </a:p>
          <a:p>
            <a:pPr marL="1097280" lvl="1" indent="-4572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Зависит ли значение переменной от её имени? </a:t>
            </a:r>
          </a:p>
          <a:p>
            <a:pPr marL="1097280" lvl="1" indent="-4572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Зависят ли хранимые в переменной данные от её типа? </a:t>
            </a:r>
          </a:p>
          <a:p>
            <a:pPr marL="17463" marR="0">
              <a:spcBef>
                <a:spcPct val="0"/>
              </a:spcBef>
            </a:pPr>
            <a:endParaRPr lang="ru-RU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5240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43570" y="2214554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хранить данные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0958" y="3071810"/>
            <a:ext cx="1000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нет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58182" y="3538839"/>
            <a:ext cx="1000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нет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4357694"/>
            <a:ext cx="1000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да</a:t>
            </a:r>
            <a:endParaRPr lang="ru-R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619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2.  “Определите тип величины”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685800" y="2143116"/>
            <a:ext cx="1957374" cy="3571884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25 -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36,6 –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'нет' –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#13 – </a:t>
            </a: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48,2 -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'число' –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'29' –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'</a:t>
            </a:r>
            <a:r>
              <a:rPr lang="en-US" sz="2400" dirty="0" smtClean="0"/>
              <a:t>t</a:t>
            </a:r>
            <a:r>
              <a:rPr lang="ru-RU" sz="2400" dirty="0" smtClean="0"/>
              <a:t>' – </a:t>
            </a:r>
            <a:endParaRPr lang="ru-RU" sz="20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5240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42910" y="1714488"/>
            <a:ext cx="7326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40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Определите тип величины, если её значение равно:</a:t>
            </a:r>
          </a:p>
        </p:txBody>
      </p:sp>
      <p:sp>
        <p:nvSpPr>
          <p:cNvPr id="8" name="Текст 6"/>
          <p:cNvSpPr txBox="1">
            <a:spLocks/>
          </p:cNvSpPr>
          <p:nvPr/>
        </p:nvSpPr>
        <p:spPr>
          <a:xfrm>
            <a:off x="2857488" y="2143116"/>
            <a:ext cx="5886464" cy="3571884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18288" rIns="18288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integer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целый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вещественный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string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строковый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char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символьный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вещественный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string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строковый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string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строковый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char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символьный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16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32396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3.  “Выберите значения,  допустимые для величин целого типа ”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685800" y="2057400"/>
            <a:ext cx="7772400" cy="422912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-5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3,7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38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'три'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20,2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'23'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6,0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589</a:t>
            </a:r>
            <a:r>
              <a:rPr lang="en-US" sz="2800" dirty="0" smtClean="0"/>
              <a:t> </a:t>
            </a:r>
            <a:endParaRPr lang="ru-RU" sz="2000" dirty="0" smtClean="0"/>
          </a:p>
          <a:p>
            <a:pPr marL="17463" marR="0">
              <a:spcBef>
                <a:spcPct val="0"/>
              </a:spcBef>
            </a:pPr>
            <a:endParaRPr lang="ru-RU" sz="2000" dirty="0" smtClean="0"/>
          </a:p>
          <a:p>
            <a:pPr marL="17463" marR="0">
              <a:spcBef>
                <a:spcPct val="0"/>
              </a:spcBef>
            </a:pPr>
            <a:endParaRPr lang="ru-RU" sz="20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4348" y="1928802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1089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4. “Сопоставьте величинам, подходящие им типы ”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4872014"/>
              </a:tblGrid>
              <a:tr h="37084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Arial Unicode MS"/>
                          <a:cs typeface="Book Antiqua"/>
                        </a:rPr>
                        <a:t>Величина</a:t>
                      </a: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Тип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Arial Unicode MS"/>
                          <a:cs typeface="Book Antiqua"/>
                        </a:rPr>
                        <a:t>Число учеников в классе</a:t>
                      </a: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Название дня недели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Фамилия студента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Знак умножения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Дробное число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Arial Unicode MS"/>
                          <a:cs typeface="Book Antiqua"/>
                        </a:rPr>
                        <a:t>Масса  Земли</a:t>
                      </a: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7655" indent="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Arial Unicode MS"/>
                          <a:cs typeface="Book Antiqua"/>
                        </a:rPr>
                        <a:t>Знак умножения</a:t>
                      </a:r>
                      <a:endParaRPr lang="ru-RU" sz="20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42910" y="1928802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71934" y="281457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integer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(целый)</a:t>
            </a:r>
            <a:endParaRPr lang="ru-RU" sz="2000" dirty="0" smtClean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3214686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string 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(строковый)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3714752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string 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(строковый)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2" y="4143380"/>
            <a:ext cx="285752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char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 (символьный)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2" y="5500702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char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 (символьный)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86182" y="4572008"/>
            <a:ext cx="285752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40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real 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(вещественный)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6182" y="5072074"/>
            <a:ext cx="47863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87655" indent="254000">
              <a:lnSpc>
                <a:spcPct val="150000"/>
              </a:lnSpc>
            </a:pPr>
            <a:r>
              <a:rPr lang="en-US" sz="2000" dirty="0" smtClean="0">
                <a:latin typeface="Times New Roman"/>
                <a:ea typeface="Arial Unicode MS"/>
                <a:cs typeface="Book Antiqua"/>
              </a:rPr>
              <a:t>real </a:t>
            </a:r>
            <a:r>
              <a:rPr lang="ru-RU" sz="2000" dirty="0" smtClean="0">
                <a:latin typeface="Times New Roman"/>
                <a:ea typeface="Arial Unicode MS"/>
                <a:cs typeface="Book Antiqua"/>
              </a:rPr>
              <a:t>(вещественный) 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  <a:cs typeface="Book Antiqua"/>
              </a:rPr>
              <a:t>5,9736·10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/>
                <a:ea typeface="Arial Unicode MS"/>
                <a:cs typeface="Book Antiqua"/>
              </a:rPr>
              <a:t>24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  <a:cs typeface="Book Antiqua"/>
              </a:rPr>
              <a:t> кг</a:t>
            </a:r>
            <a:endParaRPr lang="ru-RU" sz="2000" dirty="0">
              <a:latin typeface="Book Antiqua"/>
              <a:ea typeface="Arial Unicode MS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478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685800" y="1905000"/>
            <a:ext cx="7848600" cy="38862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Выучить типы переменной.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Определите тип для величин</a:t>
            </a:r>
          </a:p>
          <a:p>
            <a:pPr marL="17463" marR="0">
              <a:lnSpc>
                <a:spcPct val="90000"/>
              </a:lnSpc>
              <a:spcBef>
                <a:spcPct val="0"/>
              </a:spcBef>
            </a:pPr>
            <a:endParaRPr lang="ru-RU" sz="1900" dirty="0" smtClean="0"/>
          </a:p>
          <a:p>
            <a:pPr marL="17463" marR="0">
              <a:lnSpc>
                <a:spcPct val="90000"/>
              </a:lnSpc>
              <a:spcBef>
                <a:spcPct val="0"/>
              </a:spcBef>
            </a:pPr>
            <a:endParaRPr lang="ru-RU" sz="19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5240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3000372"/>
          <a:ext cx="7572428" cy="32918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857652"/>
                <a:gridCol w="3714776"/>
              </a:tblGrid>
              <a:tr h="303214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Величина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Тип</a:t>
                      </a:r>
                      <a:endParaRPr lang="ru-RU" sz="18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Высота здания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Число этажей в здании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Количество игроков в команде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Температура человека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Название вида дерева</a:t>
                      </a:r>
                      <a:endParaRPr lang="ru-RU" sz="1800" dirty="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Скорость машины</a:t>
                      </a:r>
                      <a:endParaRPr lang="ru-RU" sz="18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87655"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  <a:tr h="30321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Название фильма</a:t>
                      </a:r>
                      <a:endParaRPr lang="ru-RU" sz="1800">
                        <a:latin typeface="Book Antiqua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Arial Unicode MS"/>
                        <a:cs typeface="Book Antiqu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293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563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ИТОГ УРОКА</a:t>
            </a:r>
          </a:p>
        </p:txBody>
      </p:sp>
      <p:sp>
        <p:nvSpPr>
          <p:cNvPr id="7" name="Содержимое 6"/>
          <p:cNvSpPr>
            <a:spLocks noGrp="1" noChangeAspect="1"/>
          </p:cNvSpPr>
          <p:nvPr>
            <p:ph idx="1"/>
          </p:nvPr>
        </p:nvSpPr>
        <p:spPr>
          <a:xfrm>
            <a:off x="838200" y="1676400"/>
            <a:ext cx="7877204" cy="4824434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514350" indent="-51435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Отдельный информационный объект (число, символ, строка, таблица и пр.) называется </a:t>
            </a: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величиной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переменные и константы.</a:t>
            </a:r>
          </a:p>
          <a:p>
            <a:pPr marL="514350" indent="-51435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Переменная в программе представлена именем и служит для обращения к данным определенного типа, конкретное значение которых хранится в ячейке оперативной памяти.</a:t>
            </a:r>
          </a:p>
          <a:p>
            <a:pPr marL="457200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 каждой переменной есть имя, тип и текущее значение</a:t>
            </a:r>
            <a:r>
              <a:rPr lang="ru-RU" sz="1800" dirty="0" smtClean="0"/>
              <a:t>.</a:t>
            </a:r>
            <a:r>
              <a:rPr lang="en-US" sz="1800" dirty="0" smtClean="0"/>
              <a:t>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Имя уникально и не может изменятся в процессе выполнения программы. В качестве имен переменных могут быть буквы, цифры и другие знаки. Причем может быть не одна буква, а несколько. </a:t>
            </a:r>
          </a:p>
          <a:p>
            <a:pPr marL="457200" indent="-457200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Существуют три основных типа величин: числовой (обозначение переменных в виде чисел), строковый (последовательность символов), логический (переменные типа «ложь», «истина»).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524000"/>
            <a:ext cx="6248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92541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183563" cy="20002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7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окончен</a:t>
            </a:r>
            <a:br>
              <a:rPr lang="ru-RU" sz="7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свидания!</a:t>
            </a:r>
            <a:endParaRPr lang="ru-RU" sz="7200" dirty="0" smtClean="0">
              <a:solidFill>
                <a:schemeClr val="accent5">
                  <a:lumMod val="1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541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5638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9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38200" y="2514600"/>
            <a:ext cx="7519988" cy="2819400"/>
          </a:xfrm>
          <a:solidFill>
            <a:schemeClr val="bg2">
              <a:lumMod val="75000"/>
            </a:schemeClr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7463" marR="0">
              <a:spcBef>
                <a:spcPct val="0"/>
              </a:spcBef>
              <a:buClr>
                <a:srgbClr val="01232D"/>
              </a:buClr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Что такое алгоритм?</a:t>
            </a:r>
          </a:p>
          <a:p>
            <a:pPr marL="17463" marR="0">
              <a:spcBef>
                <a:spcPct val="0"/>
              </a:spcBef>
              <a:buClr>
                <a:srgbClr val="01232D"/>
              </a:buClr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Какими свойствами он обладает?</a:t>
            </a:r>
          </a:p>
          <a:p>
            <a:pPr marL="17463" marR="0">
              <a:spcBef>
                <a:spcPct val="0"/>
              </a:spcBef>
              <a:buClr>
                <a:srgbClr val="01232D"/>
              </a:buClr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Как записывается алгоритм?</a:t>
            </a:r>
          </a:p>
          <a:p>
            <a:pPr marL="17463" marR="0">
              <a:spcBef>
                <a:spcPct val="0"/>
              </a:spcBef>
              <a:buClr>
                <a:srgbClr val="01232D"/>
              </a:buClr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Какие алгоритмические структуры  </a:t>
            </a:r>
          </a:p>
          <a:p>
            <a:pPr marL="17463" marR="0">
              <a:spcBef>
                <a:spcPct val="0"/>
              </a:spcBef>
              <a:buClr>
                <a:srgbClr val="01232D"/>
              </a:buClr>
            </a:pPr>
            <a:r>
              <a:rPr lang="ru-RU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 вы знаете?</a:t>
            </a:r>
          </a:p>
          <a:p>
            <a:pPr marL="17463" marR="0">
              <a:spcBef>
                <a:spcPct val="0"/>
              </a:spcBef>
              <a:buClr>
                <a:srgbClr val="01232D"/>
              </a:buClr>
              <a:buFont typeface="Wingdings" pitchFamily="2" charset="2"/>
              <a:buChar char="q"/>
            </a:pPr>
            <a:endParaRPr lang="ru-RU" sz="3200" dirty="0" smtClean="0"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14400" y="1752600"/>
            <a:ext cx="558006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4038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14414" y="704088"/>
            <a:ext cx="7472386" cy="65321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Величины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2357430"/>
          <a:ext cx="7408862" cy="4054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48" y="142873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3" marR="0">
              <a:spcBef>
                <a:spcPct val="0"/>
              </a:spcBef>
            </a:pPr>
            <a:r>
              <a:rPr lang="ru-RU" b="1" i="1" dirty="0" smtClean="0">
                <a:solidFill>
                  <a:srgbClr val="0B5395"/>
                </a:solidFill>
                <a:latin typeface="Arial" charset="0"/>
                <a:cs typeface="Arial" charset="0"/>
              </a:rPr>
              <a:t>Отдельный информационный объект (число, символ, строка, таблица и пр.) называется </a:t>
            </a:r>
            <a:r>
              <a:rPr lang="ru-RU" b="1" i="1" u="sng" dirty="0" smtClean="0">
                <a:solidFill>
                  <a:srgbClr val="0B5395"/>
                </a:solidFill>
                <a:latin typeface="Arial" charset="0"/>
                <a:cs typeface="Arial" charset="0"/>
              </a:rPr>
              <a:t>величиной</a:t>
            </a:r>
            <a:r>
              <a:rPr lang="ru-RU" b="1" i="1" dirty="0" smtClean="0">
                <a:solidFill>
                  <a:srgbClr val="0B539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57224" y="1357298"/>
            <a:ext cx="558006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51816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Переменные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676400"/>
            <a:ext cx="7977188" cy="36576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17463" marR="0">
              <a:spcBef>
                <a:spcPct val="0"/>
              </a:spcBef>
            </a:pPr>
            <a:r>
              <a:rPr lang="ru-RU" sz="1800" dirty="0" smtClean="0"/>
              <a:t>Понятие переменной является важным понятием программирования.</a:t>
            </a:r>
          </a:p>
          <a:p>
            <a:pPr marL="17463" marR="0">
              <a:spcBef>
                <a:spcPct val="0"/>
              </a:spcBef>
            </a:pPr>
            <a:endParaRPr lang="ru-RU" sz="1800" dirty="0" smtClean="0"/>
          </a:p>
          <a:p>
            <a:pPr marL="17463" marR="0">
              <a:spcBef>
                <a:spcPct val="0"/>
              </a:spcBef>
            </a:pPr>
            <a:r>
              <a:rPr lang="ru-RU" sz="1800" dirty="0" smtClean="0"/>
              <a:t>Для того чтобы программа обладала универсальностью, действия в ней должны совершаться не над постоянными, а над </a:t>
            </a:r>
            <a:r>
              <a:rPr lang="ru-RU" sz="1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переменными</a:t>
            </a: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1800" dirty="0" smtClean="0"/>
              <a:t>величинами. </a:t>
            </a:r>
          </a:p>
          <a:p>
            <a:pPr marL="17463" marR="0">
              <a:spcBef>
                <a:spcPct val="0"/>
              </a:spcBef>
            </a:pPr>
            <a:endParaRPr lang="ru-RU" sz="1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7463" marR="0">
              <a:spcBef>
                <a:spcPct val="0"/>
              </a:spcBef>
            </a:pPr>
            <a:endParaRPr lang="ru-RU" sz="1800" dirty="0" smtClean="0"/>
          </a:p>
          <a:p>
            <a:pPr marL="17463" marR="0">
              <a:spcBef>
                <a:spcPct val="0"/>
              </a:spcBef>
            </a:pPr>
            <a:r>
              <a:rPr lang="ru-RU" sz="24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Переменная</a:t>
            </a:r>
            <a:r>
              <a:rPr lang="ru-RU" sz="24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в программе представлена именем и служит для обращения к данным определенного типа, конкретное значение которых хранится в ячейке оперативной памяти.</a:t>
            </a:r>
          </a:p>
          <a:p>
            <a:pPr marL="17463" marR="0">
              <a:spcBef>
                <a:spcPct val="0"/>
              </a:spcBef>
            </a:pPr>
            <a:endParaRPr lang="ru-RU" sz="1800" u="sng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7463">
              <a:spcBef>
                <a:spcPct val="0"/>
              </a:spcBef>
            </a:pP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2000" dirty="0" smtClean="0"/>
          </a:p>
          <a:p>
            <a:pPr marL="17463" marR="0">
              <a:spcBef>
                <a:spcPct val="0"/>
              </a:spcBef>
            </a:pPr>
            <a:endParaRPr lang="ru-RU" sz="20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5240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" name="Picture 9" descr="БлокиП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648200"/>
            <a:ext cx="2514600" cy="1490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10" descr="Оперативная память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5410200"/>
            <a:ext cx="2057400" cy="852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595631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52578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Хранение величин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609600" y="1600200"/>
            <a:ext cx="7772400" cy="1371600"/>
          </a:xfr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7463" marR="0">
              <a:spcBef>
                <a:spcPct val="0"/>
              </a:spcBef>
            </a:pPr>
            <a:r>
              <a:rPr lang="ru-RU" sz="1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 зависимости от типа переменной в памяти компьютера будет выделена определенная область. Данные различных типов требуют для своего хранения в оперативной памяти компьютера различное количество ячеек (байтов).</a:t>
            </a:r>
          </a:p>
          <a:p>
            <a:pPr marL="17463" marR="0">
              <a:spcBef>
                <a:spcPct val="0"/>
              </a:spcBef>
            </a:pPr>
            <a:endParaRPr lang="ru-RU" sz="13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4478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4" descr="Оперативная памя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685800"/>
            <a:ext cx="2590800" cy="595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3857628"/>
          <a:ext cx="6095997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20 673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- 95,8472568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ЭВМ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43042" y="310484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29124" y="31432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00364" y="31432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457200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  <a:endParaRPr lang="ru-RU" sz="2400" b="1" dirty="0"/>
          </a:p>
        </p:txBody>
      </p:sp>
      <p:cxnSp>
        <p:nvCxnSpPr>
          <p:cNvPr id="15" name="Прямая со стрелкой 14"/>
          <p:cNvCxnSpPr>
            <a:stCxn id="10" idx="2"/>
          </p:cNvCxnSpPr>
          <p:nvPr/>
        </p:nvCxnSpPr>
        <p:spPr>
          <a:xfrm rot="16200000" flipH="1">
            <a:off x="1729657" y="3729929"/>
            <a:ext cx="719744" cy="3929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1" idx="2"/>
          </p:cNvCxnSpPr>
          <p:nvPr/>
        </p:nvCxnSpPr>
        <p:spPr>
          <a:xfrm rot="16200000" flipH="1">
            <a:off x="4463502" y="3820567"/>
            <a:ext cx="609905" cy="17859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2" idx="2"/>
          </p:cNvCxnSpPr>
          <p:nvPr/>
        </p:nvCxnSpPr>
        <p:spPr>
          <a:xfrm rot="16200000" flipH="1">
            <a:off x="2820428" y="4034881"/>
            <a:ext cx="1324285" cy="4643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57224" y="4929198"/>
            <a:ext cx="1357324" cy="928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21684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6962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Имена переменных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7848600" cy="461954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/>
              <a:t>У каждой переменной есть </a:t>
            </a:r>
            <a:r>
              <a:rPr lang="ru-RU" sz="1800" i="1" dirty="0" smtClean="0"/>
              <a:t>имя</a:t>
            </a:r>
            <a:r>
              <a:rPr lang="ru-RU" sz="1800" dirty="0" smtClean="0"/>
              <a:t>, </a:t>
            </a:r>
            <a:r>
              <a:rPr lang="ru-RU" sz="1800" i="1" dirty="0" smtClean="0"/>
              <a:t>тип</a:t>
            </a:r>
            <a:r>
              <a:rPr lang="ru-RU" sz="1800" dirty="0" smtClean="0"/>
              <a:t> и текущее </a:t>
            </a:r>
            <a:r>
              <a:rPr lang="ru-RU" sz="1800" i="1" dirty="0" smtClean="0"/>
              <a:t>значение</a:t>
            </a:r>
            <a:r>
              <a:rPr lang="ru-RU" sz="1800" dirty="0" smtClean="0"/>
              <a:t>.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endParaRPr lang="ru-RU" sz="1200" u="sng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90600" y="1447800"/>
            <a:ext cx="5029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У каждой переменной есть имя, тип и текущее значение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71678"/>
            <a:ext cx="62484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785786" y="4572008"/>
            <a:ext cx="7848600" cy="198120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18288" rIns="18288">
            <a:normAutofit/>
          </a:bodyPr>
          <a:lstStyle/>
          <a:p>
            <a:pPr marL="17463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Имя переменной (идентификатор)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уникально и не может изменятся в процессе выполнения программы.</a:t>
            </a:r>
          </a:p>
          <a:p>
            <a:pPr marL="17463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 качестве имен переменных могут быть буквы, цифры и другие знаки.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Причем может быть не одна буква, а несколько. </a:t>
            </a:r>
          </a:p>
          <a:p>
            <a:pPr marL="17463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Примеры идентификаторов: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b5,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x2,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bukva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...</a:t>
            </a:r>
          </a:p>
          <a:p>
            <a:pPr marL="17463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Количество символов не может быть больше 1023.</a:t>
            </a:r>
          </a:p>
          <a:p>
            <a:pPr marL="17463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95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010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Имя и значение переменной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609600" y="1828800"/>
            <a:ext cx="7772400" cy="21336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/>
              <a:t>Наглядно переменную можно представить как коробочку, в которую можно положить на хранение что-либо.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endParaRPr lang="ru-RU" sz="1800" dirty="0" smtClean="0"/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Имя переменной – </a:t>
            </a:r>
            <a:r>
              <a:rPr lang="ru-RU" sz="1800" dirty="0" smtClean="0"/>
              <a:t>это надпись на коробочке,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endParaRPr lang="ru-RU" sz="1800" dirty="0" smtClean="0"/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значение</a:t>
            </a:r>
            <a:r>
              <a:rPr lang="ru-RU" sz="1800" dirty="0" smtClean="0"/>
              <a:t> – это то, что хранится в ней в данный момент,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endParaRPr lang="ru-RU" sz="1800" dirty="0" smtClean="0"/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/>
              <a:t> а </a:t>
            </a: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тип переменной </a:t>
            </a:r>
            <a:r>
              <a:rPr lang="ru-RU" sz="1800" dirty="0" smtClean="0"/>
              <a:t>говорит о том, что допустимо класть в эту коробочку.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endParaRPr lang="ru-RU" sz="9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4478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Куб 8"/>
          <p:cNvSpPr/>
          <p:nvPr/>
        </p:nvSpPr>
        <p:spPr>
          <a:xfrm>
            <a:off x="1500166" y="4214818"/>
            <a:ext cx="1071570" cy="857256"/>
          </a:xfrm>
          <a:prstGeom prst="cub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b="1" dirty="0"/>
          </a:p>
        </p:txBody>
      </p:sp>
      <p:sp>
        <p:nvSpPr>
          <p:cNvPr id="11" name="Куб 10"/>
          <p:cNvSpPr/>
          <p:nvPr/>
        </p:nvSpPr>
        <p:spPr>
          <a:xfrm>
            <a:off x="3571868" y="4214818"/>
            <a:ext cx="1643074" cy="857256"/>
          </a:xfrm>
          <a:prstGeom prst="cub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000496" y="453897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400" b="1" dirty="0"/>
          </a:p>
        </p:txBody>
      </p:sp>
      <p:sp>
        <p:nvSpPr>
          <p:cNvPr id="13" name="Куб 12"/>
          <p:cNvSpPr/>
          <p:nvPr/>
        </p:nvSpPr>
        <p:spPr>
          <a:xfrm>
            <a:off x="6000760" y="4143380"/>
            <a:ext cx="2571768" cy="928694"/>
          </a:xfrm>
          <a:prstGeom prst="cub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85801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sz="2400" b="1" dirty="0"/>
          </a:p>
        </p:txBody>
      </p:sp>
      <p:sp>
        <p:nvSpPr>
          <p:cNvPr id="15" name="Куб 14"/>
          <p:cNvSpPr/>
          <p:nvPr/>
        </p:nvSpPr>
        <p:spPr>
          <a:xfrm>
            <a:off x="1571604" y="5500702"/>
            <a:ext cx="4071966" cy="1000132"/>
          </a:xfrm>
          <a:prstGeom prst="cub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714612" y="59293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85918" y="4143380"/>
            <a:ext cx="522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4143380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20 673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85252" y="4071942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- 95,8472568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143240" y="5429264"/>
            <a:ext cx="69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ЭВМ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912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5181600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величин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838200" y="1905000"/>
            <a:ext cx="7543800" cy="36576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Тип переменной определяется типом данных, которые могут быть значениями переменной.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1800" dirty="0" smtClean="0"/>
              <a:t> 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Существуют три основных типа величин, с которыми работает компьютер</a:t>
            </a: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en-US" sz="25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Visual Basic 2005</a:t>
            </a:r>
            <a:r>
              <a:rPr lang="ru-RU" sz="25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:</a:t>
            </a: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17463" marR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числовой</a:t>
            </a:r>
            <a:r>
              <a:rPr lang="en-US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ru-RU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значения переменных типа</a:t>
            </a:r>
            <a:r>
              <a:rPr lang="en-US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Byte, Short 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en-US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Integer, Long, Single, Double </a:t>
            </a:r>
            <a:r>
              <a:rPr lang="ru-RU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в виде чисел</a:t>
            </a:r>
            <a:r>
              <a:rPr lang="ru-RU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</a:t>
            </a:r>
            <a:r>
              <a:rPr lang="ru-RU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;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строковый </a:t>
            </a:r>
            <a:r>
              <a:rPr lang="ru-RU" sz="24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ru-RU" sz="2000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строковый</a:t>
            </a:r>
            <a:r>
              <a:rPr lang="ru-RU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тип </a:t>
            </a:r>
            <a:r>
              <a:rPr lang="en-US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String –</a:t>
            </a:r>
            <a:r>
              <a:rPr lang="ru-RU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ru-RU" sz="2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 последовательность символов);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логический </a:t>
            </a:r>
            <a:r>
              <a:rPr lang="ru-RU" sz="24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ru-RU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значения логического типа-«истина»(</a:t>
            </a:r>
            <a:r>
              <a:rPr lang="en-US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True</a:t>
            </a:r>
            <a:r>
              <a:rPr lang="ru-RU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 или </a:t>
            </a:r>
            <a:r>
              <a:rPr lang="en-US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</a:t>
            </a:r>
          </a:p>
          <a:p>
            <a:pPr marL="17463" marR="0">
              <a:lnSpc>
                <a:spcPct val="80000"/>
              </a:lnSpc>
              <a:spcBef>
                <a:spcPct val="0"/>
              </a:spcBef>
            </a:pPr>
            <a:r>
              <a:rPr lang="en-US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ru-RU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«ложь» (</a:t>
            </a:r>
            <a:r>
              <a:rPr lang="en-US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False</a:t>
            </a:r>
            <a:r>
              <a:rPr lang="ru-RU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))</a:t>
            </a:r>
            <a:r>
              <a:rPr lang="ru-RU" sz="1800" dirty="0" smtClean="0">
                <a:latin typeface="Arial" charset="0"/>
                <a:cs typeface="Arial" charset="0"/>
              </a:rPr>
              <a:t>  </a:t>
            </a:r>
            <a:endParaRPr lang="ru-RU" sz="1000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62000" y="1447800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480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9154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1594"/>
                <a:gridCol w="4500594"/>
                <a:gridCol w="225741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Тип переменной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Возможные значения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Объем занимаемой памяти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Byte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Целые числа от 0 до 255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 байт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Integer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Целые числа от -32768 до 32767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 байта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Real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Десятичные числа  2.9e-39..1.7e38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6 </a:t>
                      </a:r>
                      <a:r>
                        <a:rPr lang="ru-RU" sz="1600"/>
                        <a:t>байт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Boolean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Логическое значение </a:t>
                      </a:r>
                      <a:r>
                        <a:rPr lang="ru-RU" sz="1600" dirty="0" err="1"/>
                        <a:t>True</a:t>
                      </a:r>
                      <a:r>
                        <a:rPr lang="ru-RU" sz="1600" dirty="0"/>
                        <a:t>(истина) или </a:t>
                      </a:r>
                      <a:r>
                        <a:rPr lang="ru-RU" sz="1600" dirty="0" err="1"/>
                        <a:t>False</a:t>
                      </a:r>
                      <a:r>
                        <a:rPr lang="ru-RU" sz="1600" dirty="0"/>
                        <a:t> (ложь)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 байта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String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Строка символов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 байт на каждый символ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Char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Символьный тип 'а',  '4',  '+', '-', либо код символа #126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Currency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Число в денежном формате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8 байтов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Date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Дата от 1 января 100г. до 31декабря 9999г.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8 байтов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Object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Ссылки на любой объект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4 байта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/>
                        <a:t>Variant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Любые значения</a:t>
                      </a:r>
                      <a:endParaRPr lang="ru-RU" sz="160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1765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&gt;=16 байтов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величин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596" y="1500174"/>
            <a:ext cx="4800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</TotalTime>
  <Words>816</Words>
  <Application>Microsoft Office PowerPoint</Application>
  <PresentationFormat>Экран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Переменные:  тип, имя, значение</vt:lpstr>
      <vt:lpstr>Повторение</vt:lpstr>
      <vt:lpstr>Величины</vt:lpstr>
      <vt:lpstr>Переменные</vt:lpstr>
      <vt:lpstr>Хранение величин</vt:lpstr>
      <vt:lpstr>Имена переменных</vt:lpstr>
      <vt:lpstr>Имя и значение переменной</vt:lpstr>
      <vt:lpstr>Типы величин</vt:lpstr>
      <vt:lpstr>Типы величин</vt:lpstr>
      <vt:lpstr>Присваивание переменным значений</vt:lpstr>
      <vt:lpstr>Задание 1. “Ответить на вопросы”</vt:lpstr>
      <vt:lpstr>Задание 2.  “Определите тип величины”</vt:lpstr>
      <vt:lpstr>Задание 3.  “Выберите значения,  допустимые для величин целого типа ”</vt:lpstr>
      <vt:lpstr>Задание 4. “Сопоставьте величинам, подходящие им типы ”</vt:lpstr>
      <vt:lpstr>Домашнее задание</vt:lpstr>
      <vt:lpstr>  ИТОГ УРОКА</vt:lpstr>
      <vt:lpstr> УРОК окончен До свидания!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User</dc:creator>
  <cp:lastModifiedBy>Смыкова С.А.</cp:lastModifiedBy>
  <cp:revision>33</cp:revision>
  <dcterms:created xsi:type="dcterms:W3CDTF">2013-01-24T11:35:54Z</dcterms:created>
  <dcterms:modified xsi:type="dcterms:W3CDTF">2014-02-10T10:11:06Z</dcterms:modified>
</cp:coreProperties>
</file>