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C5414-D253-425B-9BE5-1ECE7E4AA9D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E05E31-8947-4DDB-93B1-69FA240FB416}" type="datetimeFigureOut">
              <a:rPr lang="ru-RU" smtClean="0"/>
              <a:t>04.12.2013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280920" cy="3384375"/>
          </a:xfrm>
        </p:spPr>
        <p:txBody>
          <a:bodyPr>
            <a:no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Решение логических задач средствами алгебры логики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92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637010" cy="4032448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3200" dirty="0" smtClean="0"/>
              <a:t>Закрепить полученные знания, умения и навыки;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200" dirty="0" smtClean="0"/>
              <a:t>Научиться решать логические задания средствами алгебры логики.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dirty="0" smtClean="0"/>
          </a:p>
          <a:p>
            <a:pPr marL="342900" indent="-342900"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Цель: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0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7704856" cy="882119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Закон де Моргана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головок 2"/>
              <p:cNvSpPr>
                <a:spLocks noGrp="1"/>
              </p:cNvSpPr>
              <p:nvPr>
                <p:ph type="ctrTitle"/>
              </p:nvPr>
            </p:nvSpPr>
            <p:spPr>
              <a:xfrm>
                <a:off x="1187624" y="1988840"/>
                <a:ext cx="7175351" cy="1793167"/>
              </a:xfrm>
            </p:spPr>
            <p:txBody>
              <a:bodyPr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marL="1828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7200" i="1" smtClean="0">
                              <a:ln w="11430"/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sz="7200" i="1" smtClean="0">
                                  <a:ln w="11430"/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effectLst>
                                    <a:outerShdw blurRad="50800" dist="39000" dir="5460000" algn="tl">
                                      <a:srgbClr val="000000">
                                        <a:alpha val="38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7200" i="1" smtClean="0">
                                  <a:ln w="11430"/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effectLst>
                                    <a:outerShdw blurRad="50800" dist="39000" dir="5460000" algn="tl">
                                      <a:srgbClr val="000000">
                                        <a:alpha val="38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А</m:t>
                              </m:r>
                              <m:r>
                                <a:rPr lang="ru-RU" sz="7200" i="1" smtClean="0">
                                  <a:ln w="11430"/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effectLst>
                                    <a:outerShdw blurRad="50800" dist="39000" dir="5460000" algn="tl">
                                      <a:srgbClr val="000000">
                                        <a:alpha val="38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→В</m:t>
                              </m:r>
                            </m:e>
                          </m:d>
                        </m:e>
                      </m:acc>
                      <m:r>
                        <a:rPr lang="ru-RU" sz="7200" i="1" smtClean="0">
                          <a:ln w="11430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=А</m:t>
                      </m:r>
                      <m:r>
                        <a:rPr lang="en-US" sz="7200" i="1" smtClean="0">
                          <a:ln w="11430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 &amp; </m:t>
                      </m:r>
                      <m:acc>
                        <m:accPr>
                          <m:chr m:val="̅"/>
                          <m:ctrlPr>
                            <a:rPr lang="en-US" sz="7200" i="1" smtClean="0">
                              <a:ln w="11430"/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sz="7200" i="1" smtClean="0">
                              <a:ln w="11430"/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effectLst>
                                <a:outerShdw blurRad="50800" dist="39000" dir="5460000" algn="tl">
                                  <a:srgbClr val="000000">
                                    <a:alpha val="38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В</m:t>
                          </m:r>
                        </m:e>
                      </m:acc>
                    </m:oMath>
                  </m:oMathPara>
                </a14:m>
                <a:endParaRPr lang="ru-RU" sz="720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187624" y="1988840"/>
                <a:ext cx="7175351" cy="179316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78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одзаголовок 1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2348880"/>
                <a:ext cx="7560840" cy="216024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̿"/>
                          <m:ctrlPr>
                            <a:rPr lang="ru-RU" sz="9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sz="9600" b="0" i="1" smtClean="0">
                              <a:latin typeface="Cambria Math"/>
                            </a:rPr>
                            <m:t>А</m:t>
                          </m:r>
                        </m:e>
                      </m:acc>
                      <m:r>
                        <a:rPr lang="ru-RU" sz="9600" b="0" i="1" smtClean="0">
                          <a:latin typeface="Cambria Math"/>
                        </a:rPr>
                        <m:t>=А</m:t>
                      </m:r>
                    </m:oMath>
                  </m:oMathPara>
                </a14:m>
                <a:endParaRPr lang="ru-RU" sz="9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од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2348880"/>
                <a:ext cx="7560840" cy="216024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175351" cy="179316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182880" indent="0" algn="ctr">
              <a:buNone/>
            </a:pPr>
            <a:r>
              <a:rPr lang="ru-RU" b="0" dirty="0" smtClean="0">
                <a:solidFill>
                  <a:schemeClr val="tx1"/>
                </a:solidFill>
                <a:effectLst/>
              </a:rPr>
              <a:t>Закон двойного отрицания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87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одзаголовок 1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15008" y="2924944"/>
                <a:ext cx="8928992" cy="2808312"/>
              </a:xfrm>
            </p:spPr>
            <p:txBody>
              <a:bodyPr>
                <a:normAutofit/>
              </a:bodyPr>
              <a:lstStyle/>
              <a:p>
                <a:r>
                  <a:rPr lang="ru-RU" sz="4800" dirty="0" smtClean="0"/>
                  <a:t>(А </a:t>
                </a:r>
                <a14:m>
                  <m:oMath xmlns:m="http://schemas.openxmlformats.org/officeDocument/2006/math">
                    <m:r>
                      <a:rPr lang="ru-RU" sz="4800" b="0" i="1" smtClean="0">
                        <a:latin typeface="Cambria Math"/>
                        <a:ea typeface="Cambria Math"/>
                      </a:rPr>
                      <m:t>∨В) </m:t>
                    </m:r>
                    <m:r>
                      <a:rPr lang="en-US" sz="4800" b="0" i="1" smtClean="0">
                        <a:latin typeface="Cambria Math"/>
                        <a:ea typeface="Cambria Math"/>
                      </a:rPr>
                      <m:t>&amp; (</m:t>
                    </m:r>
                    <m:r>
                      <a:rPr lang="ru-RU" sz="4800" b="0" i="1" smtClean="0">
                        <a:latin typeface="Cambria Math"/>
                        <a:ea typeface="Cambria Math"/>
                      </a:rPr>
                      <m:t>В ∨С)=В ∨(А </m:t>
                    </m:r>
                    <m:r>
                      <a:rPr lang="en-US" sz="4800" b="0" i="1" smtClean="0">
                        <a:latin typeface="Cambria Math"/>
                        <a:ea typeface="Cambria Math"/>
                      </a:rPr>
                      <m:t>&amp;</m:t>
                    </m:r>
                    <m:r>
                      <a:rPr lang="ru-RU" sz="4800" b="0" i="1" smtClean="0">
                        <a:latin typeface="Cambria Math"/>
                        <a:ea typeface="Cambria Math"/>
                      </a:rPr>
                      <m:t> С)</m:t>
                    </m:r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Под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15008" y="2924944"/>
                <a:ext cx="8928992" cy="2808312"/>
              </a:xfrm>
              <a:blipFill rotWithShape="1">
                <a:blip r:embed="rId2"/>
                <a:stretch>
                  <a:fillRect l="-3072" t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b="0" dirty="0" smtClean="0">
                <a:solidFill>
                  <a:schemeClr val="tx1"/>
                </a:solidFill>
                <a:effectLst/>
              </a:rPr>
              <a:t>Закон распределения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36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3600400" cy="720080"/>
          </a:xfrm>
        </p:spPr>
        <p:txBody>
          <a:bodyPr/>
          <a:lstStyle/>
          <a:p>
            <a:r>
              <a:rPr lang="ru-RU" sz="4800" dirty="0" smtClean="0"/>
              <a:t>Задача 1</a:t>
            </a:r>
            <a:endParaRPr lang="ru-RU" sz="48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208912" cy="5904656"/>
          </a:xfrm>
        </p:spPr>
        <p:txBody>
          <a:bodyPr/>
          <a:lstStyle/>
          <a:p>
            <a:pPr marL="457200" indent="-457200" algn="ctr">
              <a:buAutoNum type="arabicPeriod" startAt="2"/>
            </a:pPr>
            <a:endParaRPr lang="ru-RU" b="1" dirty="0" smtClean="0"/>
          </a:p>
          <a:p>
            <a:r>
              <a:rPr lang="ru-RU" dirty="0">
                <a:solidFill>
                  <a:schemeClr val="tx1"/>
                </a:solidFill>
              </a:rPr>
              <a:t>Задача: </a:t>
            </a:r>
            <a:r>
              <a:rPr lang="ru-RU" b="1" dirty="0">
                <a:solidFill>
                  <a:schemeClr val="tx1"/>
                </a:solidFill>
              </a:rPr>
              <a:t>Слайд 6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Трое друзей, болельщиков автогонок "Формула-1", спорили о результатах предстоящего этапа гонок. </a:t>
            </a:r>
          </a:p>
          <a:p>
            <a:r>
              <a:rPr lang="ru-RU" dirty="0">
                <a:solidFill>
                  <a:schemeClr val="tx1"/>
                </a:solidFill>
              </a:rPr>
              <a:t>— </a:t>
            </a:r>
            <a:r>
              <a:rPr lang="ru-RU" b="1" dirty="0">
                <a:solidFill>
                  <a:schemeClr val="tx1"/>
                </a:solidFill>
              </a:rPr>
              <a:t>Вот увидишь, Шумахер не придет первым, — сказал Джон. Первым будет Хилл.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>— </a:t>
            </a:r>
            <a:r>
              <a:rPr lang="ru-RU" b="1" dirty="0">
                <a:solidFill>
                  <a:schemeClr val="tx1"/>
                </a:solidFill>
              </a:rPr>
              <a:t>Да нет же, победителем будет, как всегда, Шумахер, — воскликнул Ник. — А об </a:t>
            </a:r>
            <a:r>
              <a:rPr lang="ru-RU" b="1" dirty="0" err="1">
                <a:solidFill>
                  <a:schemeClr val="tx1"/>
                </a:solidFill>
              </a:rPr>
              <a:t>Алези</a:t>
            </a:r>
            <a:r>
              <a:rPr lang="ru-RU" b="1" dirty="0">
                <a:solidFill>
                  <a:schemeClr val="tx1"/>
                </a:solidFill>
              </a:rPr>
              <a:t>  и говорить нечего, ему не быть первым.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Питер</a:t>
            </a:r>
            <a:r>
              <a:rPr lang="ru-RU" dirty="0">
                <a:solidFill>
                  <a:schemeClr val="tx1"/>
                </a:solidFill>
              </a:rPr>
              <a:t>, к которому обратился Ник, возмутился: </a:t>
            </a:r>
          </a:p>
          <a:p>
            <a:r>
              <a:rPr lang="ru-RU" dirty="0">
                <a:solidFill>
                  <a:schemeClr val="tx1"/>
                </a:solidFill>
              </a:rPr>
              <a:t>— </a:t>
            </a:r>
            <a:r>
              <a:rPr lang="ru-RU" b="1" dirty="0">
                <a:solidFill>
                  <a:schemeClr val="tx1"/>
                </a:solidFill>
              </a:rPr>
              <a:t>Хиллу не видать первого места</a:t>
            </a:r>
            <a:r>
              <a:rPr lang="ru-RU" dirty="0">
                <a:solidFill>
                  <a:schemeClr val="tx1"/>
                </a:solidFill>
              </a:rPr>
              <a:t>, а вот </a:t>
            </a:r>
            <a:r>
              <a:rPr lang="ru-RU" dirty="0" err="1">
                <a:solidFill>
                  <a:schemeClr val="tx1"/>
                </a:solidFill>
              </a:rPr>
              <a:t>Алези</a:t>
            </a:r>
            <a:r>
              <a:rPr lang="ru-RU" dirty="0">
                <a:solidFill>
                  <a:schemeClr val="tx1"/>
                </a:solidFill>
              </a:rPr>
              <a:t> пилотирует самую мощную машину. По завершении этапа гонок оказалось, что каждое из двух предположений двоих друзей </a:t>
            </a:r>
          </a:p>
          <a:p>
            <a:r>
              <a:rPr lang="ru-RU" dirty="0">
                <a:solidFill>
                  <a:schemeClr val="tx1"/>
                </a:solidFill>
              </a:rPr>
              <a:t>подтвердилось, а </a:t>
            </a:r>
            <a:r>
              <a:rPr lang="ru-RU" dirty="0" smtClean="0">
                <a:solidFill>
                  <a:schemeClr val="tx1"/>
                </a:solidFill>
              </a:rPr>
              <a:t>предположени</a:t>
            </a:r>
            <a:r>
              <a:rPr lang="ru-RU" dirty="0">
                <a:solidFill>
                  <a:schemeClr val="tx1"/>
                </a:solidFill>
              </a:rPr>
              <a:t>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третьего из друзей </a:t>
            </a:r>
            <a:r>
              <a:rPr lang="ru-RU" dirty="0" smtClean="0">
                <a:solidFill>
                  <a:schemeClr val="tx1"/>
                </a:solidFill>
              </a:rPr>
              <a:t>оказалось неверно. </a:t>
            </a:r>
            <a:r>
              <a:rPr lang="ru-RU" dirty="0">
                <a:solidFill>
                  <a:schemeClr val="tx1"/>
                </a:solidFill>
              </a:rPr>
              <a:t>Кто выиграл этап гонки? </a:t>
            </a:r>
          </a:p>
          <a:p>
            <a:pPr marL="457200" indent="-457200">
              <a:buAutoNum type="arabicPeriod" startAt="2"/>
            </a:pPr>
            <a:endParaRPr lang="ru-RU" dirty="0"/>
          </a:p>
          <a:p>
            <a:pPr marL="457200" indent="-457200">
              <a:buAutoNum type="arabicPeriod" startAt="2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</TotalTime>
  <Words>184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Соседство</vt:lpstr>
      <vt:lpstr>Презентация PowerPoint</vt:lpstr>
      <vt:lpstr>Цель:</vt:lpstr>
      <vt:lpstr>((А→В) ) ̅=А &amp; В ̅</vt:lpstr>
      <vt:lpstr>Закон двойного отрицания</vt:lpstr>
      <vt:lpstr>Закон распределения</vt:lpstr>
      <vt:lpstr>Задача 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7</cp:revision>
  <dcterms:created xsi:type="dcterms:W3CDTF">2013-12-02T17:35:11Z</dcterms:created>
  <dcterms:modified xsi:type="dcterms:W3CDTF">2013-12-04T12:28:17Z</dcterms:modified>
</cp:coreProperties>
</file>