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2" autoAdjust="0"/>
    <p:restoredTop sz="94660"/>
  </p:normalViewPr>
  <p:slideViewPr>
    <p:cSldViewPr>
      <p:cViewPr varScale="1">
        <p:scale>
          <a:sx n="84" d="100"/>
          <a:sy n="84" d="100"/>
        </p:scale>
        <p:origin x="-139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24.07.2013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208912" cy="23136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Разные способы нахождения </a:t>
            </a:r>
            <a:br>
              <a:rPr lang="ru-RU" dirty="0" smtClean="0"/>
            </a:br>
            <a:r>
              <a:rPr lang="ru-RU" dirty="0" smtClean="0"/>
              <a:t>площади многоугольников</a:t>
            </a:r>
            <a:r>
              <a:rPr lang="ru-RU" dirty="0"/>
              <a:t/>
            </a:r>
            <a:br>
              <a:rPr lang="ru-RU" dirty="0"/>
            </a:br>
            <a:r>
              <a:rPr lang="ru-RU" sz="3100" dirty="0"/>
              <a:t>обобщающее повторение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при подготовке </a:t>
            </a:r>
            <a:r>
              <a:rPr lang="ru-RU" sz="3100" dirty="0"/>
              <a:t>к </a:t>
            </a:r>
            <a:r>
              <a:rPr lang="ru-RU" sz="3100" dirty="0" smtClean="0"/>
              <a:t>ЕГЭ по математике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61048"/>
            <a:ext cx="7772400" cy="1199704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/>
              <a:t>Учитель математики ГБОУ СОШ 454</a:t>
            </a:r>
          </a:p>
          <a:p>
            <a:pPr algn="r"/>
            <a:r>
              <a:rPr lang="ru-RU" sz="2400" dirty="0" err="1" smtClean="0"/>
              <a:t>Колпинского</a:t>
            </a:r>
            <a:r>
              <a:rPr lang="ru-RU" sz="2400" dirty="0" smtClean="0"/>
              <a:t> района Санкт-Петербурга</a:t>
            </a:r>
          </a:p>
          <a:p>
            <a:pPr algn="r"/>
            <a:r>
              <a:rPr lang="ru-RU" sz="2400" dirty="0" smtClean="0"/>
              <a:t>Любимова Виктория Викторовна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928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5044016"/>
              </a:xfrm>
            </p:spPr>
            <p:txBody>
              <a:bodyPr/>
              <a:lstStyle/>
              <a:p>
                <a:r>
                  <a:rPr lang="ru-RU" sz="2000" i="1" dirty="0" smtClean="0"/>
                  <a:t>Задачи. </a:t>
                </a:r>
                <a:r>
                  <a:rPr lang="ru-RU" sz="2000" dirty="0"/>
                  <a:t>На клетчатой бумаге с клетками размером 1 см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 ×</m:t>
                    </m:r>
                  </m:oMath>
                </a14:m>
                <a:r>
                  <a:rPr lang="ru-RU" sz="2000" dirty="0"/>
                  <a:t> 1 см изображена фигура. Найдите ее площадь в квадратных сантиметрах</a:t>
                </a:r>
                <a:r>
                  <a:rPr lang="ru-RU" sz="2000" dirty="0" smtClean="0"/>
                  <a:t>.</a:t>
                </a:r>
              </a:p>
              <a:p>
                <a:endParaRPr lang="ru-RU" sz="2000" dirty="0"/>
              </a:p>
              <a:p>
                <a:endParaRPr lang="ru-RU" sz="2000" dirty="0" smtClean="0"/>
              </a:p>
              <a:p>
                <a:endParaRPr lang="ru-RU" sz="2000" dirty="0"/>
              </a:p>
              <a:p>
                <a:pPr>
                  <a:spcAft>
                    <a:spcPts val="1200"/>
                  </a:spcAft>
                </a:pPr>
                <a:endParaRPr lang="ru-RU" sz="2000" dirty="0" smtClean="0"/>
              </a:p>
              <a:p>
                <a:endParaRPr lang="ru-RU" sz="2000" dirty="0"/>
              </a:p>
              <a:p>
                <a:pPr marL="109728" indent="0">
                  <a:buNone/>
                </a:pPr>
                <a:r>
                  <a:rPr lang="en-US" sz="2000" b="1" i="1" dirty="0"/>
                  <a:t>v</a:t>
                </a:r>
                <a:r>
                  <a:rPr lang="ru-RU" sz="2000" b="1" i="1" dirty="0"/>
                  <a:t> </a:t>
                </a:r>
                <a:r>
                  <a:rPr lang="ru-RU" sz="2000" b="1" dirty="0" smtClean="0"/>
                  <a:t>=</a:t>
                </a:r>
                <a:r>
                  <a:rPr lang="ru-RU" sz="2000" b="1" dirty="0"/>
                  <a:t>7</a:t>
                </a:r>
                <a:r>
                  <a:rPr lang="ru-RU" sz="2000" b="1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/>
                      </a:rPr>
                      <m:t>𝒈</m:t>
                    </m:r>
                  </m:oMath>
                </a14:m>
                <a:r>
                  <a:rPr lang="ru-RU" sz="2000" dirty="0"/>
                  <a:t> = 8</a:t>
                </a:r>
                <a:r>
                  <a:rPr lang="ru-RU" sz="2000" dirty="0" smtClean="0"/>
                  <a:t>, 					</a:t>
                </a:r>
                <a:r>
                  <a:rPr lang="en-US" sz="2000" b="1" i="1" dirty="0"/>
                  <a:t>v</a:t>
                </a:r>
                <a:r>
                  <a:rPr lang="ru-RU" sz="2000" b="1" i="1" dirty="0"/>
                  <a:t> </a:t>
                </a:r>
                <a:r>
                  <a:rPr lang="ru-RU" sz="2000" b="1" dirty="0" smtClean="0"/>
                  <a:t>=12,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/>
                      </a:rPr>
                      <m:t>𝒈</m:t>
                    </m:r>
                  </m:oMath>
                </a14:m>
                <a:r>
                  <a:rPr lang="ru-RU" sz="2000" dirty="0"/>
                  <a:t> = </a:t>
                </a:r>
                <a:r>
                  <a:rPr lang="ru-RU" sz="2000" dirty="0" smtClean="0"/>
                  <a:t>4, </a:t>
                </a:r>
                <a:r>
                  <a:rPr lang="ru-RU" sz="2000" dirty="0"/>
                  <a:t>	</a:t>
                </a:r>
                <a:endParaRPr lang="ru-RU" sz="2000" dirty="0" smtClean="0"/>
              </a:p>
              <a:p>
                <a:pPr marL="109728" indent="0">
                  <a:buNone/>
                </a:pPr>
                <a:r>
                  <a:rPr lang="en-US" sz="2000" b="1" i="1" dirty="0" smtClean="0"/>
                  <a:t>S</a:t>
                </a:r>
                <a:r>
                  <a:rPr lang="ru-RU" sz="2000" b="1" i="1" dirty="0" smtClean="0"/>
                  <a:t> </a:t>
                </a:r>
                <a:r>
                  <a:rPr lang="ru-RU" sz="2000" b="1" dirty="0"/>
                  <a:t>= 7</a:t>
                </a:r>
                <a:r>
                  <a:rPr lang="ru-RU" sz="2000" b="1" dirty="0" smtClean="0"/>
                  <a:t> </a:t>
                </a:r>
                <a:r>
                  <a:rPr lang="ru-RU" sz="2000" b="1" dirty="0"/>
                  <a:t>+ </a:t>
                </a:r>
                <a:r>
                  <a:rPr lang="ru-RU" sz="2000" b="1" dirty="0" smtClean="0"/>
                  <a:t>0,5•</a:t>
                </a:r>
                <a:r>
                  <a:rPr lang="ru-RU" sz="2000" b="1" dirty="0">
                    <a:sym typeface="Symbol"/>
                  </a:rPr>
                  <a:t>8</a:t>
                </a:r>
                <a:r>
                  <a:rPr lang="ru-RU" sz="2000" b="1" dirty="0" smtClean="0">
                    <a:sym typeface="Symbol"/>
                  </a:rPr>
                  <a:t> </a:t>
                </a:r>
                <a:r>
                  <a:rPr lang="ru-RU" sz="2000" b="1" dirty="0">
                    <a:sym typeface="Symbol"/>
                  </a:rPr>
                  <a:t>-1= </a:t>
                </a:r>
                <a:r>
                  <a:rPr lang="ru-RU" sz="2000" b="1" dirty="0" smtClean="0">
                    <a:sym typeface="Symbol"/>
                  </a:rPr>
                  <a:t>10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b="1" dirty="0" smtClean="0"/>
                  <a:t> 		</a:t>
                </a:r>
                <a:r>
                  <a:rPr lang="en-US" sz="2000" b="1" i="1" dirty="0" smtClean="0"/>
                  <a:t>S</a:t>
                </a:r>
                <a:r>
                  <a:rPr lang="ru-RU" sz="2000" b="1" i="1" dirty="0" smtClean="0"/>
                  <a:t> </a:t>
                </a:r>
                <a:r>
                  <a:rPr lang="ru-RU" sz="2000" b="1" dirty="0"/>
                  <a:t>= </a:t>
                </a:r>
                <a:r>
                  <a:rPr lang="ru-RU" sz="2000" b="1" dirty="0" smtClean="0"/>
                  <a:t>12 </a:t>
                </a:r>
                <a:r>
                  <a:rPr lang="ru-RU" sz="2000" b="1" dirty="0"/>
                  <a:t>+ </a:t>
                </a:r>
                <a:r>
                  <a:rPr lang="ru-RU" sz="2000" b="1" dirty="0" smtClean="0"/>
                  <a:t>0,5•</a:t>
                </a:r>
                <a:r>
                  <a:rPr lang="ru-RU" sz="2000" b="1" dirty="0" smtClean="0">
                    <a:sym typeface="Symbol"/>
                  </a:rPr>
                  <a:t>4 </a:t>
                </a:r>
                <a:r>
                  <a:rPr lang="ru-RU" sz="2000" b="1" dirty="0">
                    <a:sym typeface="Symbol"/>
                  </a:rPr>
                  <a:t>-1= </a:t>
                </a:r>
                <a:r>
                  <a:rPr lang="ru-RU" sz="2000" b="1" dirty="0" smtClean="0">
                    <a:sym typeface="Symbol"/>
                  </a:rPr>
                  <a:t>12</a:t>
                </a:r>
                <a:r>
                  <a:rPr lang="ru-RU" sz="2000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2000" dirty="0"/>
              </a:p>
              <a:p>
                <a:pPr marL="109728" indent="0">
                  <a:buNone/>
                </a:pPr>
                <a:endParaRPr lang="ru-RU" sz="2000" dirty="0"/>
              </a:p>
              <a:p>
                <a:pPr marL="109728" indent="0">
                  <a:buNone/>
                </a:pPr>
                <a:r>
                  <a:rPr lang="ru-RU" sz="2000" dirty="0" smtClean="0"/>
                  <a:t>			</a:t>
                </a:r>
                <a:r>
                  <a:rPr lang="en-US" sz="2000" b="1" i="1" dirty="0"/>
                  <a:t> v</a:t>
                </a:r>
                <a:r>
                  <a:rPr lang="ru-RU" sz="2000" b="1" i="1" dirty="0"/>
                  <a:t> </a:t>
                </a:r>
                <a:r>
                  <a:rPr lang="ru-RU" sz="2000" b="1" dirty="0"/>
                  <a:t>=</a:t>
                </a:r>
                <a:r>
                  <a:rPr lang="ru-RU" sz="2000" b="1" dirty="0" smtClean="0"/>
                  <a:t>17,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/>
                      </a:rPr>
                      <m:t>𝒈</m:t>
                    </m:r>
                  </m:oMath>
                </a14:m>
                <a:r>
                  <a:rPr lang="ru-RU" sz="2000" dirty="0"/>
                  <a:t> = 4, </a:t>
                </a:r>
                <a:endParaRPr lang="ru-RU" sz="2000" dirty="0" smtClean="0"/>
              </a:p>
              <a:p>
                <a:pPr marL="109728" indent="0">
                  <a:buNone/>
                </a:pPr>
                <a:r>
                  <a:rPr lang="ru-RU" sz="2000" dirty="0" smtClean="0"/>
                  <a:t>			</a:t>
                </a:r>
                <a:r>
                  <a:rPr lang="en-US" sz="2000" b="1" i="1" dirty="0"/>
                  <a:t> S</a:t>
                </a:r>
                <a:r>
                  <a:rPr lang="ru-RU" sz="2000" b="1" i="1" dirty="0"/>
                  <a:t> </a:t>
                </a:r>
                <a:r>
                  <a:rPr lang="ru-RU" sz="2000" b="1" dirty="0"/>
                  <a:t>= </a:t>
                </a:r>
                <a:r>
                  <a:rPr lang="ru-RU" sz="2000" b="1" dirty="0" smtClean="0"/>
                  <a:t>17 </a:t>
                </a:r>
                <a:r>
                  <a:rPr lang="ru-RU" sz="2000" b="1" dirty="0"/>
                  <a:t>+ </a:t>
                </a:r>
                <a:r>
                  <a:rPr lang="ru-RU" sz="2000" b="1" dirty="0" smtClean="0"/>
                  <a:t>0,5•</a:t>
                </a:r>
                <a:r>
                  <a:rPr lang="ru-RU" sz="2000" b="1" dirty="0" smtClean="0">
                    <a:sym typeface="Symbol"/>
                  </a:rPr>
                  <a:t>4 </a:t>
                </a:r>
                <a:r>
                  <a:rPr lang="ru-RU" sz="2000" b="1" dirty="0">
                    <a:sym typeface="Symbol"/>
                  </a:rPr>
                  <a:t>-1= </a:t>
                </a:r>
                <a:r>
                  <a:rPr lang="ru-RU" sz="2000" b="1" dirty="0" smtClean="0">
                    <a:sym typeface="Symbol"/>
                  </a:rPr>
                  <a:t>18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b="1" dirty="0" smtClean="0"/>
                  <a:t> </a:t>
                </a:r>
                <a:endParaRPr lang="ru-RU" sz="2000" dirty="0" smtClean="0"/>
              </a:p>
              <a:p>
                <a:endParaRPr lang="ru-RU" sz="2000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5044016"/>
              </a:xfrm>
              <a:blipFill rotWithShape="1">
                <a:blip r:embed="rId2"/>
                <a:stretch>
                  <a:fillRect t="-484" r="-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Пика</a:t>
            </a:r>
            <a:endParaRPr lang="ru-RU" dirty="0"/>
          </a:p>
        </p:txBody>
      </p:sp>
      <p:pic>
        <p:nvPicPr>
          <p:cNvPr id="6" name="Рисунок 5" descr="b6-100500-216-5.ep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74606"/>
            <a:ext cx="1657985" cy="1657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b6-100500-211-1.eps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10"/>
          <a:stretch/>
        </p:blipFill>
        <p:spPr bwMode="auto">
          <a:xfrm>
            <a:off x="3851920" y="2322021"/>
            <a:ext cx="1385028" cy="2394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pic.10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322021"/>
            <a:ext cx="2201587" cy="19496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973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65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5188032"/>
              </a:xfrm>
            </p:spPr>
            <p:txBody>
              <a:bodyPr>
                <a:normAutofit/>
              </a:bodyPr>
              <a:lstStyle/>
              <a:p>
                <a:r>
                  <a:rPr lang="ru-RU" sz="2200" u="sng" dirty="0" smtClean="0"/>
                  <a:t>Площадь прямоугольника</a:t>
                </a:r>
                <a:r>
                  <a:rPr lang="ru-RU" sz="2200" dirty="0" smtClean="0"/>
                  <a:t>: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𝑆</m:t>
                    </m:r>
                    <m:r>
                      <a:rPr lang="en-US" sz="2200" i="1">
                        <a:latin typeface="Cambria Math"/>
                      </a:rPr>
                      <m:t>=</m:t>
                    </m:r>
                    <m:r>
                      <a:rPr lang="en-US" sz="2200" i="1">
                        <a:latin typeface="Cambria Math"/>
                      </a:rPr>
                      <m:t>𝑎</m:t>
                    </m:r>
                    <m:r>
                      <a:rPr lang="en-US" sz="22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ru-RU" sz="2200" dirty="0"/>
                  <a:t>, где</a:t>
                </a:r>
              </a:p>
              <a:p>
                <a:pPr marL="0" indent="0">
                  <a:buNone/>
                </a:pPr>
                <a:r>
                  <a:rPr lang="en-US" sz="2200" i="1" dirty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n-US" sz="2200" dirty="0"/>
                  <a:t> </a:t>
                </a:r>
                <a:r>
                  <a:rPr lang="ru-RU" sz="2200" dirty="0"/>
                  <a:t>и</a:t>
                </a:r>
                <a:r>
                  <a:rPr lang="ru-RU" sz="2200" dirty="0" smtClean="0"/>
                  <a:t> </a:t>
                </a:r>
                <a:r>
                  <a:rPr lang="en-US" sz="2200" i="1" dirty="0"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en-US" sz="2200" dirty="0" smtClean="0"/>
                  <a:t> </a:t>
                </a:r>
                <a:r>
                  <a:rPr lang="ru-RU" sz="2200" dirty="0"/>
                  <a:t>– </a:t>
                </a:r>
                <a:r>
                  <a:rPr lang="ru-RU" sz="2200" dirty="0" smtClean="0"/>
                  <a:t>стороны прямоугольника.</a:t>
                </a:r>
              </a:p>
              <a:p>
                <a:pPr marL="0" indent="0">
                  <a:buNone/>
                </a:pPr>
                <a:r>
                  <a:rPr lang="ru-RU" sz="2200" u="sng" dirty="0" smtClean="0"/>
                  <a:t>Площадь квадрата</a:t>
                </a:r>
                <a:r>
                  <a:rPr lang="ru-RU" sz="2200" dirty="0" smtClean="0"/>
                  <a:t>: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𝑆</m:t>
                    </m:r>
                    <m:r>
                      <a:rPr lang="en-US" sz="22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200" dirty="0" smtClean="0"/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pPr marL="0" indent="0">
                  <a:buNone/>
                </a:pPr>
                <a:r>
                  <a:rPr lang="ru-RU" sz="1800" i="1" dirty="0" smtClean="0"/>
                  <a:t>Задачи</a:t>
                </a:r>
                <a:r>
                  <a:rPr lang="ru-RU" sz="1800" i="1" dirty="0"/>
                  <a:t>. </a:t>
                </a:r>
                <a:r>
                  <a:rPr lang="ru-RU" sz="1800" dirty="0"/>
                  <a:t>На клетчатой бумаге с клетками размером 1 см</a:t>
                </a:r>
                <a14:m>
                  <m:oMath xmlns:m="http://schemas.openxmlformats.org/officeDocument/2006/math">
                    <m:r>
                      <a:rPr lang="ru-RU" sz="1800" i="1">
                        <a:latin typeface="Cambria Math"/>
                      </a:rPr>
                      <m:t> ×</m:t>
                    </m:r>
                  </m:oMath>
                </a14:m>
                <a:r>
                  <a:rPr lang="ru-RU" sz="1800" dirty="0"/>
                  <a:t> 1 см изображена фигура. Найдите ее площадь в квадратных сантиметрах.</a:t>
                </a:r>
              </a:p>
              <a:p>
                <a:pPr marL="109728" indent="0">
                  <a:buNone/>
                </a:pPr>
                <a:endParaRPr lang="ru-RU" dirty="0"/>
              </a:p>
              <a:p>
                <a:pPr marL="109728" indent="0">
                  <a:buNone/>
                </a:pPr>
                <a:r>
                  <a:rPr lang="en-US" dirty="0" smtClean="0"/>
                  <a:t>1)				2)</a:t>
                </a:r>
              </a:p>
              <a:p>
                <a:pPr marL="109728" indent="0">
                  <a:buNone/>
                </a:pPr>
                <a:endParaRPr lang="ru-RU" dirty="0" smtClean="0"/>
              </a:p>
              <a:p>
                <a:pPr marL="109728" indent="0">
                  <a:buNone/>
                </a:pPr>
                <a:endParaRPr lang="ru-RU" sz="1200" dirty="0" smtClean="0"/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ru-RU" sz="1800" dirty="0" smtClean="0"/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𝑎</m:t>
                    </m:r>
                    <m:r>
                      <a:rPr lang="ru-RU" sz="18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1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1800" b="0" i="1" smtClean="0">
                            <a:latin typeface="Cambria Math"/>
                          </a:rPr>
                          <m:t>1+4</m:t>
                        </m:r>
                      </m:e>
                    </m:rad>
                    <m:r>
                      <a:rPr lang="ru-RU" sz="18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1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1800" b="0" i="1" smtClean="0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ru-RU" sz="1800" b="0" i="1" smtClean="0">
                        <a:latin typeface="Cambria Math"/>
                      </a:rPr>
                      <m:t> см</m:t>
                    </m:r>
                  </m:oMath>
                </a14:m>
                <a:r>
                  <a:rPr lang="ru-RU" sz="1800" b="0" i="1" dirty="0" smtClean="0">
                    <a:latin typeface="Cambria Math"/>
                  </a:rPr>
                  <a:t>,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ru-RU" sz="1800" dirty="0" smtClean="0">
                    <a:ea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ea typeface="Cambria Math"/>
                      </a:rPr>
                      <m:t>𝑏</m:t>
                    </m:r>
                    <m:r>
                      <a:rPr lang="ru-RU" sz="1800" b="0" i="1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18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ru-RU" sz="1800" b="0" i="1" smtClean="0">
                            <a:latin typeface="Cambria Math"/>
                            <a:ea typeface="Cambria Math"/>
                          </a:rPr>
                          <m:t>16+4</m:t>
                        </m:r>
                      </m:e>
                    </m:rad>
                    <m:r>
                      <a:rPr lang="ru-RU" sz="1800" b="0" i="1" smtClean="0">
                        <a:latin typeface="Cambria Math"/>
                        <a:ea typeface="Cambria Math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ru-RU" sz="18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ru-RU" sz="18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e>
                    </m:rad>
                    <m:r>
                      <a:rPr lang="ru-RU" sz="1800" b="0" i="1" smtClean="0">
                        <a:latin typeface="Cambria Math"/>
                        <a:ea typeface="Cambria Math"/>
                      </a:rPr>
                      <m:t> см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ru-RU" sz="1800" dirty="0" smtClean="0"/>
                  <a:t> 		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𝑎</m:t>
                    </m:r>
                    <m:r>
                      <a:rPr lang="ru-RU" sz="18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1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1800" b="0" i="1" smtClean="0">
                            <a:latin typeface="Cambria Math"/>
                          </a:rPr>
                          <m:t>1+9</m:t>
                        </m:r>
                      </m:e>
                    </m:rad>
                    <m:r>
                      <a:rPr lang="ru-RU" sz="18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1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1800" b="0" i="1" smtClean="0">
                            <a:latin typeface="Cambria Math"/>
                          </a:rPr>
                          <m:t>10</m:t>
                        </m:r>
                      </m:e>
                    </m:rad>
                    <m:r>
                      <a:rPr lang="ru-RU" sz="1800" b="0" i="1" smtClean="0">
                        <a:latin typeface="Cambria Math"/>
                      </a:rPr>
                      <m:t> см</m:t>
                    </m:r>
                  </m:oMath>
                </a14:m>
                <a:r>
                  <a:rPr lang="en-US" sz="1800" dirty="0" smtClean="0"/>
                  <a:t>,</a:t>
                </a:r>
                <a:endParaRPr lang="ru-RU" sz="1800" dirty="0" smtClean="0"/>
              </a:p>
              <a:p>
                <a:pPr marL="109728" indent="0">
                  <a:buNone/>
                </a:pPr>
                <a:r>
                  <a:rPr lang="ru-RU" sz="1800" dirty="0" smtClean="0"/>
                  <a:t>	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latin typeface="Cambria Math"/>
                        <a:ea typeface="Cambria Math"/>
                      </a:rPr>
                      <m:t>S</m:t>
                    </m:r>
                    <m:r>
                      <a:rPr lang="en-US" sz="1800" b="0" i="0" smtClean="0">
                        <a:latin typeface="Cambria Math"/>
                        <a:ea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180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e>
                    </m:rad>
                    <m:r>
                      <a:rPr lang="en-US" sz="1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ru-RU" sz="1800" dirty="0" smtClean="0"/>
                  <a:t>=10</a:t>
                </a:r>
                <a:r>
                  <a:rPr lang="ru-RU" sz="18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18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18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1800" dirty="0" smtClean="0"/>
                  <a:t> </a:t>
                </a:r>
                <a:r>
                  <a:rPr lang="en-US" sz="1800" dirty="0" smtClean="0"/>
                  <a:t>		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S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180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1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</a:rPr>
                      <m:t>=10</m:t>
                    </m:r>
                    <m:r>
                      <a:rPr lang="ru-RU" sz="1800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ru-RU" sz="1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18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18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	</a:t>
                </a:r>
                <a:endParaRPr lang="ru-RU" sz="2400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5188032"/>
              </a:xfrm>
              <a:blipFill rotWithShape="1">
                <a:blip r:embed="rId2"/>
                <a:stretch>
                  <a:fillRect l="-889" t="-588" r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Нахождение площади по формулам</a:t>
            </a:r>
          </a:p>
        </p:txBody>
      </p:sp>
      <p:pic>
        <p:nvPicPr>
          <p:cNvPr id="4" name="Рисунок 3" descr="b6-100500-9-5.ep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971" y="3526009"/>
            <a:ext cx="1505064" cy="1809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833" y="3713252"/>
            <a:ext cx="2016226" cy="143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H="1">
            <a:off x="1852898" y="4396794"/>
            <a:ext cx="864096" cy="43833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19672" y="4396793"/>
            <a:ext cx="233226" cy="43833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96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400" u="sng" dirty="0" smtClean="0"/>
                  <a:t>Площадь треугольника</a:t>
                </a:r>
                <a:r>
                  <a:rPr lang="ru-RU" sz="2400" dirty="0" smtClean="0"/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𝑆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h</m:t>
                    </m:r>
                  </m:oMath>
                </a14:m>
                <a:r>
                  <a:rPr lang="ru-RU" sz="2400" dirty="0" smtClean="0"/>
                  <a:t>, где</a:t>
                </a:r>
              </a:p>
              <a:p>
                <a:pPr marL="0" indent="0">
                  <a:buNone/>
                </a:pP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n-US" sz="2400" dirty="0" smtClean="0"/>
                  <a:t> – </a:t>
                </a:r>
                <a:r>
                  <a:rPr lang="ru-RU" sz="2400" dirty="0" smtClean="0"/>
                  <a:t>основание, </a:t>
                </a: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2400" dirty="0" smtClean="0"/>
                  <a:t> </a:t>
                </a:r>
                <a:r>
                  <a:rPr lang="ru-RU" sz="2400" dirty="0" smtClean="0"/>
                  <a:t>– высота треугольника.</a:t>
                </a:r>
              </a:p>
              <a:p>
                <a:pPr marL="0" indent="0">
                  <a:buNone/>
                </a:pPr>
                <a:endParaRPr lang="ru-RU" sz="2000" dirty="0" smtClean="0"/>
              </a:p>
              <a:p>
                <a:pPr marL="0" indent="0">
                  <a:buNone/>
                </a:pPr>
                <a:r>
                  <a:rPr lang="ru-RU" sz="1800" i="1" dirty="0" smtClean="0"/>
                  <a:t>Задачи. </a:t>
                </a:r>
                <a:r>
                  <a:rPr lang="ru-RU" sz="1800" dirty="0"/>
                  <a:t>На клетчатой бумаге с клетками размером 1 см</a:t>
                </a:r>
                <a14:m>
                  <m:oMath xmlns:m="http://schemas.openxmlformats.org/officeDocument/2006/math">
                    <m:r>
                      <a:rPr lang="ru-RU" sz="1800" i="1">
                        <a:latin typeface="Cambria Math"/>
                      </a:rPr>
                      <m:t> ×</m:t>
                    </m:r>
                  </m:oMath>
                </a14:m>
                <a:r>
                  <a:rPr lang="ru-RU" sz="1800" dirty="0"/>
                  <a:t> 1 см изображена фигура. Найдите ее площадь в квадратных сантиметрах</a:t>
                </a:r>
                <a:r>
                  <a:rPr lang="ru-RU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1800" dirty="0"/>
                  <a:t>	</a:t>
                </a:r>
                <a:r>
                  <a:rPr lang="ru-RU" sz="1800" dirty="0" smtClean="0"/>
                  <a:t>		</a:t>
                </a:r>
              </a:p>
              <a:p>
                <a:pPr marL="0" indent="0">
                  <a:buNone/>
                </a:pPr>
                <a:r>
                  <a:rPr lang="ru-RU" sz="1800" dirty="0"/>
                  <a:t>	</a:t>
                </a:r>
                <a:r>
                  <a:rPr lang="ru-RU" sz="1800" dirty="0" smtClean="0"/>
                  <a:t>		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1)			     2)		     3)</a:t>
                </a:r>
                <a:endParaRPr lang="ru-RU" sz="1800" dirty="0"/>
              </a:p>
              <a:p>
                <a:pPr marL="0" indent="0">
                  <a:buNone/>
                </a:pPr>
                <a:endParaRPr lang="ru-RU" sz="1800" dirty="0" smtClean="0"/>
              </a:p>
              <a:p>
                <a:pPr marL="0" indent="0">
                  <a:buNone/>
                </a:pPr>
                <a:endParaRPr lang="ru-RU" sz="1800" dirty="0"/>
              </a:p>
              <a:p>
                <a:pPr marL="0" indent="0">
                  <a:buNone/>
                </a:pPr>
                <a:endParaRPr lang="ru-RU" sz="1800" dirty="0" smtClean="0"/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S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8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4</m:t>
                    </m:r>
                    <m:r>
                      <a:rPr lang="en-US" sz="1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9=18</m:t>
                    </m:r>
                    <m:r>
                      <a:rPr lang="ru-RU" sz="1800" b="0" i="1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ru-RU" sz="1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1800" b="0" i="1" smtClean="0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1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1800" dirty="0" smtClean="0"/>
                  <a:t>	 </a:t>
                </a:r>
                <a:r>
                  <a:rPr lang="en-US" sz="1800" dirty="0" smtClean="0"/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1800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1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1800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18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1800" b="0" i="1" smtClean="0">
                        <a:latin typeface="Cambria Math"/>
                        <a:ea typeface="Cambria Math"/>
                      </a:rPr>
                      <m:t>4,5</m:t>
                    </m:r>
                  </m:oMath>
                </a14:m>
                <a:r>
                  <a:rPr lang="ru-RU" sz="1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18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18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ru-RU" sz="18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     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1800" b="0" i="1" smtClean="0">
                        <a:latin typeface="Cambria Math"/>
                        <a:ea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ru-RU" sz="18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ru-RU" sz="1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1800" b="0" i="1" smtClean="0">
                        <a:latin typeface="Cambria Math"/>
                        <a:ea typeface="Cambria Math"/>
                      </a:rPr>
                      <m:t>6</m:t>
                    </m:r>
                    <m:rad>
                      <m:radPr>
                        <m:degHide m:val="on"/>
                        <m:ctrlPr>
                          <a:rPr lang="ru-RU" sz="18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ru-RU" sz="1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800" i="1">
                        <a:latin typeface="Cambria Math"/>
                        <a:ea typeface="Cambria Math"/>
                      </a:rPr>
                      <m:t>=1</m:t>
                    </m:r>
                    <m:r>
                      <a:rPr lang="ru-RU" sz="1800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ru-RU" sz="1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18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18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1800" dirty="0"/>
              </a:p>
              <a:p>
                <a:pPr marL="0" indent="0">
                  <a:buNone/>
                </a:pPr>
                <a:endParaRPr lang="ru-RU" sz="1800" dirty="0"/>
              </a:p>
              <a:p>
                <a:pPr marL="0" indent="0">
                  <a:buNone/>
                </a:pPr>
                <a:endParaRPr lang="ru-RU" sz="1800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r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Нахождение площади по формулам</a:t>
            </a:r>
            <a:endParaRPr lang="ru-RU" dirty="0"/>
          </a:p>
        </p:txBody>
      </p:sp>
      <p:pic>
        <p:nvPicPr>
          <p:cNvPr id="1026" name="Рисунок 270" descr="pic.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501008"/>
            <a:ext cx="144016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467720"/>
            <a:ext cx="1524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5044403" y="3691097"/>
            <a:ext cx="0" cy="7920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057034" y="3720583"/>
            <a:ext cx="7419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6228184" y="4221088"/>
            <a:ext cx="401960" cy="39604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102274" y="3691097"/>
            <a:ext cx="1080120" cy="11060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52" y="3487168"/>
            <a:ext cx="2448272" cy="1557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Прямая соединительная линия 23"/>
          <p:cNvCxnSpPr/>
          <p:nvPr/>
        </p:nvCxnSpPr>
        <p:spPr>
          <a:xfrm>
            <a:off x="1907704" y="3691097"/>
            <a:ext cx="0" cy="87666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240311" y="4576815"/>
            <a:ext cx="198688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92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484784"/>
                <a:ext cx="8229600" cy="5040560"/>
              </a:xfrm>
            </p:spPr>
            <p:txBody>
              <a:bodyPr/>
              <a:lstStyle/>
              <a:p>
                <a:r>
                  <a:rPr lang="ru-RU" sz="2400" u="sng" dirty="0" smtClean="0"/>
                  <a:t>Площадь параллелограмма</a:t>
                </a:r>
                <a:r>
                  <a:rPr lang="ru-RU" sz="2400" dirty="0" smtClean="0"/>
                  <a:t>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𝑆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𝑎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h</m:t>
                    </m:r>
                  </m:oMath>
                </a14:m>
                <a:r>
                  <a:rPr lang="ru-RU" sz="2400" dirty="0"/>
                  <a:t>, где</a:t>
                </a:r>
              </a:p>
              <a:p>
                <a:pPr marL="0" indent="0">
                  <a:buNone/>
                </a:pPr>
                <a:r>
                  <a:rPr lang="en-US" sz="2400" i="1" dirty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n-US" sz="2400" dirty="0"/>
                  <a:t> – </a:t>
                </a:r>
                <a:r>
                  <a:rPr lang="ru-RU" sz="2400" dirty="0" smtClean="0"/>
                  <a:t>сторона, </a:t>
                </a:r>
                <a:r>
                  <a:rPr lang="en-US" sz="2400" i="1" dirty="0"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2400" dirty="0"/>
                  <a:t> </a:t>
                </a:r>
                <a:r>
                  <a:rPr lang="ru-RU" sz="2400" dirty="0"/>
                  <a:t>– высота </a:t>
                </a:r>
                <a:r>
                  <a:rPr lang="ru-RU" sz="2400" dirty="0" smtClean="0"/>
                  <a:t>параллелограмма, проведенная к этой стороне.</a:t>
                </a:r>
              </a:p>
              <a:p>
                <a:pPr marL="0" indent="0">
                  <a:buNone/>
                </a:pPr>
                <a:endParaRPr lang="ru-RU" sz="2400" dirty="0" smtClean="0"/>
              </a:p>
              <a:p>
                <a:pPr marL="0" indent="0">
                  <a:buNone/>
                </a:pPr>
                <a:r>
                  <a:rPr lang="ru-RU" sz="1800" i="1" dirty="0"/>
                  <a:t>Задачи. </a:t>
                </a:r>
                <a:r>
                  <a:rPr lang="ru-RU" sz="1800" dirty="0" smtClean="0"/>
                  <a:t>Найдите площадь четырехугольника, изображенного на рисунке</a:t>
                </a:r>
                <a:endParaRPr lang="ru-RU" sz="1800" dirty="0"/>
              </a:p>
              <a:p>
                <a:pPr marL="0" indent="0">
                  <a:buNone/>
                </a:pPr>
                <a:endParaRPr lang="ru-RU" sz="2400" dirty="0"/>
              </a:p>
              <a:p>
                <a:pPr marL="109728" indent="0">
                  <a:buNone/>
                </a:pPr>
                <a:endParaRPr lang="ru-RU" dirty="0" smtClean="0"/>
              </a:p>
              <a:p>
                <a:pPr marL="109728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484784"/>
                <a:ext cx="8229600" cy="5040560"/>
              </a:xfrm>
              <a:blipFill rotWithShape="1">
                <a:blip r:embed="rId2"/>
                <a:stretch>
                  <a:fillRect l="-1185" t="-8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Нахождение площади по формулам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26" y="3687239"/>
            <a:ext cx="223224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p3-4/p3-4.4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687239"/>
            <a:ext cx="2376264" cy="2183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475656" y="5977785"/>
                <a:ext cx="590465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= 2∙3=6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/>
                              <a:ea typeface="Cambria Math"/>
                            </a:rPr>
                            <m:t>см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              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 3∙5=15 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/>
                              <a:ea typeface="Cambria Math"/>
                            </a:rPr>
                            <m:t>см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977785"/>
                <a:ext cx="590465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>
            <a:off x="2825702" y="4005064"/>
            <a:ext cx="0" cy="65428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555776" y="4677451"/>
            <a:ext cx="50405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444208" y="4005064"/>
            <a:ext cx="0" cy="6090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5436096" y="4774798"/>
            <a:ext cx="100811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6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454050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ru-RU" sz="2400" u="sng" dirty="0" smtClean="0"/>
                  <a:t>Площадь трапеции</a:t>
                </a:r>
                <a:r>
                  <a:rPr lang="ru-RU" sz="2400" dirty="0" smtClean="0"/>
                  <a:t>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𝑆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4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h</m:t>
                    </m:r>
                  </m:oMath>
                </a14:m>
                <a:r>
                  <a:rPr lang="ru-RU" sz="2400" dirty="0"/>
                  <a:t>, где</a:t>
                </a:r>
              </a:p>
              <a:p>
                <a:pPr marL="0" indent="0">
                  <a:buNone/>
                </a:pP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a, b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– </a:t>
                </a:r>
                <a:r>
                  <a:rPr lang="ru-RU" sz="2400" dirty="0" smtClean="0"/>
                  <a:t>основани</a:t>
                </a:r>
                <a:r>
                  <a:rPr lang="ru-RU" sz="2400" dirty="0"/>
                  <a:t>я</a:t>
                </a:r>
                <a:r>
                  <a:rPr lang="ru-RU" sz="2400" dirty="0" smtClean="0"/>
                  <a:t>, </a:t>
                </a:r>
                <a:r>
                  <a:rPr lang="en-US" sz="2400" i="1" dirty="0"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2400" dirty="0"/>
                  <a:t> </a:t>
                </a:r>
                <a:r>
                  <a:rPr lang="ru-RU" sz="2400" dirty="0"/>
                  <a:t>– высота </a:t>
                </a:r>
                <a:r>
                  <a:rPr lang="ru-RU" sz="2400" dirty="0" smtClean="0"/>
                  <a:t>трапеции.</a:t>
                </a:r>
                <a:endParaRPr lang="ru-RU" sz="2800" dirty="0"/>
              </a:p>
              <a:p>
                <a:pPr marL="0" indent="0">
                  <a:buNone/>
                </a:pPr>
                <a:endParaRPr lang="ru-RU" sz="1800" i="1" dirty="0" smtClean="0"/>
              </a:p>
              <a:p>
                <a:pPr marL="0" indent="0">
                  <a:buNone/>
                </a:pPr>
                <a:r>
                  <a:rPr lang="ru-RU" sz="1800" i="1" dirty="0" smtClean="0"/>
                  <a:t>Задачи</a:t>
                </a:r>
                <a:r>
                  <a:rPr lang="ru-RU" sz="1800" i="1" dirty="0"/>
                  <a:t>. </a:t>
                </a:r>
                <a:r>
                  <a:rPr lang="ru-RU" sz="1800" dirty="0"/>
                  <a:t>На клетчатой бумаге с клетками размером 1 см</a:t>
                </a:r>
                <a14:m>
                  <m:oMath xmlns:m="http://schemas.openxmlformats.org/officeDocument/2006/math">
                    <m:r>
                      <a:rPr lang="ru-RU" sz="1800" i="1">
                        <a:latin typeface="Cambria Math"/>
                      </a:rPr>
                      <m:t> ×</m:t>
                    </m:r>
                  </m:oMath>
                </a14:m>
                <a:r>
                  <a:rPr lang="ru-RU" sz="1800" dirty="0"/>
                  <a:t> 1 см изображена фигура. Найдите ее площадь в квадратных сантиметрах</a:t>
                </a:r>
                <a:r>
                  <a:rPr lang="ru-RU" sz="1800" dirty="0" smtClean="0"/>
                  <a:t>.</a:t>
                </a:r>
              </a:p>
              <a:p>
                <a:pPr marL="0" indent="0">
                  <a:buNone/>
                </a:pPr>
                <a:endParaRPr lang="ru-RU" sz="1800" dirty="0"/>
              </a:p>
              <a:p>
                <a:pPr marL="0" indent="0">
                  <a:buNone/>
                </a:pPr>
                <a:endParaRPr lang="ru-RU" sz="2400" dirty="0" smtClean="0"/>
              </a:p>
              <a:p>
                <a:pPr marL="0" indent="0">
                  <a:buNone/>
                </a:pPr>
                <a:endParaRPr lang="ru-RU" sz="2400" dirty="0"/>
              </a:p>
              <a:p>
                <a:pPr marL="0" indent="0">
                  <a:buNone/>
                </a:pPr>
                <a:endParaRPr lang="ru-RU" sz="2400" dirty="0" smtClean="0"/>
              </a:p>
              <a:p>
                <a:pPr marL="0" indent="0">
                  <a:buNone/>
                </a:pPr>
                <a:endParaRPr lang="ru-RU" sz="2400" dirty="0"/>
              </a:p>
              <a:p>
                <a:pPr marL="0" indent="0">
                  <a:buNone/>
                </a:pPr>
                <a:r>
                  <a:rPr lang="ru-RU" sz="2000" dirty="0" smtClean="0"/>
                  <a:t>	</a:t>
                </a:r>
                <a:r>
                  <a:rPr lang="en-US" sz="2000" dirty="0" smtClean="0"/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ru-RU" sz="2000" b="0" i="1" smtClean="0">
                            <a:latin typeface="Cambria Math"/>
                          </a:rPr>
                          <m:t>1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ru-RU" sz="2000" b="0" i="1" smtClean="0"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US" sz="20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6=15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 smtClean="0"/>
                  <a:t> 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      </a:t>
                </a:r>
                <a:r>
                  <a:rPr lang="en-US" sz="1800" dirty="0" smtClean="0"/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ru-RU" sz="2000" b="0" i="1" smtClean="0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ru-RU" sz="2000" b="0" i="1" smtClean="0">
                            <a:latin typeface="Cambria Math"/>
                          </a:rPr>
                          <m:t>5</m:t>
                        </m:r>
                      </m:e>
                    </m:d>
                    <m:r>
                      <a:rPr lang="en-US" sz="20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4=14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ru-RU" sz="1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18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18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2000" dirty="0" smtClean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454050"/>
                <a:ext cx="8229600" cy="4525963"/>
              </a:xfrm>
              <a:blipFill rotWithShape="1">
                <a:blip r:embed="rId2"/>
                <a:stretch>
                  <a:fillRect l="-1185" r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Нахождение площади по формулам</a:t>
            </a:r>
          </a:p>
        </p:txBody>
      </p:sp>
      <p:pic>
        <p:nvPicPr>
          <p:cNvPr id="4" name="Рисунок 3" descr="pic.1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728577"/>
            <a:ext cx="1944216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pic.1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17033"/>
            <a:ext cx="1728192" cy="15957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680745" y="3968789"/>
            <a:ext cx="0" cy="87666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219390" y="4187955"/>
            <a:ext cx="0" cy="21916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364088" y="3943888"/>
            <a:ext cx="0" cy="87666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381060" y="3933056"/>
            <a:ext cx="100811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147886" y="4869160"/>
            <a:ext cx="43204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95736" y="4407122"/>
            <a:ext cx="151216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38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5116024"/>
              </a:xfrm>
            </p:spPr>
            <p:txBody>
              <a:bodyPr>
                <a:normAutofit/>
              </a:bodyPr>
              <a:lstStyle/>
              <a:p>
                <a:r>
                  <a:rPr lang="ru-RU" sz="2400" dirty="0" smtClean="0"/>
                  <a:t>Площадь четырехугольника, диагонали которого взаимно перпендикулярны: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𝑆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400" dirty="0" smtClean="0"/>
                  <a:t>.</a:t>
                </a:r>
              </a:p>
              <a:p>
                <a:pPr marL="109728" indent="0">
                  <a:buNone/>
                </a:pPr>
                <a:endParaRPr lang="ru-RU" sz="2400" dirty="0" smtClean="0"/>
              </a:p>
              <a:p>
                <a:pPr marL="109728" indent="0">
                  <a:buNone/>
                </a:pPr>
                <a:r>
                  <a:rPr lang="ru-RU" sz="1800" i="1" dirty="0" smtClean="0"/>
                  <a:t>Задачи</a:t>
                </a:r>
                <a:r>
                  <a:rPr lang="ru-RU" sz="1800" i="1" dirty="0"/>
                  <a:t>. </a:t>
                </a:r>
                <a:r>
                  <a:rPr lang="ru-RU" sz="1800" dirty="0"/>
                  <a:t>На клетчатой бумаге с клетками размером 1 см</a:t>
                </a:r>
                <a14:m>
                  <m:oMath xmlns:m="http://schemas.openxmlformats.org/officeDocument/2006/math">
                    <m:r>
                      <a:rPr lang="ru-RU" sz="1800" i="1">
                        <a:latin typeface="Cambria Math"/>
                      </a:rPr>
                      <m:t> ×</m:t>
                    </m:r>
                  </m:oMath>
                </a14:m>
                <a:r>
                  <a:rPr lang="ru-RU" sz="1800" dirty="0"/>
                  <a:t> 1 см изображена фигура. Найдите ее площадь в квадратных сантиметрах.</a:t>
                </a:r>
              </a:p>
              <a:p>
                <a:endParaRPr lang="ru-RU" sz="2400" dirty="0" smtClean="0"/>
              </a:p>
              <a:p>
                <a:pPr marL="109728" indent="0">
                  <a:buNone/>
                </a:pPr>
                <a:endParaRPr lang="ru-RU" sz="2400" dirty="0" smtClean="0"/>
              </a:p>
              <a:p>
                <a:pPr marL="109728" indent="0">
                  <a:buNone/>
                </a:pPr>
                <a:endParaRPr lang="ru-RU" sz="2400" dirty="0"/>
              </a:p>
              <a:p>
                <a:pPr marL="109728" indent="0">
                  <a:buNone/>
                </a:pPr>
                <a:endParaRPr lang="ru-RU" sz="2400" dirty="0" smtClean="0"/>
              </a:p>
              <a:p>
                <a:pPr marL="109728" indent="0">
                  <a:buNone/>
                </a:pPr>
                <a:endParaRPr lang="ru-RU" sz="2400" dirty="0"/>
              </a:p>
              <a:p>
                <a:pPr marL="109728" indent="0">
                  <a:buNone/>
                </a:pPr>
                <a:r>
                  <a:rPr lang="ru-RU" sz="2400" dirty="0" smtClean="0"/>
                  <a:t>		</a:t>
                </a:r>
                <a:r>
                  <a:rPr lang="en-US" sz="2400" dirty="0" smtClean="0"/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1800" b="0" i="1" smtClean="0">
                        <a:latin typeface="Cambria Math"/>
                      </a:rPr>
                      <m:t>4</m:t>
                    </m:r>
                    <m:r>
                      <a:rPr lang="en-US" sz="1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1800" b="0" i="1" smtClean="0">
                        <a:latin typeface="Cambria Math"/>
                        <a:ea typeface="Cambria Math"/>
                      </a:rPr>
                      <m:t>6=12</m:t>
                    </m:r>
                  </m:oMath>
                </a14:m>
                <a:r>
                  <a:rPr lang="ru-RU" sz="1800" dirty="0" smtClean="0"/>
                  <a:t>	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18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18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ru-RU" sz="18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ru-RU" sz="1800" dirty="0" smtClean="0"/>
                  <a:t>		</a:t>
                </a:r>
                <a:r>
                  <a:rPr lang="en-US" sz="1800" dirty="0" smtClean="0"/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800" i="1" smtClean="0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n-US" sz="180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ru-RU" sz="1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1800" b="0" i="1" smtClean="0">
                        <a:latin typeface="Cambria Math"/>
                        <a:ea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ru-RU" sz="18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ru-RU" sz="1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ru-RU" sz="1800" b="0" i="1" smtClean="0">
                        <a:latin typeface="Cambria Math"/>
                        <a:ea typeface="Cambria Math"/>
                      </a:rPr>
                      <m:t>=3</m:t>
                    </m:r>
                  </m:oMath>
                </a14:m>
                <a:r>
                  <a:rPr lang="ru-RU" sz="1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18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18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1800" dirty="0"/>
              </a:p>
              <a:p>
                <a:pPr marL="109728" indent="0"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5116024"/>
              </a:xfrm>
              <a:blipFill rotWithShape="1">
                <a:blip r:embed="rId2"/>
                <a:stretch>
                  <a:fillRect t="-954" r="-14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Нахождение площади по формулам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861048"/>
            <a:ext cx="1890919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 descr="prot_b6_202.eps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861048"/>
            <a:ext cx="1219200" cy="144081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483768" y="4573595"/>
            <a:ext cx="1296144" cy="78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796136" y="4149082"/>
            <a:ext cx="648072" cy="64807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131840" y="4149082"/>
            <a:ext cx="9356" cy="8640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012160" y="4365431"/>
            <a:ext cx="216024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18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5188032"/>
              </a:xfrm>
            </p:spPr>
            <p:txBody>
              <a:bodyPr/>
              <a:lstStyle/>
              <a:p>
                <a:r>
                  <a:rPr lang="ru-RU" sz="2400" dirty="0" smtClean="0"/>
                  <a:t>Если разбить фигуру на несколько фигур, то площадь всей фигуры равна сумме площадей ее частей.</a:t>
                </a:r>
              </a:p>
              <a:p>
                <a:pPr marL="109728" indent="0">
                  <a:buNone/>
                </a:pPr>
                <a:r>
                  <a:rPr lang="ru-RU" sz="1800" i="1" dirty="0"/>
                  <a:t>Задачи. </a:t>
                </a:r>
                <a:r>
                  <a:rPr lang="ru-RU" sz="1800" dirty="0"/>
                  <a:t>На клетчатой бумаге с клетками размером 1 см</a:t>
                </a:r>
                <a14:m>
                  <m:oMath xmlns:m="http://schemas.openxmlformats.org/officeDocument/2006/math">
                    <m:r>
                      <a:rPr lang="ru-RU" sz="1800" i="1">
                        <a:latin typeface="Cambria Math"/>
                      </a:rPr>
                      <m:t> ×</m:t>
                    </m:r>
                  </m:oMath>
                </a14:m>
                <a:r>
                  <a:rPr lang="ru-RU" sz="1800" dirty="0"/>
                  <a:t> 1 см изображена фигура. Найдите ее площадь в квадратных сантиметрах</a:t>
                </a:r>
                <a:r>
                  <a:rPr lang="ru-RU" sz="1800" dirty="0" smtClean="0"/>
                  <a:t>.</a:t>
                </a:r>
              </a:p>
              <a:p>
                <a:pPr marL="109728" indent="0">
                  <a:buNone/>
                </a:pPr>
                <a:endParaRPr lang="ru-RU" sz="1800" i="1" dirty="0">
                  <a:latin typeface="Cambria Math"/>
                </a:endParaRPr>
              </a:p>
              <a:p>
                <a:pPr marL="109728" indent="0">
                  <a:buNone/>
                </a:pPr>
                <a:endParaRPr lang="ru-RU" sz="1800" i="1" dirty="0" smtClean="0">
                  <a:latin typeface="Cambria Math"/>
                </a:endParaRPr>
              </a:p>
              <a:p>
                <a:pPr marL="109728" indent="0">
                  <a:buNone/>
                </a:pPr>
                <a:endParaRPr lang="ru-RU" sz="1800" i="1" dirty="0">
                  <a:latin typeface="Cambria Math"/>
                </a:endParaRPr>
              </a:p>
              <a:p>
                <a:pPr marL="109728" indent="0">
                  <a:buNone/>
                </a:pPr>
                <a:endParaRPr lang="ru-RU" sz="1800" i="1" dirty="0" smtClean="0">
                  <a:latin typeface="Cambria Math"/>
                </a:endParaRPr>
              </a:p>
              <a:p>
                <a:pPr marL="109728" indent="0">
                  <a:buNone/>
                </a:pPr>
                <a:endParaRPr lang="ru-RU" sz="2800" i="1" dirty="0" smtClean="0">
                  <a:latin typeface="Cambria Math"/>
                </a:endParaRP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5</m:t>
                    </m:r>
                    <m:r>
                      <a:rPr lang="ru-RU" sz="2000" i="1">
                        <a:latin typeface="Cambria Math"/>
                        <a:ea typeface="Cambria Math"/>
                      </a:rPr>
                      <m:t>=5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ea typeface="Cambria Math"/>
                      </a:rPr>
                      <m:t>; 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∙5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=7,5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b="0" dirty="0" smtClean="0">
                    <a:ea typeface="Cambria Math"/>
                  </a:rPr>
                  <a:t>	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  <a:ea typeface="Cambria Math"/>
                      </a:rPr>
                      <m:t>∙2∙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ru-RU" sz="20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3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000" b="0" dirty="0" smtClean="0">
                  <a:ea typeface="Cambria Math"/>
                </a:endParaRPr>
              </a:p>
              <a:p>
                <a:pPr marL="109728" indent="0">
                  <a:buNone/>
                </a:pPr>
                <a:r>
                  <a:rPr lang="ru-RU" sz="2000" dirty="0" smtClean="0"/>
                  <a:t> </a:t>
                </a:r>
                <a:r>
                  <a:rPr lang="en-US" sz="2000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0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12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,5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ea typeface="Cambria Math"/>
                  </a:rPr>
                  <a:t> </a:t>
                </a:r>
                <a:r>
                  <a:rPr lang="en-US" sz="2000" dirty="0" smtClean="0">
                    <a:ea typeface="Cambria Math"/>
                  </a:rPr>
                  <a:t>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2∙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6</m:t>
                    </m:r>
                  </m:oMath>
                </a14:m>
                <a:r>
                  <a:rPr lang="en-US" sz="20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>
                  <a:ea typeface="Cambria Math"/>
                </a:endParaRPr>
              </a:p>
              <a:p>
                <a:pPr marL="109728" indent="0">
                  <a:buNone/>
                </a:pPr>
                <a:endParaRPr lang="ru-RU" sz="2000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5188032"/>
              </a:xfrm>
              <a:blipFill rotWithShape="1">
                <a:blip r:embed="rId2"/>
                <a:stretch>
                  <a:fillRect t="-9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Сложение площадей</a:t>
            </a:r>
            <a:endParaRPr lang="ru-RU" dirty="0"/>
          </a:p>
        </p:txBody>
      </p:sp>
      <p:pic>
        <p:nvPicPr>
          <p:cNvPr id="4" name="Рисунок 3" descr="pic.22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400" y="3601953"/>
            <a:ext cx="1512168" cy="1657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pic.23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601953"/>
            <a:ext cx="1515110" cy="132651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874424" y="4215175"/>
            <a:ext cx="10801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545579" y="3787453"/>
            <a:ext cx="0" cy="45358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95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972008"/>
              </a:xfrm>
            </p:spPr>
            <p:txBody>
              <a:bodyPr>
                <a:normAutofit/>
              </a:bodyPr>
              <a:lstStyle/>
              <a:p>
                <a:r>
                  <a:rPr lang="ru-RU" sz="2000" dirty="0" smtClean="0"/>
                  <a:t>Площадь многоугольника можно найти, вписав его в прямоугольник, и вычитая площади соответствующих лишних частей.</a:t>
                </a:r>
              </a:p>
              <a:p>
                <a:pPr marL="109728" indent="0">
                  <a:buNone/>
                </a:pPr>
                <a:r>
                  <a:rPr lang="ru-RU" sz="1800" i="1" dirty="0"/>
                  <a:t>Задачи. </a:t>
                </a:r>
                <a:r>
                  <a:rPr lang="ru-RU" sz="1800" dirty="0"/>
                  <a:t>На клетчатой бумаге с клетками размером 1 см</a:t>
                </a:r>
                <a14:m>
                  <m:oMath xmlns:m="http://schemas.openxmlformats.org/officeDocument/2006/math">
                    <m:r>
                      <a:rPr lang="ru-RU" sz="1800" i="1">
                        <a:latin typeface="Cambria Math"/>
                      </a:rPr>
                      <m:t> ×</m:t>
                    </m:r>
                  </m:oMath>
                </a14:m>
                <a:r>
                  <a:rPr lang="ru-RU" sz="1800" dirty="0"/>
                  <a:t> 1 см изображена фигура. Найдите ее площадь в квадратных сантиметрах.</a:t>
                </a:r>
              </a:p>
              <a:p>
                <a:pPr marL="109728" indent="0">
                  <a:buNone/>
                </a:pPr>
                <a:r>
                  <a:rPr lang="ru-RU" sz="2000" dirty="0" smtClean="0"/>
                  <a:t>				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2000" b="0" i="1" smtClean="0">
                            <a:latin typeface="Cambria Math"/>
                          </a:rPr>
                          <m:t>прям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ru-RU" sz="2000" b="0" i="1" smtClean="0">
                        <a:latin typeface="Cambria Math"/>
                      </a:rPr>
                      <m:t>7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6</m:t>
                    </m:r>
                    <m:r>
                      <a:rPr lang="ru-RU" sz="20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42</m:t>
                    </m:r>
                  </m:oMath>
                </a14:m>
                <a:r>
                  <a:rPr lang="ru-RU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2000" dirty="0"/>
              </a:p>
              <a:p>
                <a:pPr marL="109728" indent="0">
                  <a:buNone/>
                </a:pPr>
                <a:r>
                  <a:rPr lang="ru-RU" sz="2000" dirty="0"/>
                  <a:t>	</a:t>
                </a:r>
                <a:r>
                  <a:rPr lang="ru-RU" sz="2000" dirty="0" smtClean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6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4</m:t>
                    </m:r>
                    <m:r>
                      <a:rPr lang="ru-RU" sz="20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12</m:t>
                    </m:r>
                  </m:oMath>
                </a14:m>
                <a:r>
                  <a:rPr lang="ru-RU" sz="2000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2000" b="0" dirty="0" smtClean="0">
                  <a:ea typeface="Cambria Math"/>
                </a:endParaRPr>
              </a:p>
              <a:p>
                <a:pPr marL="109728" indent="0">
                  <a:buNone/>
                </a:pPr>
                <a:r>
                  <a:rPr lang="ru-RU" sz="2000" dirty="0" smtClean="0"/>
                  <a:t>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7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4</m:t>
                    </m:r>
                    <m:r>
                      <a:rPr lang="ru-RU" sz="20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14</m:t>
                    </m:r>
                  </m:oMath>
                </a14:m>
                <a:r>
                  <a:rPr lang="ru-RU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2000" dirty="0" smtClean="0"/>
              </a:p>
              <a:p>
                <a:pPr marL="109728" indent="0">
                  <a:buNone/>
                </a:pPr>
                <a:r>
                  <a:rPr lang="ru-RU" sz="2000" dirty="0"/>
                  <a:t>	</a:t>
                </a:r>
                <a:r>
                  <a:rPr lang="ru-RU" sz="2000" dirty="0" smtClean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2∙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ru-RU" sz="20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6</m:t>
                    </m:r>
                  </m:oMath>
                </a14:m>
                <a:r>
                  <a:rPr lang="ru-RU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 smtClean="0"/>
              </a:p>
              <a:p>
                <a:pPr marL="109728" indent="0">
                  <a:buNone/>
                </a:pPr>
                <a:r>
                  <a:rPr lang="en-US" sz="2000" dirty="0" smtClean="0"/>
                  <a:t>	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S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42−12−14−6=10</m:t>
                    </m:r>
                  </m:oMath>
                </a14:m>
                <a:r>
                  <a:rPr lang="ru-RU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 marL="109728" indent="0">
                  <a:buNone/>
                </a:pPr>
                <a:endParaRPr lang="ru-RU" sz="2000" dirty="0"/>
              </a:p>
              <a:p>
                <a:pPr marL="109728" indent="0">
                  <a:buNone/>
                </a:pPr>
                <a:endParaRPr lang="ru-RU" sz="2000" dirty="0"/>
              </a:p>
              <a:p>
                <a:pPr marL="109728" indent="0">
                  <a:buNone/>
                </a:pPr>
                <a:endParaRPr lang="ru-RU" sz="2000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972008"/>
              </a:xfrm>
              <a:blipFill rotWithShape="1">
                <a:blip r:embed="rId2"/>
                <a:stretch>
                  <a:fillRect t="-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Вычитание площадей</a:t>
            </a:r>
            <a:endParaRPr lang="ru-RU" dirty="0"/>
          </a:p>
        </p:txBody>
      </p:sp>
      <p:pic>
        <p:nvPicPr>
          <p:cNvPr id="4" name="Рисунок 3" descr="b6-100500-216-5.ep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462248"/>
            <a:ext cx="2376264" cy="194601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Группа 5"/>
          <p:cNvGrpSpPr/>
          <p:nvPr/>
        </p:nvGrpSpPr>
        <p:grpSpPr>
          <a:xfrm>
            <a:off x="1403648" y="3689873"/>
            <a:ext cx="1800200" cy="1251295"/>
            <a:chOff x="1403648" y="3689873"/>
            <a:chExt cx="1800200" cy="1251295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403648" y="4941168"/>
              <a:ext cx="18002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403648" y="3689873"/>
              <a:ext cx="18002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403648" y="3717032"/>
              <a:ext cx="0" cy="122413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203848" y="3717032"/>
              <a:ext cx="0" cy="122413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411760" y="386104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861048"/>
                <a:ext cx="50405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475656" y="4433621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433621"/>
                <a:ext cx="50405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627784" y="4571836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571836"/>
                <a:ext cx="50405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123728" y="414443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91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5400600"/>
              </a:xfrm>
            </p:spPr>
            <p:txBody>
              <a:bodyPr>
                <a:normAutofit/>
              </a:bodyPr>
              <a:lstStyle/>
              <a:p>
                <a:r>
                  <a:rPr lang="ru-RU" sz="2000" dirty="0" smtClean="0"/>
                  <a:t>Георг Пик – австрийский математик (1859-1942)</a:t>
                </a:r>
              </a:p>
              <a:p>
                <a:r>
                  <a:rPr lang="ru-RU" sz="2000" dirty="0" smtClean="0"/>
                  <a:t>Теорема Пика (1899) о методе нахождения </a:t>
                </a:r>
                <a:r>
                  <a:rPr lang="ru-RU" sz="2000" dirty="0"/>
                  <a:t>пощади многоугольника, </a:t>
                </a:r>
                <a:r>
                  <a:rPr lang="ru-RU" sz="2000" dirty="0" smtClean="0"/>
                  <a:t>нарисованного </a:t>
                </a:r>
                <a:r>
                  <a:rPr lang="ru-RU" sz="2000" dirty="0"/>
                  <a:t>«по клеточкам» так, что вершины </a:t>
                </a:r>
                <a:r>
                  <a:rPr lang="ru-RU" sz="2000" dirty="0" smtClean="0"/>
                  <a:t>находятся в узлах.</a:t>
                </a:r>
              </a:p>
              <a:p>
                <a:r>
                  <a:rPr lang="ru-RU" sz="2000" dirty="0" smtClean="0"/>
                  <a:t>Формула Пика: </a:t>
                </a:r>
                <a:r>
                  <a:rPr lang="en-US" sz="2000" b="1" i="1" dirty="0" smtClean="0"/>
                  <a:t>S</a:t>
                </a:r>
                <a:r>
                  <a:rPr lang="ru-RU" sz="2000" b="1" i="1" dirty="0" smtClean="0"/>
                  <a:t> </a:t>
                </a:r>
                <a:r>
                  <a:rPr lang="ru-RU" sz="2000" b="1" dirty="0"/>
                  <a:t>= </a:t>
                </a:r>
                <a:r>
                  <a:rPr lang="en-US" sz="2000" b="1" i="1" dirty="0"/>
                  <a:t>v</a:t>
                </a:r>
                <a:r>
                  <a:rPr lang="ru-RU" sz="2000" b="1" i="1" dirty="0"/>
                  <a:t> </a:t>
                </a:r>
                <a:r>
                  <a:rPr lang="ru-RU" sz="2000" b="1" dirty="0"/>
                  <a:t>+</a:t>
                </a:r>
                <a:r>
                  <a:rPr lang="ru-RU" sz="2000" b="1" i="1" dirty="0"/>
                  <a:t> </a:t>
                </a:r>
                <a14:m>
                  <m:oMath xmlns:m="http://schemas.openxmlformats.org/officeDocument/2006/math">
                    <m:r>
                      <a:rPr lang="ru-RU" sz="2000" b="1" i="1" dirty="0" smtClean="0">
                        <a:latin typeface="Cambria Math"/>
                      </a:rPr>
                      <m:t>𝟎</m:t>
                    </m:r>
                    <m:r>
                      <a:rPr lang="ru-RU" sz="2000" b="1" i="1" dirty="0" smtClean="0">
                        <a:latin typeface="Cambria Math"/>
                      </a:rPr>
                      <m:t>,</m:t>
                    </m:r>
                    <m:r>
                      <a:rPr lang="ru-RU" sz="2000" b="1" i="1" dirty="0" smtClean="0">
                        <a:latin typeface="Cambria Math"/>
                      </a:rPr>
                      <m:t>𝟓</m:t>
                    </m:r>
                    <m:r>
                      <a:rPr lang="en-US" sz="2000" b="1" i="1" dirty="0" smtClean="0">
                        <a:latin typeface="Cambria Math"/>
                      </a:rPr>
                      <m:t>𝒈</m:t>
                    </m:r>
                  </m:oMath>
                </a14:m>
                <a:r>
                  <a:rPr lang="en-US" sz="2000" dirty="0"/>
                  <a:t> </a:t>
                </a:r>
                <a:r>
                  <a:rPr lang="ru-RU" sz="2000" b="1" i="1" dirty="0" smtClean="0"/>
                  <a:t>– </a:t>
                </a:r>
                <a:r>
                  <a:rPr lang="ru-RU" sz="2000" b="1" dirty="0"/>
                  <a:t>1</a:t>
                </a:r>
                <a:r>
                  <a:rPr lang="ru-RU" sz="2000" dirty="0"/>
                  <a:t>, где </a:t>
                </a:r>
                <a:endParaRPr lang="ru-RU" sz="2000" dirty="0" smtClean="0"/>
              </a:p>
              <a:p>
                <a:pPr marL="109728" indent="0">
                  <a:buNone/>
                </a:pPr>
                <a:r>
                  <a:rPr lang="ru-RU" sz="2000" b="1" i="1" dirty="0" smtClean="0"/>
                  <a:t>	</a:t>
                </a:r>
                <a:r>
                  <a:rPr lang="en-US" sz="2000" b="1" i="1" dirty="0" smtClean="0"/>
                  <a:t>v</a:t>
                </a:r>
                <a:r>
                  <a:rPr lang="ru-RU" sz="2000" dirty="0" smtClean="0"/>
                  <a:t> </a:t>
                </a:r>
                <a:r>
                  <a:rPr lang="ru-RU" sz="2000" dirty="0"/>
                  <a:t>– это </a:t>
                </a:r>
                <a:r>
                  <a:rPr lang="ru-RU" sz="2000" dirty="0" smtClean="0"/>
                  <a:t>количество </a:t>
                </a:r>
                <a:r>
                  <a:rPr lang="ru-RU" sz="2000" dirty="0"/>
                  <a:t>узлов внутри фигуры, </a:t>
                </a:r>
                <a:endParaRPr lang="ru-RU" sz="2000" dirty="0" smtClean="0"/>
              </a:p>
              <a:p>
                <a:pPr marL="109728" indent="0">
                  <a:buNone/>
                </a:pPr>
                <a:r>
                  <a:rPr lang="ru-RU" sz="2000" b="1" i="1" dirty="0" smtClean="0"/>
                  <a:t>	</a:t>
                </a:r>
                <a:r>
                  <a:rPr lang="en-US" sz="2000" b="1" i="1" dirty="0" smtClean="0"/>
                  <a:t>g</a:t>
                </a:r>
                <a:r>
                  <a:rPr lang="en-US" sz="2000" dirty="0" smtClean="0"/>
                  <a:t> </a:t>
                </a:r>
                <a:r>
                  <a:rPr lang="ru-RU" sz="2000" dirty="0"/>
                  <a:t>– количество узлов на границе </a:t>
                </a:r>
                <a:r>
                  <a:rPr lang="ru-RU" sz="2000" dirty="0" smtClean="0"/>
                  <a:t>фигуры</a:t>
                </a:r>
                <a:r>
                  <a:rPr lang="ru-RU" sz="2000" dirty="0"/>
                  <a:t> </a:t>
                </a:r>
                <a:endParaRPr lang="ru-RU" sz="2000" dirty="0" smtClean="0"/>
              </a:p>
              <a:p>
                <a:pPr marL="109728" indent="0">
                  <a:buNone/>
                </a:pPr>
                <a:r>
                  <a:rPr lang="ru-RU" sz="2000" dirty="0"/>
                  <a:t>	</a:t>
                </a:r>
                <a:r>
                  <a:rPr lang="ru-RU" sz="2000" dirty="0" smtClean="0"/>
                  <a:t>(считая и вершины многоугольника)</a:t>
                </a:r>
              </a:p>
              <a:p>
                <a:pPr marL="109728" indent="0">
                  <a:buNone/>
                </a:pPr>
                <a:r>
                  <a:rPr lang="ru-RU" sz="2000" dirty="0" smtClean="0"/>
                  <a:t>	В данном примере </a:t>
                </a:r>
                <a:r>
                  <a:rPr lang="en-US" sz="2000" b="1" i="1" dirty="0"/>
                  <a:t>v</a:t>
                </a:r>
                <a:r>
                  <a:rPr lang="ru-RU" sz="2000" b="1" i="1" dirty="0"/>
                  <a:t> </a:t>
                </a:r>
                <a:r>
                  <a:rPr lang="ru-RU" sz="2000" b="1" dirty="0" smtClean="0"/>
                  <a:t>=7,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/>
                      </a:rPr>
                      <m:t>𝒈</m:t>
                    </m:r>
                  </m:oMath>
                </a14:m>
                <a:r>
                  <a:rPr lang="ru-RU" sz="2000" dirty="0" smtClean="0"/>
                  <a:t> = 8, </a:t>
                </a:r>
                <a:r>
                  <a:rPr lang="en-US" sz="2000" b="1" i="1" dirty="0"/>
                  <a:t>S</a:t>
                </a:r>
                <a:r>
                  <a:rPr lang="ru-RU" sz="2000" b="1" i="1" dirty="0"/>
                  <a:t> </a:t>
                </a:r>
                <a:r>
                  <a:rPr lang="ru-RU" sz="2000" b="1" dirty="0" smtClean="0"/>
                  <a:t>= 10. </a:t>
                </a:r>
                <a:endParaRPr lang="ru-RU" sz="2000" dirty="0"/>
              </a:p>
              <a:p>
                <a:pPr marL="109728" indent="0">
                  <a:buNone/>
                </a:pPr>
                <a:endParaRPr lang="ru-RU" sz="1800" dirty="0" smtClean="0"/>
              </a:p>
              <a:p>
                <a:pPr marL="109728" indent="0">
                  <a:buNone/>
                </a:pPr>
                <a:r>
                  <a:rPr lang="ru-RU" sz="1800" i="1" dirty="0" smtClean="0"/>
                  <a:t>Задача</a:t>
                </a:r>
                <a:r>
                  <a:rPr lang="ru-RU" sz="1800" dirty="0" smtClean="0"/>
                  <a:t>. Найти площадь фигуры методом Пика:</a:t>
                </a:r>
              </a:p>
              <a:p>
                <a:pPr marL="109728" indent="0">
                  <a:buNone/>
                </a:pPr>
                <a:r>
                  <a:rPr lang="ru-RU" sz="1800" dirty="0"/>
                  <a:t>	</a:t>
                </a:r>
                <a:r>
                  <a:rPr lang="en-US" sz="1800" b="1" i="1" dirty="0" smtClean="0"/>
                  <a:t>v</a:t>
                </a:r>
                <a:r>
                  <a:rPr lang="ru-RU" sz="1800" b="1" i="1" dirty="0" smtClean="0"/>
                  <a:t> </a:t>
                </a:r>
                <a:r>
                  <a:rPr lang="ru-RU" sz="1800" b="1" dirty="0" smtClean="0"/>
                  <a:t>=10, </a:t>
                </a:r>
                <a14:m>
                  <m:oMath xmlns:m="http://schemas.openxmlformats.org/officeDocument/2006/math">
                    <m:r>
                      <a:rPr lang="en-US" sz="1800" b="1" i="1" dirty="0">
                        <a:latin typeface="Cambria Math"/>
                      </a:rPr>
                      <m:t>𝒈</m:t>
                    </m:r>
                  </m:oMath>
                </a14:m>
                <a:r>
                  <a:rPr lang="ru-RU" sz="1800" dirty="0"/>
                  <a:t> = </a:t>
                </a:r>
                <a:r>
                  <a:rPr lang="ru-RU" sz="1800" dirty="0" smtClean="0"/>
                  <a:t>10, </a:t>
                </a:r>
              </a:p>
              <a:p>
                <a:pPr marL="109728" indent="0">
                  <a:buNone/>
                </a:pPr>
                <a:r>
                  <a:rPr lang="ru-RU" sz="1800" b="1" i="1" dirty="0"/>
                  <a:t>	</a:t>
                </a:r>
                <a:r>
                  <a:rPr lang="en-US" sz="1800" b="1" i="1" dirty="0" smtClean="0"/>
                  <a:t>S</a:t>
                </a:r>
                <a:r>
                  <a:rPr lang="ru-RU" sz="1800" b="1" i="1" dirty="0" smtClean="0"/>
                  <a:t> </a:t>
                </a:r>
                <a:r>
                  <a:rPr lang="ru-RU" sz="1800" b="1" dirty="0"/>
                  <a:t>= </a:t>
                </a:r>
                <a:r>
                  <a:rPr lang="ru-RU" sz="1800" b="1" dirty="0" smtClean="0"/>
                  <a:t>10 + 0,5•</a:t>
                </a:r>
                <a:r>
                  <a:rPr lang="ru-RU" sz="1800" b="1" dirty="0" smtClean="0">
                    <a:sym typeface="Symbol"/>
                  </a:rPr>
                  <a:t>10 -1= 14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1800" i="1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18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1800" b="1" dirty="0" smtClean="0"/>
                  <a:t> </a:t>
                </a:r>
                <a:endParaRPr lang="ru-RU" sz="1800" dirty="0"/>
              </a:p>
              <a:p>
                <a:pPr marL="109728" indent="0">
                  <a:buNone/>
                </a:pPr>
                <a:endParaRPr lang="ru-RU" sz="1800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5400600"/>
              </a:xfrm>
              <a:blipFill rotWithShape="1">
                <a:blip r:embed="rId2"/>
                <a:stretch>
                  <a:fillRect t="-5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Метод Пика</a:t>
            </a:r>
            <a:endParaRPr lang="ru-RU" sz="3600" dirty="0"/>
          </a:p>
        </p:txBody>
      </p:sp>
      <p:pic>
        <p:nvPicPr>
          <p:cNvPr id="6146" name="Picture 2" descr="C:\Users\user\Desktop\Pick-theore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26397"/>
            <a:ext cx="13335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013176"/>
            <a:ext cx="19526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245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255</TotalTime>
  <Words>507</Words>
  <Application>Microsoft Office PowerPoint</Application>
  <PresentationFormat>Экран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Разные способы нахождения  площади многоугольников обобщающее повторение  при подготовке к ЕГЭ по математике</vt:lpstr>
      <vt:lpstr>Нахождение площади по формулам</vt:lpstr>
      <vt:lpstr>Нахождение площади по формулам</vt:lpstr>
      <vt:lpstr>Нахождение площади по формулам</vt:lpstr>
      <vt:lpstr>Нахождение площади по формулам</vt:lpstr>
      <vt:lpstr>Нахождение площади по формулам</vt:lpstr>
      <vt:lpstr>Сложение площадей</vt:lpstr>
      <vt:lpstr>Вычитание площадей</vt:lpstr>
      <vt:lpstr>Метод Пика</vt:lpstr>
      <vt:lpstr>Метод Пика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Разные способы нахождения площади</dc:title>
  <dc:creator>user</dc:creator>
  <cp:lastModifiedBy>user</cp:lastModifiedBy>
  <cp:revision>49</cp:revision>
  <dcterms:created xsi:type="dcterms:W3CDTF">2012-05-13T08:46:55Z</dcterms:created>
  <dcterms:modified xsi:type="dcterms:W3CDTF">2013-07-24T11:21:39Z</dcterms:modified>
</cp:coreProperties>
</file>