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FD29E1-E8B4-45B1-BA81-67AD9ED8BAA9}" type="datetimeFigureOut">
              <a:rPr lang="ru-RU" smtClean="0"/>
              <a:pPr/>
              <a:t>25.06.2013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468FD-8A80-45F5-8F2C-127D246029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299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60D48F-D1AF-45C3-84BB-750FA0487EAB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A97E-01D0-40CC-A239-1DE986B76DA5}" type="datetimeFigureOut">
              <a:rPr lang="ru-RU" smtClean="0"/>
              <a:pPr/>
              <a:t>25.06.2013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868F-E880-4C17-B799-56DB95E73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A97E-01D0-40CC-A239-1DE986B76DA5}" type="datetimeFigureOut">
              <a:rPr lang="ru-RU" smtClean="0"/>
              <a:pPr/>
              <a:t>25.06.2013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868F-E880-4C17-B799-56DB95E73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A97E-01D0-40CC-A239-1DE986B76DA5}" type="datetimeFigureOut">
              <a:rPr lang="ru-RU" smtClean="0"/>
              <a:pPr/>
              <a:t>25.06.2013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868F-E880-4C17-B799-56DB95E73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A97E-01D0-40CC-A239-1DE986B76DA5}" type="datetimeFigureOut">
              <a:rPr lang="ru-RU" smtClean="0"/>
              <a:pPr/>
              <a:t>25.06.2013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868F-E880-4C17-B799-56DB95E73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A97E-01D0-40CC-A239-1DE986B76DA5}" type="datetimeFigureOut">
              <a:rPr lang="ru-RU" smtClean="0"/>
              <a:pPr/>
              <a:t>25.06.2013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868F-E880-4C17-B799-56DB95E73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A97E-01D0-40CC-A239-1DE986B76DA5}" type="datetimeFigureOut">
              <a:rPr lang="ru-RU" smtClean="0"/>
              <a:pPr/>
              <a:t>25.06.2013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868F-E880-4C17-B799-56DB95E73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A97E-01D0-40CC-A239-1DE986B76DA5}" type="datetimeFigureOut">
              <a:rPr lang="ru-RU" smtClean="0"/>
              <a:pPr/>
              <a:t>25.06.2013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868F-E880-4C17-B799-56DB95E73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A97E-01D0-40CC-A239-1DE986B76DA5}" type="datetimeFigureOut">
              <a:rPr lang="ru-RU" smtClean="0"/>
              <a:pPr/>
              <a:t>25.06.2013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868F-E880-4C17-B799-56DB95E73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A97E-01D0-40CC-A239-1DE986B76DA5}" type="datetimeFigureOut">
              <a:rPr lang="ru-RU" smtClean="0"/>
              <a:pPr/>
              <a:t>25.06.2013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868F-E880-4C17-B799-56DB95E73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A97E-01D0-40CC-A239-1DE986B76DA5}" type="datetimeFigureOut">
              <a:rPr lang="ru-RU" smtClean="0"/>
              <a:pPr/>
              <a:t>25.06.2013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868F-E880-4C17-B799-56DB95E73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A97E-01D0-40CC-A239-1DE986B76DA5}" type="datetimeFigureOut">
              <a:rPr lang="ru-RU" smtClean="0"/>
              <a:pPr/>
              <a:t>25.06.2013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868F-E880-4C17-B799-56DB95E73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alpha val="1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FA97E-01D0-40CC-A239-1DE986B76DA5}" type="datetimeFigureOut">
              <a:rPr lang="ru-RU" smtClean="0"/>
              <a:pPr/>
              <a:t>25.06.2013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C868F-E880-4C17-B799-56DB95E73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8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image" Target="../media/image8.wmf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6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5.bin"/><Relationship Id="rId1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11.pn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484784"/>
            <a:ext cx="7537640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/>
                <a:solidFill>
                  <a:srgbClr val="0070C0"/>
                </a:solidFill>
                <a:effectLst/>
                <a:latin typeface="Monotype Corsiva" pitchFamily="66" charset="0"/>
              </a:rPr>
              <a:t>Быстрых Валентина Николаевна </a:t>
            </a:r>
          </a:p>
          <a:p>
            <a:pPr algn="ctr"/>
            <a:r>
              <a:rPr lang="ru-RU" sz="4400" b="1" dirty="0" smtClean="0">
                <a:ln/>
                <a:solidFill>
                  <a:srgbClr val="0070C0"/>
                </a:solidFill>
                <a:latin typeface="Monotype Corsiva" pitchFamily="66" charset="0"/>
              </a:rPr>
              <a:t>учитель математики МСОШ №8</a:t>
            </a:r>
          </a:p>
          <a:p>
            <a:pPr algn="ctr"/>
            <a:r>
              <a:rPr lang="ru-RU" sz="4400" b="1" cap="none" spc="0" dirty="0" smtClean="0">
                <a:ln/>
                <a:solidFill>
                  <a:srgbClr val="0070C0"/>
                </a:solidFill>
                <a:effectLst/>
                <a:latin typeface="Monotype Corsiva" pitchFamily="66" charset="0"/>
              </a:rPr>
              <a:t>г. Красновишерска</a:t>
            </a:r>
            <a:endParaRPr lang="ru-RU" sz="4400" b="1" cap="none" spc="0" dirty="0">
              <a:ln/>
              <a:solidFill>
                <a:srgbClr val="0070C0"/>
              </a:solidFill>
              <a:effectLst/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041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1484784"/>
            <a:ext cx="558838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Опорные конспекты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геометрия 10 класс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121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4716463" y="4581525"/>
            <a:ext cx="2879725" cy="1223963"/>
          </a:xfrm>
          <a:prstGeom prst="parallelogram">
            <a:avLst>
              <a:gd name="adj" fmla="val 58820"/>
            </a:avLst>
          </a:prstGeom>
          <a:solidFill>
            <a:srgbClr val="FF66FF">
              <a:alpha val="54901"/>
            </a:srgbClr>
          </a:solidFill>
          <a:ln w="9525">
            <a:solidFill>
              <a:srgbClr val="FF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1692275" y="4508500"/>
            <a:ext cx="2592388" cy="1295400"/>
          </a:xfrm>
          <a:prstGeom prst="parallelogram">
            <a:avLst>
              <a:gd name="adj" fmla="val 50031"/>
            </a:avLst>
          </a:prstGeom>
          <a:solidFill>
            <a:srgbClr val="00B050">
              <a:alpha val="50980"/>
            </a:srgbClr>
          </a:solidFill>
          <a:ln w="9525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428625" y="2565400"/>
            <a:ext cx="2774950" cy="1220788"/>
          </a:xfrm>
          <a:prstGeom prst="parallelogram">
            <a:avLst>
              <a:gd name="adj" fmla="val 67361"/>
            </a:avLst>
          </a:prstGeom>
          <a:solidFill>
            <a:srgbClr val="FF66FF">
              <a:alpha val="59999"/>
            </a:srgbClr>
          </a:solidFill>
          <a:ln w="9525">
            <a:solidFill>
              <a:srgbClr val="FF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66FF"/>
              </a:solidFill>
            </a:endParaRP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V="1">
            <a:off x="755650" y="1125538"/>
            <a:ext cx="1582738" cy="576262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1763713" y="1844675"/>
            <a:ext cx="144462" cy="142875"/>
          </a:xfrm>
          <a:prstGeom prst="ellipse">
            <a:avLst/>
          </a:prstGeom>
          <a:solidFill>
            <a:srgbClr val="669900"/>
          </a:solidFill>
          <a:ln w="9525">
            <a:solidFill>
              <a:srgbClr val="66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395288" y="476250"/>
            <a:ext cx="1676400" cy="666750"/>
          </a:xfrm>
          <a:prstGeom prst="parallelogram">
            <a:avLst>
              <a:gd name="adj" fmla="val 61146"/>
            </a:avLst>
          </a:prstGeom>
          <a:solidFill>
            <a:srgbClr val="FF66CC">
              <a:alpha val="61960"/>
            </a:srgbClr>
          </a:soli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2771775" y="692150"/>
            <a:ext cx="1014413" cy="1093788"/>
          </a:xfrm>
          <a:prstGeom prst="cube">
            <a:avLst>
              <a:gd name="adj" fmla="val 25000"/>
            </a:avLst>
          </a:prstGeom>
          <a:solidFill>
            <a:schemeClr val="bg1"/>
          </a:solidFill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2428875" y="214313"/>
            <a:ext cx="36052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FF3300"/>
                </a:solidFill>
              </a:rPr>
              <a:t>Стереометрия</a:t>
            </a:r>
            <a:r>
              <a:rPr lang="ru-RU" b="1"/>
              <a:t> - </a:t>
            </a:r>
            <a:r>
              <a:rPr lang="ru-RU" b="1">
                <a:solidFill>
                  <a:srgbClr val="FF0066"/>
                </a:solidFill>
              </a:rPr>
              <a:t>пространство</a:t>
            </a: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3059113" y="692150"/>
            <a:ext cx="1587" cy="792163"/>
          </a:xfrm>
          <a:prstGeom prst="line">
            <a:avLst/>
          </a:prstGeom>
          <a:noFill/>
          <a:ln w="19050">
            <a:solidFill>
              <a:srgbClr val="00B05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3059113" y="1500188"/>
            <a:ext cx="703262" cy="0"/>
          </a:xfrm>
          <a:prstGeom prst="line">
            <a:avLst/>
          </a:prstGeom>
          <a:noFill/>
          <a:ln w="19050">
            <a:solidFill>
              <a:srgbClr val="00B05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H="1">
            <a:off x="2771775" y="1500188"/>
            <a:ext cx="300038" cy="301625"/>
          </a:xfrm>
          <a:prstGeom prst="line">
            <a:avLst/>
          </a:prstGeom>
          <a:noFill/>
          <a:ln w="28575">
            <a:solidFill>
              <a:srgbClr val="00B05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3" name="AutoShape 13"/>
          <p:cNvSpPr>
            <a:spLocks noChangeArrowheads="1"/>
          </p:cNvSpPr>
          <p:nvPr/>
        </p:nvSpPr>
        <p:spPr bwMode="auto">
          <a:xfrm>
            <a:off x="6443663" y="357188"/>
            <a:ext cx="1057275" cy="1200150"/>
          </a:xfrm>
          <a:prstGeom prst="can">
            <a:avLst>
              <a:gd name="adj" fmla="val 24999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4" name="Arc 14"/>
          <p:cNvSpPr>
            <a:spLocks/>
          </p:cNvSpPr>
          <p:nvPr/>
        </p:nvSpPr>
        <p:spPr bwMode="auto">
          <a:xfrm rot="2974669" flipH="1">
            <a:off x="6591300" y="1076325"/>
            <a:ext cx="863600" cy="825500"/>
          </a:xfrm>
          <a:custGeom>
            <a:avLst/>
            <a:gdLst>
              <a:gd name="T0" fmla="*/ 2147483647 w 21600"/>
              <a:gd name="T1" fmla="*/ 0 h 25421"/>
              <a:gd name="T2" fmla="*/ 2147483647 w 21600"/>
              <a:gd name="T3" fmla="*/ 2147483647 h 25421"/>
              <a:gd name="T4" fmla="*/ 0 w 21600"/>
              <a:gd name="T5" fmla="*/ 2147483647 h 25421"/>
              <a:gd name="T6" fmla="*/ 0 60000 65536"/>
              <a:gd name="T7" fmla="*/ 0 60000 65536"/>
              <a:gd name="T8" fmla="*/ 0 60000 65536"/>
              <a:gd name="T9" fmla="*/ 0 w 21600"/>
              <a:gd name="T10" fmla="*/ 0 h 25421"/>
              <a:gd name="T11" fmla="*/ 21600 w 21600"/>
              <a:gd name="T12" fmla="*/ 25421 h 254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5421" fill="none" extrusionOk="0">
                <a:moveTo>
                  <a:pt x="5051" y="0"/>
                </a:moveTo>
                <a:cubicBezTo>
                  <a:pt x="14758" y="2335"/>
                  <a:pt x="21600" y="11017"/>
                  <a:pt x="21600" y="21001"/>
                </a:cubicBezTo>
                <a:cubicBezTo>
                  <a:pt x="21600" y="22486"/>
                  <a:pt x="21446" y="23967"/>
                  <a:pt x="21142" y="25420"/>
                </a:cubicBezTo>
              </a:path>
              <a:path w="21600" h="25421" stroke="0" extrusionOk="0">
                <a:moveTo>
                  <a:pt x="5051" y="0"/>
                </a:moveTo>
                <a:cubicBezTo>
                  <a:pt x="14758" y="2335"/>
                  <a:pt x="21600" y="11017"/>
                  <a:pt x="21600" y="21001"/>
                </a:cubicBezTo>
                <a:cubicBezTo>
                  <a:pt x="21600" y="22486"/>
                  <a:pt x="21446" y="23967"/>
                  <a:pt x="21142" y="25420"/>
                </a:cubicBezTo>
                <a:lnTo>
                  <a:pt x="0" y="21001"/>
                </a:lnTo>
                <a:close/>
              </a:path>
            </a:pathLst>
          </a:custGeom>
          <a:noFill/>
          <a:ln w="9525">
            <a:solidFill>
              <a:srgbClr val="00B05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5" name="Oval 15"/>
          <p:cNvSpPr>
            <a:spLocks noChangeArrowheads="1"/>
          </p:cNvSpPr>
          <p:nvPr/>
        </p:nvSpPr>
        <p:spPr bwMode="auto">
          <a:xfrm>
            <a:off x="1885950" y="2708275"/>
            <a:ext cx="238125" cy="282575"/>
          </a:xfrm>
          <a:prstGeom prst="ellipse">
            <a:avLst/>
          </a:prstGeom>
          <a:solidFill>
            <a:srgbClr val="00B050">
              <a:alpha val="59999"/>
            </a:srgbClr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6" name="Oval 16"/>
          <p:cNvSpPr>
            <a:spLocks noChangeArrowheads="1"/>
          </p:cNvSpPr>
          <p:nvPr/>
        </p:nvSpPr>
        <p:spPr bwMode="auto">
          <a:xfrm>
            <a:off x="1381125" y="3068638"/>
            <a:ext cx="238125" cy="282575"/>
          </a:xfrm>
          <a:prstGeom prst="ellipse">
            <a:avLst/>
          </a:prstGeom>
          <a:solidFill>
            <a:schemeClr val="tx1">
              <a:alpha val="59999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7" name="Oval 17"/>
          <p:cNvSpPr>
            <a:spLocks noChangeArrowheads="1"/>
          </p:cNvSpPr>
          <p:nvPr/>
        </p:nvSpPr>
        <p:spPr bwMode="auto">
          <a:xfrm>
            <a:off x="2101850" y="3141663"/>
            <a:ext cx="238125" cy="282575"/>
          </a:xfrm>
          <a:prstGeom prst="ellipse">
            <a:avLst/>
          </a:prstGeom>
          <a:solidFill>
            <a:srgbClr val="0039EE">
              <a:alpha val="59999"/>
            </a:srgbClr>
          </a:solidFill>
          <a:ln w="9525">
            <a:solidFill>
              <a:srgbClr val="0039EE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8" name="AutoShape 18"/>
          <p:cNvSpPr>
            <a:spLocks noChangeArrowheads="1"/>
          </p:cNvSpPr>
          <p:nvPr/>
        </p:nvSpPr>
        <p:spPr bwMode="auto">
          <a:xfrm>
            <a:off x="2714625" y="2708275"/>
            <a:ext cx="2720975" cy="1077913"/>
          </a:xfrm>
          <a:prstGeom prst="parallelogram">
            <a:avLst>
              <a:gd name="adj" fmla="val 80579"/>
            </a:avLst>
          </a:prstGeom>
          <a:solidFill>
            <a:srgbClr val="0070C0">
              <a:alpha val="65881"/>
            </a:srgbClr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 flipV="1">
            <a:off x="3292475" y="2924175"/>
            <a:ext cx="1784350" cy="361950"/>
          </a:xfrm>
          <a:prstGeom prst="lin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60" name="Oval 20"/>
          <p:cNvSpPr>
            <a:spLocks noChangeArrowheads="1"/>
          </p:cNvSpPr>
          <p:nvPr/>
        </p:nvSpPr>
        <p:spPr bwMode="auto">
          <a:xfrm>
            <a:off x="3952875" y="2997200"/>
            <a:ext cx="185738" cy="2397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0261" name="Oval 21"/>
          <p:cNvSpPr>
            <a:spLocks noChangeArrowheads="1"/>
          </p:cNvSpPr>
          <p:nvPr/>
        </p:nvSpPr>
        <p:spPr bwMode="auto">
          <a:xfrm>
            <a:off x="4600575" y="2881313"/>
            <a:ext cx="185738" cy="23971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pic>
        <p:nvPicPr>
          <p:cNvPr id="10262" name="Picture 5" descr="C:\Documents and Settings\Loner\Рабочий стол\Геометрические фигуры\sdrcg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8" y="642938"/>
            <a:ext cx="20002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1331913" y="1628775"/>
            <a:ext cx="35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>
                <a:latin typeface="Times New Roman" pitchFamily="18" charset="0"/>
                <a:cs typeface="Times New Roman" pitchFamily="18" charset="0"/>
              </a:rPr>
              <a:t>A</a:t>
            </a:r>
            <a:endParaRPr lang="ru-RU" sz="2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1979613" y="1484313"/>
            <a:ext cx="3698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>
                <a:latin typeface="Times New Roman" pitchFamily="18" charset="0"/>
                <a:cs typeface="Times New Roman" pitchFamily="18" charset="0"/>
              </a:rPr>
              <a:t>D</a:t>
            </a:r>
            <a:endParaRPr lang="ru-RU" sz="2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1979613" y="1844675"/>
            <a:ext cx="35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>
                <a:latin typeface="Times New Roman" pitchFamily="18" charset="0"/>
                <a:cs typeface="Times New Roman" pitchFamily="18" charset="0"/>
              </a:rPr>
              <a:t>F</a:t>
            </a:r>
            <a:endParaRPr lang="ru-RU" sz="2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2071688" y="642938"/>
            <a:ext cx="269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>
                <a:latin typeface="Times New Roman" pitchFamily="18" charset="0"/>
                <a:cs typeface="Times New Roman" pitchFamily="18" charset="0"/>
              </a:rPr>
              <a:t>f</a:t>
            </a:r>
            <a:endParaRPr lang="ru-RU" sz="2000" b="1" i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7" name="Picture 2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0" y="500063"/>
            <a:ext cx="43180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8" name="Picture 2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260350"/>
            <a:ext cx="2159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15" name="Line 31"/>
          <p:cNvSpPr>
            <a:spLocks noChangeShapeType="1"/>
          </p:cNvSpPr>
          <p:nvPr/>
        </p:nvSpPr>
        <p:spPr bwMode="auto">
          <a:xfrm flipV="1">
            <a:off x="2052638" y="5084763"/>
            <a:ext cx="1657350" cy="576262"/>
          </a:xfrm>
          <a:prstGeom prst="lin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70" name="Oval 32"/>
          <p:cNvSpPr>
            <a:spLocks noChangeArrowheads="1"/>
          </p:cNvSpPr>
          <p:nvPr/>
        </p:nvSpPr>
        <p:spPr bwMode="auto">
          <a:xfrm>
            <a:off x="2700338" y="5011738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71" name="Line 33"/>
          <p:cNvSpPr>
            <a:spLocks noChangeShapeType="1"/>
          </p:cNvSpPr>
          <p:nvPr/>
        </p:nvSpPr>
        <p:spPr bwMode="auto">
          <a:xfrm>
            <a:off x="5500688" y="4929188"/>
            <a:ext cx="1408112" cy="4079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72" name="Line 34"/>
          <p:cNvSpPr>
            <a:spLocks noChangeShapeType="1"/>
          </p:cNvSpPr>
          <p:nvPr/>
        </p:nvSpPr>
        <p:spPr bwMode="auto">
          <a:xfrm flipV="1">
            <a:off x="5580063" y="4725988"/>
            <a:ext cx="1138237" cy="884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Группа 47"/>
          <p:cNvGrpSpPr>
            <a:grpSpLocks/>
          </p:cNvGrpSpPr>
          <p:nvPr/>
        </p:nvGrpSpPr>
        <p:grpSpPr bwMode="auto">
          <a:xfrm>
            <a:off x="5500688" y="1931988"/>
            <a:ext cx="3203575" cy="2159000"/>
            <a:chOff x="5500694" y="1931619"/>
            <a:chExt cx="3204000" cy="2160000"/>
          </a:xfrm>
        </p:grpSpPr>
        <p:sp>
          <p:nvSpPr>
            <p:cNvPr id="42" name="Полилиния 41"/>
            <p:cNvSpPr/>
            <p:nvPr/>
          </p:nvSpPr>
          <p:spPr>
            <a:xfrm rot="960000" flipH="1">
              <a:off x="6143477" y="1931619"/>
              <a:ext cx="1410186" cy="2160000"/>
            </a:xfrm>
            <a:custGeom>
              <a:avLst/>
              <a:gdLst>
                <a:gd name="connsiteX0" fmla="*/ 0 w 1500198"/>
                <a:gd name="connsiteY0" fmla="*/ 2000264 h 2000264"/>
                <a:gd name="connsiteX1" fmla="*/ 491165 w 1500198"/>
                <a:gd name="connsiteY1" fmla="*/ 0 h 2000264"/>
                <a:gd name="connsiteX2" fmla="*/ 1500198 w 1500198"/>
                <a:gd name="connsiteY2" fmla="*/ 0 h 2000264"/>
                <a:gd name="connsiteX3" fmla="*/ 1009033 w 1500198"/>
                <a:gd name="connsiteY3" fmla="*/ 2000264 h 2000264"/>
                <a:gd name="connsiteX4" fmla="*/ 0 w 1500198"/>
                <a:gd name="connsiteY4" fmla="*/ 2000264 h 2000264"/>
                <a:gd name="connsiteX0" fmla="*/ 0 w 1500198"/>
                <a:gd name="connsiteY0" fmla="*/ 2000264 h 2000264"/>
                <a:gd name="connsiteX1" fmla="*/ 491165 w 1500198"/>
                <a:gd name="connsiteY1" fmla="*/ 0 h 2000264"/>
                <a:gd name="connsiteX2" fmla="*/ 1500198 w 1500198"/>
                <a:gd name="connsiteY2" fmla="*/ 0 h 2000264"/>
                <a:gd name="connsiteX3" fmla="*/ 1143008 w 1500198"/>
                <a:gd name="connsiteY3" fmla="*/ 1714512 h 2000264"/>
                <a:gd name="connsiteX4" fmla="*/ 0 w 1500198"/>
                <a:gd name="connsiteY4" fmla="*/ 2000264 h 2000264"/>
                <a:gd name="connsiteX0" fmla="*/ 0 w 1500198"/>
                <a:gd name="connsiteY0" fmla="*/ 2000264 h 2000264"/>
                <a:gd name="connsiteX1" fmla="*/ 357190 w 1500198"/>
                <a:gd name="connsiteY1" fmla="*/ 428628 h 2000264"/>
                <a:gd name="connsiteX2" fmla="*/ 1500198 w 1500198"/>
                <a:gd name="connsiteY2" fmla="*/ 0 h 2000264"/>
                <a:gd name="connsiteX3" fmla="*/ 1143008 w 1500198"/>
                <a:gd name="connsiteY3" fmla="*/ 1714512 h 2000264"/>
                <a:gd name="connsiteX4" fmla="*/ 0 w 1500198"/>
                <a:gd name="connsiteY4" fmla="*/ 2000264 h 2000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0198" h="2000264">
                  <a:moveTo>
                    <a:pt x="0" y="2000264"/>
                  </a:moveTo>
                  <a:lnTo>
                    <a:pt x="357190" y="428628"/>
                  </a:lnTo>
                  <a:lnTo>
                    <a:pt x="1500198" y="0"/>
                  </a:lnTo>
                  <a:lnTo>
                    <a:pt x="1143008" y="1714512"/>
                  </a:lnTo>
                  <a:lnTo>
                    <a:pt x="0" y="2000264"/>
                  </a:lnTo>
                  <a:close/>
                </a:path>
              </a:pathLst>
            </a:custGeom>
            <a:solidFill>
              <a:srgbClr val="00B050">
                <a:alpha val="45000"/>
              </a:srgbClr>
            </a:solidFill>
            <a:ln>
              <a:solidFill>
                <a:srgbClr val="00B050"/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43" name="Параллелограмм 42"/>
            <p:cNvSpPr/>
            <p:nvPr/>
          </p:nvSpPr>
          <p:spPr>
            <a:xfrm flipV="1">
              <a:off x="5500694" y="2786090"/>
              <a:ext cx="3204000" cy="540000"/>
            </a:xfrm>
            <a:prstGeom prst="parallelogram">
              <a:avLst>
                <a:gd name="adj" fmla="val 122071"/>
              </a:avLst>
            </a:prstGeom>
            <a:solidFill>
              <a:srgbClr val="0039EE">
                <a:alpha val="36000"/>
              </a:srgbClr>
            </a:solidFill>
            <a:ln>
              <a:solidFill>
                <a:srgbClr val="00B05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45" name="Прямая соединительная линия 44"/>
            <p:cNvCxnSpPr/>
            <p:nvPr/>
          </p:nvCxnSpPr>
          <p:spPr>
            <a:xfrm>
              <a:off x="6358058" y="2786090"/>
              <a:ext cx="928810" cy="5002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>
              <a:off x="6358058" y="2786090"/>
              <a:ext cx="92881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Овал 48"/>
          <p:cNvSpPr/>
          <p:nvPr/>
        </p:nvSpPr>
        <p:spPr>
          <a:xfrm>
            <a:off x="6645275" y="2928938"/>
            <a:ext cx="142875" cy="1444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2"/>
          <p:cNvSpPr>
            <a:spLocks noChangeArrowheads="1"/>
          </p:cNvSpPr>
          <p:nvPr/>
        </p:nvSpPr>
        <p:spPr bwMode="auto">
          <a:xfrm>
            <a:off x="539750" y="476250"/>
            <a:ext cx="1439863" cy="1512888"/>
          </a:xfrm>
          <a:prstGeom prst="cube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8" name="Line 3"/>
          <p:cNvSpPr>
            <a:spLocks noChangeShapeType="1"/>
          </p:cNvSpPr>
          <p:nvPr/>
        </p:nvSpPr>
        <p:spPr bwMode="auto">
          <a:xfrm>
            <a:off x="900113" y="476250"/>
            <a:ext cx="0" cy="1152525"/>
          </a:xfrm>
          <a:prstGeom prst="line">
            <a:avLst/>
          </a:prstGeom>
          <a:noFill/>
          <a:ln w="38100">
            <a:solidFill>
              <a:srgbClr val="CC33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9" name="Line 4"/>
          <p:cNvSpPr>
            <a:spLocks noChangeShapeType="1"/>
          </p:cNvSpPr>
          <p:nvPr/>
        </p:nvSpPr>
        <p:spPr bwMode="auto">
          <a:xfrm flipH="1">
            <a:off x="539750" y="1628775"/>
            <a:ext cx="360363" cy="3603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0" name="Line 5"/>
          <p:cNvSpPr>
            <a:spLocks noChangeShapeType="1"/>
          </p:cNvSpPr>
          <p:nvPr/>
        </p:nvSpPr>
        <p:spPr bwMode="auto">
          <a:xfrm>
            <a:off x="900113" y="1628775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1" name="Line 6"/>
          <p:cNvSpPr>
            <a:spLocks noChangeShapeType="1"/>
          </p:cNvSpPr>
          <p:nvPr/>
        </p:nvSpPr>
        <p:spPr bwMode="auto">
          <a:xfrm>
            <a:off x="539750" y="1989138"/>
            <a:ext cx="10795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H="1">
            <a:off x="1116013" y="620713"/>
            <a:ext cx="1223962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33" name="Line 8"/>
          <p:cNvSpPr>
            <a:spLocks noChangeShapeType="1"/>
          </p:cNvSpPr>
          <p:nvPr/>
        </p:nvSpPr>
        <p:spPr bwMode="auto">
          <a:xfrm flipH="1">
            <a:off x="1116013" y="620713"/>
            <a:ext cx="129540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34" name="Text Box 9"/>
          <p:cNvSpPr txBox="1">
            <a:spLocks noChangeArrowheads="1"/>
          </p:cNvSpPr>
          <p:nvPr/>
        </p:nvSpPr>
        <p:spPr bwMode="auto">
          <a:xfrm>
            <a:off x="2214563" y="214313"/>
            <a:ext cx="2165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скрещивающиеся</a:t>
            </a:r>
          </a:p>
        </p:txBody>
      </p:sp>
      <p:sp>
        <p:nvSpPr>
          <p:cNvPr id="1035" name="WordArt 10"/>
          <p:cNvSpPr>
            <a:spLocks noChangeArrowheads="1" noChangeShapeType="1" noTextEdit="1"/>
          </p:cNvSpPr>
          <p:nvPr/>
        </p:nvSpPr>
        <p:spPr bwMode="auto">
          <a:xfrm>
            <a:off x="8501063" y="404813"/>
            <a:ext cx="357187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Т</a:t>
            </a:r>
          </a:p>
        </p:txBody>
      </p:sp>
      <p:sp>
        <p:nvSpPr>
          <p:cNvPr id="1036" name="AutoShape 11"/>
          <p:cNvSpPr>
            <a:spLocks noChangeArrowheads="1"/>
          </p:cNvSpPr>
          <p:nvPr/>
        </p:nvSpPr>
        <p:spPr bwMode="auto">
          <a:xfrm>
            <a:off x="4643438" y="1268413"/>
            <a:ext cx="3816350" cy="1081087"/>
          </a:xfrm>
          <a:prstGeom prst="parallelogram">
            <a:avLst>
              <a:gd name="adj" fmla="val 88253"/>
            </a:avLst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7" name="Line 12"/>
          <p:cNvSpPr>
            <a:spLocks noChangeShapeType="1"/>
          </p:cNvSpPr>
          <p:nvPr/>
        </p:nvSpPr>
        <p:spPr bwMode="auto">
          <a:xfrm flipV="1">
            <a:off x="5580063" y="1412875"/>
            <a:ext cx="1223962" cy="360363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8" name="Oval 13"/>
          <p:cNvSpPr>
            <a:spLocks noChangeArrowheads="1"/>
          </p:cNvSpPr>
          <p:nvPr/>
        </p:nvSpPr>
        <p:spPr bwMode="auto">
          <a:xfrm>
            <a:off x="5867400" y="1628775"/>
            <a:ext cx="71438" cy="7143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9" name="Oval 14"/>
          <p:cNvSpPr>
            <a:spLocks noChangeArrowheads="1"/>
          </p:cNvSpPr>
          <p:nvPr/>
        </p:nvSpPr>
        <p:spPr bwMode="auto">
          <a:xfrm>
            <a:off x="6443663" y="1484313"/>
            <a:ext cx="71437" cy="71437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40" name="Text Box 15"/>
          <p:cNvSpPr txBox="1">
            <a:spLocks noChangeArrowheads="1"/>
          </p:cNvSpPr>
          <p:nvPr/>
        </p:nvSpPr>
        <p:spPr bwMode="auto">
          <a:xfrm>
            <a:off x="5724525" y="170021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А</a:t>
            </a:r>
          </a:p>
        </p:txBody>
      </p:sp>
      <p:sp>
        <p:nvSpPr>
          <p:cNvPr id="1041" name="Text Box 16"/>
          <p:cNvSpPr txBox="1">
            <a:spLocks noChangeArrowheads="1"/>
          </p:cNvSpPr>
          <p:nvPr/>
        </p:nvSpPr>
        <p:spPr bwMode="auto">
          <a:xfrm>
            <a:off x="6372225" y="1557338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В</a:t>
            </a:r>
          </a:p>
        </p:txBody>
      </p:sp>
      <p:sp>
        <p:nvSpPr>
          <p:cNvPr id="1042" name="Line 17"/>
          <p:cNvSpPr>
            <a:spLocks noChangeShapeType="1"/>
          </p:cNvSpPr>
          <p:nvPr/>
        </p:nvSpPr>
        <p:spPr bwMode="auto">
          <a:xfrm>
            <a:off x="7164388" y="404813"/>
            <a:ext cx="215900" cy="1008062"/>
          </a:xfrm>
          <a:prstGeom prst="line">
            <a:avLst/>
          </a:prstGeom>
          <a:noFill/>
          <a:ln w="38100">
            <a:solidFill>
              <a:srgbClr val="66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43" name="Line 18"/>
          <p:cNvSpPr>
            <a:spLocks noChangeShapeType="1"/>
          </p:cNvSpPr>
          <p:nvPr/>
        </p:nvSpPr>
        <p:spPr bwMode="auto">
          <a:xfrm>
            <a:off x="7380288" y="1412875"/>
            <a:ext cx="215900" cy="863600"/>
          </a:xfrm>
          <a:prstGeom prst="line">
            <a:avLst/>
          </a:prstGeom>
          <a:noFill/>
          <a:ln w="38100">
            <a:solidFill>
              <a:srgbClr val="6699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44" name="Line 19"/>
          <p:cNvSpPr>
            <a:spLocks noChangeShapeType="1"/>
          </p:cNvSpPr>
          <p:nvPr/>
        </p:nvSpPr>
        <p:spPr bwMode="auto">
          <a:xfrm>
            <a:off x="7596188" y="2205038"/>
            <a:ext cx="144462" cy="719137"/>
          </a:xfrm>
          <a:prstGeom prst="line">
            <a:avLst/>
          </a:prstGeom>
          <a:noFill/>
          <a:ln w="38100">
            <a:solidFill>
              <a:srgbClr val="66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45" name="Oval 20"/>
          <p:cNvSpPr>
            <a:spLocks noChangeArrowheads="1"/>
          </p:cNvSpPr>
          <p:nvPr/>
        </p:nvSpPr>
        <p:spPr bwMode="auto">
          <a:xfrm>
            <a:off x="7235825" y="765175"/>
            <a:ext cx="71438" cy="7143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46" name="Oval 21"/>
          <p:cNvSpPr>
            <a:spLocks noChangeArrowheads="1"/>
          </p:cNvSpPr>
          <p:nvPr/>
        </p:nvSpPr>
        <p:spPr bwMode="auto">
          <a:xfrm>
            <a:off x="7380288" y="1557338"/>
            <a:ext cx="71437" cy="71437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47" name="Text Box 22"/>
          <p:cNvSpPr txBox="1">
            <a:spLocks noChangeArrowheads="1"/>
          </p:cNvSpPr>
          <p:nvPr/>
        </p:nvSpPr>
        <p:spPr bwMode="auto">
          <a:xfrm>
            <a:off x="7308850" y="620713"/>
            <a:ext cx="347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Д</a:t>
            </a:r>
          </a:p>
        </p:txBody>
      </p:sp>
      <p:sp>
        <p:nvSpPr>
          <p:cNvPr id="1048" name="Text Box 23"/>
          <p:cNvSpPr txBox="1">
            <a:spLocks noChangeArrowheads="1"/>
          </p:cNvSpPr>
          <p:nvPr/>
        </p:nvSpPr>
        <p:spPr bwMode="auto">
          <a:xfrm>
            <a:off x="7451725" y="1412875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С</a:t>
            </a:r>
          </a:p>
        </p:txBody>
      </p:sp>
      <p:graphicFrame>
        <p:nvGraphicFramePr>
          <p:cNvPr id="1026" name="Object 24"/>
          <p:cNvGraphicFramePr>
            <a:graphicFrameLocks noChangeAspect="1"/>
          </p:cNvGraphicFramePr>
          <p:nvPr/>
        </p:nvGraphicFramePr>
        <p:xfrm>
          <a:off x="8027988" y="1268413"/>
          <a:ext cx="287337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Формула" r:id="rId3" imgW="152280" imgH="139680" progId="Equation.3">
                  <p:embed/>
                </p:oleObj>
              </mc:Choice>
              <mc:Fallback>
                <p:oleObj name="Формула" r:id="rId3" imgW="152280" imgH="1396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7988" y="1268413"/>
                        <a:ext cx="287337" cy="263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9" name="Line 25"/>
          <p:cNvSpPr>
            <a:spLocks noChangeShapeType="1"/>
          </p:cNvSpPr>
          <p:nvPr/>
        </p:nvSpPr>
        <p:spPr bwMode="auto">
          <a:xfrm>
            <a:off x="4211638" y="765175"/>
            <a:ext cx="2808287" cy="144463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50" name="Line 26"/>
          <p:cNvSpPr>
            <a:spLocks noChangeShapeType="1"/>
          </p:cNvSpPr>
          <p:nvPr/>
        </p:nvSpPr>
        <p:spPr bwMode="auto">
          <a:xfrm>
            <a:off x="4211638" y="765175"/>
            <a:ext cx="1800225" cy="6477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51" name="AutoShape 27"/>
          <p:cNvSpPr>
            <a:spLocks noChangeArrowheads="1"/>
          </p:cNvSpPr>
          <p:nvPr/>
        </p:nvSpPr>
        <p:spPr bwMode="auto">
          <a:xfrm>
            <a:off x="250825" y="2708275"/>
            <a:ext cx="2233613" cy="649288"/>
          </a:xfrm>
          <a:prstGeom prst="parallelogram">
            <a:avLst>
              <a:gd name="adj" fmla="val 86002"/>
            </a:avLst>
          </a:prstGeom>
          <a:solidFill>
            <a:srgbClr val="FF9999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52" name="AutoShape 28"/>
          <p:cNvSpPr>
            <a:spLocks noChangeArrowheads="1"/>
          </p:cNvSpPr>
          <p:nvPr/>
        </p:nvSpPr>
        <p:spPr bwMode="auto">
          <a:xfrm>
            <a:off x="2411413" y="2708275"/>
            <a:ext cx="2232025" cy="649288"/>
          </a:xfrm>
          <a:prstGeom prst="parallelogram">
            <a:avLst>
              <a:gd name="adj" fmla="val 85941"/>
            </a:avLst>
          </a:prstGeom>
          <a:solidFill>
            <a:srgbClr val="66FFCC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53" name="AutoShape 29"/>
          <p:cNvSpPr>
            <a:spLocks noChangeArrowheads="1"/>
          </p:cNvSpPr>
          <p:nvPr/>
        </p:nvSpPr>
        <p:spPr bwMode="auto">
          <a:xfrm>
            <a:off x="4716463" y="2708275"/>
            <a:ext cx="2087562" cy="792163"/>
          </a:xfrm>
          <a:prstGeom prst="parallelogram">
            <a:avLst>
              <a:gd name="adj" fmla="val 65882"/>
            </a:avLst>
          </a:prstGeom>
          <a:solidFill>
            <a:srgbClr val="FF99FF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54" name="Line 30"/>
          <p:cNvSpPr>
            <a:spLocks noChangeShapeType="1"/>
          </p:cNvSpPr>
          <p:nvPr/>
        </p:nvSpPr>
        <p:spPr bwMode="auto">
          <a:xfrm flipV="1">
            <a:off x="755650" y="2924175"/>
            <a:ext cx="1152525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55" name="Line 31"/>
          <p:cNvSpPr>
            <a:spLocks noChangeShapeType="1"/>
          </p:cNvSpPr>
          <p:nvPr/>
        </p:nvSpPr>
        <p:spPr bwMode="auto">
          <a:xfrm>
            <a:off x="971550" y="2924175"/>
            <a:ext cx="8636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56" name="Line 32"/>
          <p:cNvSpPr>
            <a:spLocks noChangeShapeType="1"/>
          </p:cNvSpPr>
          <p:nvPr/>
        </p:nvSpPr>
        <p:spPr bwMode="auto">
          <a:xfrm flipV="1">
            <a:off x="2843213" y="2852738"/>
            <a:ext cx="649287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57" name="Line 33"/>
          <p:cNvSpPr>
            <a:spLocks noChangeShapeType="1"/>
          </p:cNvSpPr>
          <p:nvPr/>
        </p:nvSpPr>
        <p:spPr bwMode="auto">
          <a:xfrm flipV="1">
            <a:off x="3276600" y="2852738"/>
            <a:ext cx="6477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58" name="Line 34"/>
          <p:cNvSpPr>
            <a:spLocks noChangeShapeType="1"/>
          </p:cNvSpPr>
          <p:nvPr/>
        </p:nvSpPr>
        <p:spPr bwMode="auto">
          <a:xfrm flipV="1">
            <a:off x="5651500" y="2924175"/>
            <a:ext cx="792163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59" name="Line 35"/>
          <p:cNvSpPr>
            <a:spLocks noChangeShapeType="1"/>
          </p:cNvSpPr>
          <p:nvPr/>
        </p:nvSpPr>
        <p:spPr bwMode="auto">
          <a:xfrm flipH="1">
            <a:off x="5292725" y="2420938"/>
            <a:ext cx="14287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60" name="Line 36"/>
          <p:cNvSpPr>
            <a:spLocks noChangeShapeType="1"/>
          </p:cNvSpPr>
          <p:nvPr/>
        </p:nvSpPr>
        <p:spPr bwMode="auto">
          <a:xfrm flipH="1">
            <a:off x="5003800" y="2420938"/>
            <a:ext cx="431800" cy="16557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61" name="Line 37"/>
          <p:cNvSpPr>
            <a:spLocks noChangeShapeType="1"/>
          </p:cNvSpPr>
          <p:nvPr/>
        </p:nvSpPr>
        <p:spPr bwMode="auto">
          <a:xfrm flipH="1">
            <a:off x="5003800" y="3500438"/>
            <a:ext cx="144463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62" name="WordArt 38"/>
          <p:cNvSpPr>
            <a:spLocks noChangeArrowheads="1" noChangeShapeType="1" noTextEdit="1"/>
          </p:cNvSpPr>
          <p:nvPr/>
        </p:nvSpPr>
        <p:spPr bwMode="auto">
          <a:xfrm>
            <a:off x="428625" y="3860800"/>
            <a:ext cx="292100" cy="425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Т</a:t>
            </a:r>
          </a:p>
        </p:txBody>
      </p:sp>
      <p:sp>
        <p:nvSpPr>
          <p:cNvPr id="1063" name="AutoShape 39"/>
          <p:cNvSpPr>
            <a:spLocks noChangeArrowheads="1"/>
          </p:cNvSpPr>
          <p:nvPr/>
        </p:nvSpPr>
        <p:spPr bwMode="auto">
          <a:xfrm rot="4655946">
            <a:off x="935038" y="3608388"/>
            <a:ext cx="1728787" cy="1512887"/>
          </a:xfrm>
          <a:prstGeom prst="parallelogram">
            <a:avLst>
              <a:gd name="adj" fmla="val 20013"/>
            </a:avLst>
          </a:prstGeom>
          <a:solidFill>
            <a:srgbClr val="FF99FF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64" name="Line 40"/>
          <p:cNvSpPr>
            <a:spLocks noChangeShapeType="1"/>
          </p:cNvSpPr>
          <p:nvPr/>
        </p:nvSpPr>
        <p:spPr bwMode="auto">
          <a:xfrm>
            <a:off x="1331913" y="3860800"/>
            <a:ext cx="287337" cy="1081088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65" name="Line 41"/>
          <p:cNvSpPr>
            <a:spLocks noChangeShapeType="1"/>
          </p:cNvSpPr>
          <p:nvPr/>
        </p:nvSpPr>
        <p:spPr bwMode="auto">
          <a:xfrm>
            <a:off x="1042988" y="4149725"/>
            <a:ext cx="1296987" cy="0"/>
          </a:xfrm>
          <a:prstGeom prst="line">
            <a:avLst/>
          </a:prstGeom>
          <a:noFill/>
          <a:ln w="38100">
            <a:solidFill>
              <a:srgbClr val="66FF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66" name="Line 42"/>
          <p:cNvSpPr>
            <a:spLocks noChangeShapeType="1"/>
          </p:cNvSpPr>
          <p:nvPr/>
        </p:nvSpPr>
        <p:spPr bwMode="auto">
          <a:xfrm>
            <a:off x="2700338" y="3644900"/>
            <a:ext cx="287337" cy="1296988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67" name="Oval 43"/>
          <p:cNvSpPr>
            <a:spLocks noChangeArrowheads="1"/>
          </p:cNvSpPr>
          <p:nvPr/>
        </p:nvSpPr>
        <p:spPr bwMode="auto">
          <a:xfrm>
            <a:off x="2124075" y="4149725"/>
            <a:ext cx="73025" cy="71438"/>
          </a:xfrm>
          <a:prstGeom prst="ellipse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68" name="Oval 44"/>
          <p:cNvSpPr>
            <a:spLocks noChangeArrowheads="1"/>
          </p:cNvSpPr>
          <p:nvPr/>
        </p:nvSpPr>
        <p:spPr bwMode="auto">
          <a:xfrm>
            <a:off x="1547813" y="4652963"/>
            <a:ext cx="73025" cy="71437"/>
          </a:xfrm>
          <a:prstGeom prst="ellipse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69" name="Oval 45"/>
          <p:cNvSpPr>
            <a:spLocks noChangeArrowheads="1"/>
          </p:cNvSpPr>
          <p:nvPr/>
        </p:nvSpPr>
        <p:spPr bwMode="auto">
          <a:xfrm>
            <a:off x="2771775" y="3933825"/>
            <a:ext cx="73025" cy="71438"/>
          </a:xfrm>
          <a:prstGeom prst="ellipse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70" name="Oval 46"/>
          <p:cNvSpPr>
            <a:spLocks noChangeArrowheads="1"/>
          </p:cNvSpPr>
          <p:nvPr/>
        </p:nvSpPr>
        <p:spPr bwMode="auto">
          <a:xfrm>
            <a:off x="2916238" y="4581525"/>
            <a:ext cx="73025" cy="71438"/>
          </a:xfrm>
          <a:prstGeom prst="ellipse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71" name="Oval 47"/>
          <p:cNvSpPr>
            <a:spLocks noChangeArrowheads="1"/>
          </p:cNvSpPr>
          <p:nvPr/>
        </p:nvSpPr>
        <p:spPr bwMode="auto">
          <a:xfrm>
            <a:off x="1403350" y="4149725"/>
            <a:ext cx="73025" cy="71438"/>
          </a:xfrm>
          <a:prstGeom prst="ellipse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72" name="Text Box 48"/>
          <p:cNvSpPr txBox="1">
            <a:spLocks noChangeArrowheads="1"/>
          </p:cNvSpPr>
          <p:nvPr/>
        </p:nvSpPr>
        <p:spPr bwMode="auto">
          <a:xfrm>
            <a:off x="1403350" y="378936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А</a:t>
            </a:r>
          </a:p>
        </p:txBody>
      </p:sp>
      <p:sp>
        <p:nvSpPr>
          <p:cNvPr id="1073" name="Text Box 49"/>
          <p:cNvSpPr txBox="1">
            <a:spLocks noChangeArrowheads="1"/>
          </p:cNvSpPr>
          <p:nvPr/>
        </p:nvSpPr>
        <p:spPr bwMode="auto">
          <a:xfrm>
            <a:off x="1979613" y="378936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В</a:t>
            </a:r>
          </a:p>
        </p:txBody>
      </p:sp>
      <p:sp>
        <p:nvSpPr>
          <p:cNvPr id="1074" name="Text Box 50"/>
          <p:cNvSpPr txBox="1">
            <a:spLocks noChangeArrowheads="1"/>
          </p:cNvSpPr>
          <p:nvPr/>
        </p:nvSpPr>
        <p:spPr bwMode="auto">
          <a:xfrm>
            <a:off x="1692275" y="443706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Е</a:t>
            </a:r>
          </a:p>
        </p:txBody>
      </p:sp>
      <p:sp>
        <p:nvSpPr>
          <p:cNvPr id="1075" name="Text Box 51"/>
          <p:cNvSpPr txBox="1">
            <a:spLocks noChangeArrowheads="1"/>
          </p:cNvSpPr>
          <p:nvPr/>
        </p:nvSpPr>
        <p:spPr bwMode="auto">
          <a:xfrm>
            <a:off x="2916238" y="3716338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С</a:t>
            </a:r>
          </a:p>
        </p:txBody>
      </p:sp>
      <p:sp>
        <p:nvSpPr>
          <p:cNvPr id="1076" name="Text Box 52"/>
          <p:cNvSpPr txBox="1">
            <a:spLocks noChangeArrowheads="1"/>
          </p:cNvSpPr>
          <p:nvPr/>
        </p:nvSpPr>
        <p:spPr bwMode="auto">
          <a:xfrm>
            <a:off x="3059113" y="4365625"/>
            <a:ext cx="3476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Д</a:t>
            </a:r>
          </a:p>
        </p:txBody>
      </p:sp>
      <p:sp>
        <p:nvSpPr>
          <p:cNvPr id="1077" name="Freeform 53"/>
          <p:cNvSpPr>
            <a:spLocks/>
          </p:cNvSpPr>
          <p:nvPr/>
        </p:nvSpPr>
        <p:spPr bwMode="auto">
          <a:xfrm>
            <a:off x="3708400" y="4076700"/>
            <a:ext cx="1679575" cy="973138"/>
          </a:xfrm>
          <a:custGeom>
            <a:avLst/>
            <a:gdLst>
              <a:gd name="T0" fmla="*/ 2147483647 w 1058"/>
              <a:gd name="T1" fmla="*/ 2147483647 h 613"/>
              <a:gd name="T2" fmla="*/ 0 w 1058"/>
              <a:gd name="T3" fmla="*/ 2147483647 h 613"/>
              <a:gd name="T4" fmla="*/ 2147483647 w 1058"/>
              <a:gd name="T5" fmla="*/ 2147483647 h 613"/>
              <a:gd name="T6" fmla="*/ 2147483647 w 1058"/>
              <a:gd name="T7" fmla="*/ 2147483647 h 613"/>
              <a:gd name="T8" fmla="*/ 2147483647 w 1058"/>
              <a:gd name="T9" fmla="*/ 2147483647 h 613"/>
              <a:gd name="T10" fmla="*/ 2147483647 w 1058"/>
              <a:gd name="T11" fmla="*/ 2147483647 h 613"/>
              <a:gd name="T12" fmla="*/ 2147483647 w 1058"/>
              <a:gd name="T13" fmla="*/ 2147483647 h 61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058"/>
              <a:gd name="T22" fmla="*/ 0 h 613"/>
              <a:gd name="T23" fmla="*/ 1058 w 1058"/>
              <a:gd name="T24" fmla="*/ 613 h 61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058" h="613">
                <a:moveTo>
                  <a:pt x="408" y="83"/>
                </a:moveTo>
                <a:cubicBezTo>
                  <a:pt x="249" y="166"/>
                  <a:pt x="0" y="461"/>
                  <a:pt x="0" y="537"/>
                </a:cubicBezTo>
                <a:cubicBezTo>
                  <a:pt x="0" y="613"/>
                  <a:pt x="295" y="567"/>
                  <a:pt x="408" y="537"/>
                </a:cubicBezTo>
                <a:cubicBezTo>
                  <a:pt x="521" y="507"/>
                  <a:pt x="582" y="393"/>
                  <a:pt x="680" y="355"/>
                </a:cubicBezTo>
                <a:cubicBezTo>
                  <a:pt x="778" y="317"/>
                  <a:pt x="953" y="363"/>
                  <a:pt x="998" y="310"/>
                </a:cubicBezTo>
                <a:cubicBezTo>
                  <a:pt x="1043" y="257"/>
                  <a:pt x="1058" y="76"/>
                  <a:pt x="952" y="38"/>
                </a:cubicBezTo>
                <a:cubicBezTo>
                  <a:pt x="846" y="0"/>
                  <a:pt x="567" y="0"/>
                  <a:pt x="408" y="83"/>
                </a:cubicBezTo>
                <a:close/>
              </a:path>
            </a:pathLst>
          </a:custGeom>
          <a:solidFill>
            <a:srgbClr val="990000"/>
          </a:solidFill>
          <a:ln w="952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78" name="Line 54"/>
          <p:cNvSpPr>
            <a:spLocks noChangeShapeType="1"/>
          </p:cNvSpPr>
          <p:nvPr/>
        </p:nvSpPr>
        <p:spPr bwMode="auto">
          <a:xfrm flipH="1">
            <a:off x="4427538" y="4149725"/>
            <a:ext cx="144462" cy="792163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79" name="Line 55"/>
          <p:cNvSpPr>
            <a:spLocks noChangeShapeType="1"/>
          </p:cNvSpPr>
          <p:nvPr/>
        </p:nvSpPr>
        <p:spPr bwMode="auto">
          <a:xfrm flipV="1">
            <a:off x="3132138" y="4652963"/>
            <a:ext cx="11525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80" name="Text Box 56"/>
          <p:cNvSpPr txBox="1">
            <a:spLocks noChangeArrowheads="1"/>
          </p:cNvSpPr>
          <p:nvPr/>
        </p:nvSpPr>
        <p:spPr bwMode="auto">
          <a:xfrm>
            <a:off x="3203575" y="5157788"/>
            <a:ext cx="1092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граница</a:t>
            </a:r>
          </a:p>
        </p:txBody>
      </p:sp>
      <p:sp>
        <p:nvSpPr>
          <p:cNvPr id="1081" name="Line 57"/>
          <p:cNvSpPr>
            <a:spLocks noChangeShapeType="1"/>
          </p:cNvSpPr>
          <p:nvPr/>
        </p:nvSpPr>
        <p:spPr bwMode="auto">
          <a:xfrm flipH="1" flipV="1">
            <a:off x="4716463" y="4581525"/>
            <a:ext cx="569912" cy="847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82" name="Text Box 58"/>
          <p:cNvSpPr txBox="1">
            <a:spLocks noChangeArrowheads="1"/>
          </p:cNvSpPr>
          <p:nvPr/>
        </p:nvSpPr>
        <p:spPr bwMode="auto">
          <a:xfrm>
            <a:off x="4429125" y="5357813"/>
            <a:ext cx="1912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полуплоскость</a:t>
            </a:r>
          </a:p>
        </p:txBody>
      </p:sp>
      <p:sp>
        <p:nvSpPr>
          <p:cNvPr id="1083" name="Line 59"/>
          <p:cNvSpPr>
            <a:spLocks noChangeShapeType="1"/>
          </p:cNvSpPr>
          <p:nvPr/>
        </p:nvSpPr>
        <p:spPr bwMode="auto">
          <a:xfrm>
            <a:off x="4284663" y="4365625"/>
            <a:ext cx="719137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84" name="AutoShape 60"/>
          <p:cNvSpPr>
            <a:spLocks noChangeArrowheads="1"/>
          </p:cNvSpPr>
          <p:nvPr/>
        </p:nvSpPr>
        <p:spPr bwMode="auto">
          <a:xfrm>
            <a:off x="5580063" y="4005263"/>
            <a:ext cx="2232025" cy="936625"/>
          </a:xfrm>
          <a:prstGeom prst="parallelogram">
            <a:avLst>
              <a:gd name="adj" fmla="val 59576"/>
            </a:avLst>
          </a:prstGeom>
          <a:solidFill>
            <a:srgbClr val="66FFCC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85" name="Line 61"/>
          <p:cNvSpPr>
            <a:spLocks noChangeShapeType="1"/>
          </p:cNvSpPr>
          <p:nvPr/>
        </p:nvSpPr>
        <p:spPr bwMode="auto">
          <a:xfrm flipH="1">
            <a:off x="6443663" y="4005263"/>
            <a:ext cx="433387" cy="936625"/>
          </a:xfrm>
          <a:prstGeom prst="lin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86" name="Line 62"/>
          <p:cNvSpPr>
            <a:spLocks noChangeShapeType="1"/>
          </p:cNvSpPr>
          <p:nvPr/>
        </p:nvSpPr>
        <p:spPr bwMode="auto">
          <a:xfrm>
            <a:off x="6732588" y="4292600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87" name="Line 63"/>
          <p:cNvSpPr>
            <a:spLocks noChangeShapeType="1"/>
          </p:cNvSpPr>
          <p:nvPr/>
        </p:nvSpPr>
        <p:spPr bwMode="auto">
          <a:xfrm>
            <a:off x="6588125" y="45815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88" name="Oval 64"/>
          <p:cNvSpPr>
            <a:spLocks noChangeArrowheads="1"/>
          </p:cNvSpPr>
          <p:nvPr/>
        </p:nvSpPr>
        <p:spPr bwMode="auto">
          <a:xfrm>
            <a:off x="6588125" y="4508500"/>
            <a:ext cx="73025" cy="144463"/>
          </a:xfrm>
          <a:prstGeom prst="ellipse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89" name="Oval 65"/>
          <p:cNvSpPr>
            <a:spLocks noChangeArrowheads="1"/>
          </p:cNvSpPr>
          <p:nvPr/>
        </p:nvSpPr>
        <p:spPr bwMode="auto">
          <a:xfrm>
            <a:off x="6732588" y="4221163"/>
            <a:ext cx="73025" cy="142875"/>
          </a:xfrm>
          <a:prstGeom prst="ellipse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90" name="Line 66"/>
          <p:cNvSpPr>
            <a:spLocks noChangeShapeType="1"/>
          </p:cNvSpPr>
          <p:nvPr/>
        </p:nvSpPr>
        <p:spPr bwMode="auto">
          <a:xfrm flipH="1">
            <a:off x="7235825" y="3357563"/>
            <a:ext cx="72072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91" name="Line 67"/>
          <p:cNvSpPr>
            <a:spLocks noChangeShapeType="1"/>
          </p:cNvSpPr>
          <p:nvPr/>
        </p:nvSpPr>
        <p:spPr bwMode="auto">
          <a:xfrm flipH="1">
            <a:off x="7164388" y="3357563"/>
            <a:ext cx="792162" cy="1150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92" name="Text Box 68"/>
          <p:cNvSpPr txBox="1">
            <a:spLocks noChangeArrowheads="1"/>
          </p:cNvSpPr>
          <p:nvPr/>
        </p:nvSpPr>
        <p:spPr bwMode="auto">
          <a:xfrm>
            <a:off x="7000875" y="3000375"/>
            <a:ext cx="1978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i="1">
                <a:latin typeface="Times New Roman" pitchFamily="18" charset="0"/>
                <a:cs typeface="Times New Roman" pitchFamily="18" charset="0"/>
              </a:rPr>
              <a:t>сонаправленные</a:t>
            </a:r>
          </a:p>
        </p:txBody>
      </p:sp>
      <p:sp>
        <p:nvSpPr>
          <p:cNvPr id="1093" name="Line 69"/>
          <p:cNvSpPr>
            <a:spLocks noChangeShapeType="1"/>
          </p:cNvSpPr>
          <p:nvPr/>
        </p:nvSpPr>
        <p:spPr bwMode="auto">
          <a:xfrm>
            <a:off x="5940425" y="4797425"/>
            <a:ext cx="1223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4" name="Oval 70"/>
          <p:cNvSpPr>
            <a:spLocks noChangeArrowheads="1"/>
          </p:cNvSpPr>
          <p:nvPr/>
        </p:nvSpPr>
        <p:spPr bwMode="auto">
          <a:xfrm>
            <a:off x="6443663" y="4724400"/>
            <a:ext cx="144462" cy="142875"/>
          </a:xfrm>
          <a:prstGeom prst="ellipse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95" name="Oval 71"/>
          <p:cNvSpPr>
            <a:spLocks noChangeArrowheads="1"/>
          </p:cNvSpPr>
          <p:nvPr/>
        </p:nvSpPr>
        <p:spPr bwMode="auto">
          <a:xfrm>
            <a:off x="5867400" y="4724400"/>
            <a:ext cx="144463" cy="142875"/>
          </a:xfrm>
          <a:prstGeom prst="ellipse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96" name="AutoShape 72"/>
          <p:cNvSpPr>
            <a:spLocks noChangeArrowheads="1"/>
          </p:cNvSpPr>
          <p:nvPr/>
        </p:nvSpPr>
        <p:spPr bwMode="auto">
          <a:xfrm rot="6127193">
            <a:off x="7074695" y="3806031"/>
            <a:ext cx="1763712" cy="1152525"/>
          </a:xfrm>
          <a:prstGeom prst="curvedDownArrow">
            <a:avLst>
              <a:gd name="adj1" fmla="val 907"/>
              <a:gd name="adj2" fmla="val 33001"/>
              <a:gd name="adj3" fmla="val 25199"/>
            </a:avLst>
          </a:prstGeom>
          <a:solidFill>
            <a:srgbClr val="CC3300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97" name="Line 73"/>
          <p:cNvSpPr>
            <a:spLocks noChangeShapeType="1"/>
          </p:cNvSpPr>
          <p:nvPr/>
        </p:nvSpPr>
        <p:spPr bwMode="auto">
          <a:xfrm flipV="1">
            <a:off x="1428750" y="5357813"/>
            <a:ext cx="1079500" cy="215900"/>
          </a:xfrm>
          <a:prstGeom prst="line">
            <a:avLst/>
          </a:prstGeom>
          <a:noFill/>
          <a:ln w="38100">
            <a:solidFill>
              <a:srgbClr val="66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8" name="Line 74"/>
          <p:cNvSpPr>
            <a:spLocks noChangeShapeType="1"/>
          </p:cNvSpPr>
          <p:nvPr/>
        </p:nvSpPr>
        <p:spPr bwMode="auto">
          <a:xfrm>
            <a:off x="1428750" y="5572125"/>
            <a:ext cx="1079500" cy="431800"/>
          </a:xfrm>
          <a:prstGeom prst="line">
            <a:avLst/>
          </a:prstGeom>
          <a:noFill/>
          <a:ln w="38100">
            <a:solidFill>
              <a:srgbClr val="6699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9" name="WordArt 75"/>
          <p:cNvSpPr>
            <a:spLocks noChangeArrowheads="1" noChangeShapeType="1" noTextEdit="1"/>
          </p:cNvSpPr>
          <p:nvPr/>
        </p:nvSpPr>
        <p:spPr bwMode="auto">
          <a:xfrm>
            <a:off x="1023938" y="5265738"/>
            <a:ext cx="249237" cy="485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Т</a:t>
            </a:r>
          </a:p>
        </p:txBody>
      </p:sp>
      <p:sp>
        <p:nvSpPr>
          <p:cNvPr id="1100" name="Line 76"/>
          <p:cNvSpPr>
            <a:spLocks noChangeShapeType="1"/>
          </p:cNvSpPr>
          <p:nvPr/>
        </p:nvSpPr>
        <p:spPr bwMode="auto">
          <a:xfrm flipV="1">
            <a:off x="1357313" y="6000750"/>
            <a:ext cx="1079500" cy="215900"/>
          </a:xfrm>
          <a:prstGeom prst="line">
            <a:avLst/>
          </a:prstGeom>
          <a:noFill/>
          <a:ln w="38100">
            <a:solidFill>
              <a:srgbClr val="FF99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01" name="Line 77"/>
          <p:cNvSpPr>
            <a:spLocks noChangeShapeType="1"/>
          </p:cNvSpPr>
          <p:nvPr/>
        </p:nvSpPr>
        <p:spPr bwMode="auto">
          <a:xfrm>
            <a:off x="1357313" y="6215063"/>
            <a:ext cx="1079500" cy="431800"/>
          </a:xfrm>
          <a:prstGeom prst="line">
            <a:avLst/>
          </a:prstGeom>
          <a:noFill/>
          <a:ln w="38100">
            <a:solidFill>
              <a:srgbClr val="FF99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02" name="Line 78"/>
          <p:cNvSpPr>
            <a:spLocks noChangeShapeType="1"/>
          </p:cNvSpPr>
          <p:nvPr/>
        </p:nvSpPr>
        <p:spPr bwMode="auto">
          <a:xfrm flipH="1">
            <a:off x="1350963" y="5286375"/>
            <a:ext cx="77787" cy="1290638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03" name="Line 79"/>
          <p:cNvSpPr>
            <a:spLocks noChangeShapeType="1"/>
          </p:cNvSpPr>
          <p:nvPr/>
        </p:nvSpPr>
        <p:spPr bwMode="auto">
          <a:xfrm flipH="1" flipV="1">
            <a:off x="2286000" y="5568950"/>
            <a:ext cx="12969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04" name="Line 80"/>
          <p:cNvSpPr>
            <a:spLocks noChangeShapeType="1"/>
          </p:cNvSpPr>
          <p:nvPr/>
        </p:nvSpPr>
        <p:spPr bwMode="auto">
          <a:xfrm flipH="1">
            <a:off x="2143125" y="6000750"/>
            <a:ext cx="1439863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05" name="Text Box 81"/>
          <p:cNvSpPr txBox="1">
            <a:spLocks noChangeArrowheads="1"/>
          </p:cNvSpPr>
          <p:nvPr/>
        </p:nvSpPr>
        <p:spPr bwMode="auto">
          <a:xfrm>
            <a:off x="3429000" y="6000750"/>
            <a:ext cx="87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равны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Равнобедренный треугольник 117"/>
          <p:cNvSpPr/>
          <p:nvPr/>
        </p:nvSpPr>
        <p:spPr>
          <a:xfrm rot="10800000">
            <a:off x="2143125" y="5429250"/>
            <a:ext cx="2214563" cy="571500"/>
          </a:xfrm>
          <a:prstGeom prst="triangle">
            <a:avLst>
              <a:gd name="adj" fmla="val 48646"/>
            </a:avLst>
          </a:prstGeom>
          <a:solidFill>
            <a:schemeClr val="accent1"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9" name="AutoShape 96"/>
          <p:cNvSpPr>
            <a:spLocks noChangeArrowheads="1"/>
          </p:cNvSpPr>
          <p:nvPr/>
        </p:nvSpPr>
        <p:spPr bwMode="auto">
          <a:xfrm rot="-6954865">
            <a:off x="2994026" y="4529137"/>
            <a:ext cx="1223962" cy="1223963"/>
          </a:xfrm>
          <a:prstGeom prst="rtTriangle">
            <a:avLst/>
          </a:prstGeom>
          <a:solidFill>
            <a:srgbClr val="E8F62E">
              <a:alpha val="4117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0" name="AutoShape 19"/>
          <p:cNvSpPr>
            <a:spLocks noChangeArrowheads="1"/>
          </p:cNvSpPr>
          <p:nvPr/>
        </p:nvSpPr>
        <p:spPr bwMode="auto">
          <a:xfrm rot="9903686">
            <a:off x="6804025" y="333375"/>
            <a:ext cx="1873250" cy="2305050"/>
          </a:xfrm>
          <a:prstGeom prst="parallelogram">
            <a:avLst>
              <a:gd name="adj" fmla="val 38981"/>
            </a:avLst>
          </a:prstGeom>
          <a:solidFill>
            <a:srgbClr val="E94E09">
              <a:alpha val="5215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1" name="WordArt 4"/>
          <p:cNvSpPr>
            <a:spLocks noChangeArrowheads="1" noChangeShapeType="1" noTextEdit="1"/>
          </p:cNvSpPr>
          <p:nvPr/>
        </p:nvSpPr>
        <p:spPr bwMode="auto">
          <a:xfrm>
            <a:off x="395288" y="260350"/>
            <a:ext cx="247650" cy="239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О:</a:t>
            </a:r>
          </a:p>
        </p:txBody>
      </p:sp>
      <p:sp>
        <p:nvSpPr>
          <p:cNvPr id="2062" name="AutoShape 6"/>
          <p:cNvSpPr>
            <a:spLocks noChangeArrowheads="1"/>
          </p:cNvSpPr>
          <p:nvPr/>
        </p:nvSpPr>
        <p:spPr bwMode="auto">
          <a:xfrm>
            <a:off x="785813" y="285750"/>
            <a:ext cx="1528762" cy="239713"/>
          </a:xfrm>
          <a:prstGeom prst="parallelogram">
            <a:avLst>
              <a:gd name="adj" fmla="val 133454"/>
            </a:avLst>
          </a:prstGeom>
          <a:solidFill>
            <a:srgbClr val="FF0000">
              <a:alpha val="5098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3" name="AutoShape 7"/>
          <p:cNvSpPr>
            <a:spLocks noChangeArrowheads="1"/>
          </p:cNvSpPr>
          <p:nvPr/>
        </p:nvSpPr>
        <p:spPr bwMode="auto">
          <a:xfrm>
            <a:off x="468313" y="836613"/>
            <a:ext cx="1619250" cy="431800"/>
          </a:xfrm>
          <a:prstGeom prst="parallelogram">
            <a:avLst>
              <a:gd name="adj" fmla="val 93750"/>
            </a:avLst>
          </a:prstGeom>
          <a:solidFill>
            <a:srgbClr val="6534F0">
              <a:alpha val="50980"/>
            </a:srgbClr>
          </a:solidFill>
          <a:ln w="9525">
            <a:solidFill>
              <a:srgbClr val="6534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4" name="WordArt 8"/>
          <p:cNvSpPr>
            <a:spLocks noChangeArrowheads="1" noChangeShapeType="1" noTextEdit="1"/>
          </p:cNvSpPr>
          <p:nvPr/>
        </p:nvSpPr>
        <p:spPr bwMode="auto">
          <a:xfrm>
            <a:off x="2571750" y="357188"/>
            <a:ext cx="230188" cy="3825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Т:</a:t>
            </a:r>
          </a:p>
        </p:txBody>
      </p:sp>
      <p:sp>
        <p:nvSpPr>
          <p:cNvPr id="2065" name="AutoShape 9"/>
          <p:cNvSpPr>
            <a:spLocks noChangeArrowheads="1"/>
          </p:cNvSpPr>
          <p:nvPr/>
        </p:nvSpPr>
        <p:spPr bwMode="auto">
          <a:xfrm>
            <a:off x="2627313" y="549275"/>
            <a:ext cx="3024187" cy="576263"/>
          </a:xfrm>
          <a:prstGeom prst="parallelogram">
            <a:avLst>
              <a:gd name="adj" fmla="val 196409"/>
            </a:avLst>
          </a:prstGeom>
          <a:solidFill>
            <a:srgbClr val="6534F0">
              <a:alpha val="50980"/>
            </a:srgbClr>
          </a:solidFill>
          <a:ln w="9525">
            <a:solidFill>
              <a:srgbClr val="6534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6" name="AutoShape 11"/>
          <p:cNvSpPr>
            <a:spLocks noChangeArrowheads="1"/>
          </p:cNvSpPr>
          <p:nvPr/>
        </p:nvSpPr>
        <p:spPr bwMode="auto">
          <a:xfrm>
            <a:off x="2411413" y="1341438"/>
            <a:ext cx="3024187" cy="576262"/>
          </a:xfrm>
          <a:prstGeom prst="parallelogram">
            <a:avLst>
              <a:gd name="adj" fmla="val 196409"/>
            </a:avLst>
          </a:prstGeom>
          <a:solidFill>
            <a:srgbClr val="FF0000">
              <a:alpha val="52156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7" name="Line 12"/>
          <p:cNvSpPr>
            <a:spLocks noChangeShapeType="1"/>
          </p:cNvSpPr>
          <p:nvPr/>
        </p:nvSpPr>
        <p:spPr bwMode="auto">
          <a:xfrm flipV="1">
            <a:off x="3276600" y="765175"/>
            <a:ext cx="1366838" cy="142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8" name="Line 13"/>
          <p:cNvSpPr>
            <a:spLocks noChangeShapeType="1"/>
          </p:cNvSpPr>
          <p:nvPr/>
        </p:nvSpPr>
        <p:spPr bwMode="auto">
          <a:xfrm flipV="1">
            <a:off x="3276600" y="1628775"/>
            <a:ext cx="1366838" cy="142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9" name="Line 14"/>
          <p:cNvSpPr>
            <a:spLocks noChangeShapeType="1"/>
          </p:cNvSpPr>
          <p:nvPr/>
        </p:nvSpPr>
        <p:spPr bwMode="auto">
          <a:xfrm flipH="1">
            <a:off x="3779838" y="620713"/>
            <a:ext cx="431800" cy="360362"/>
          </a:xfrm>
          <a:prstGeom prst="line">
            <a:avLst/>
          </a:prstGeom>
          <a:noFill/>
          <a:ln w="28575">
            <a:solidFill>
              <a:srgbClr val="0039EE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0" name="Line 15"/>
          <p:cNvSpPr>
            <a:spLocks noChangeShapeType="1"/>
          </p:cNvSpPr>
          <p:nvPr/>
        </p:nvSpPr>
        <p:spPr bwMode="auto">
          <a:xfrm flipH="1">
            <a:off x="3851275" y="1485900"/>
            <a:ext cx="431800" cy="360363"/>
          </a:xfrm>
          <a:prstGeom prst="line">
            <a:avLst/>
          </a:prstGeom>
          <a:noFill/>
          <a:ln w="28575">
            <a:solidFill>
              <a:srgbClr val="0039EE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1" name="WordArt 16"/>
          <p:cNvSpPr>
            <a:spLocks noChangeArrowheads="1" noChangeShapeType="1" noTextEdit="1"/>
          </p:cNvSpPr>
          <p:nvPr/>
        </p:nvSpPr>
        <p:spPr bwMode="auto">
          <a:xfrm>
            <a:off x="6143625" y="357188"/>
            <a:ext cx="201613" cy="596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С:</a:t>
            </a:r>
          </a:p>
        </p:txBody>
      </p:sp>
      <p:sp>
        <p:nvSpPr>
          <p:cNvPr id="2072" name="AutoShape 17"/>
          <p:cNvSpPr>
            <a:spLocks noChangeArrowheads="1"/>
          </p:cNvSpPr>
          <p:nvPr/>
        </p:nvSpPr>
        <p:spPr bwMode="auto">
          <a:xfrm>
            <a:off x="6443663" y="692150"/>
            <a:ext cx="2700337" cy="576263"/>
          </a:xfrm>
          <a:prstGeom prst="parallelogram">
            <a:avLst>
              <a:gd name="adj" fmla="val 117149"/>
            </a:avLst>
          </a:prstGeom>
          <a:solidFill>
            <a:srgbClr val="E8F62E">
              <a:alpha val="50980"/>
            </a:srgbClr>
          </a:solidFill>
          <a:ln w="9525">
            <a:solidFill>
              <a:srgbClr val="E8F62E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73" name="AutoShape 18"/>
          <p:cNvSpPr>
            <a:spLocks noChangeArrowheads="1"/>
          </p:cNvSpPr>
          <p:nvPr/>
        </p:nvSpPr>
        <p:spPr bwMode="auto">
          <a:xfrm>
            <a:off x="6372225" y="1557338"/>
            <a:ext cx="2771775" cy="576262"/>
          </a:xfrm>
          <a:prstGeom prst="parallelogram">
            <a:avLst>
              <a:gd name="adj" fmla="val 120248"/>
            </a:avLst>
          </a:prstGeom>
          <a:solidFill>
            <a:srgbClr val="0070C0">
              <a:alpha val="59999"/>
            </a:srgbClr>
          </a:solidFill>
          <a:ln w="9525">
            <a:solidFill>
              <a:srgbClr val="5BDA4A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5BDA4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74" name="Line 20"/>
          <p:cNvSpPr>
            <a:spLocks noChangeShapeType="1"/>
          </p:cNvSpPr>
          <p:nvPr/>
        </p:nvSpPr>
        <p:spPr bwMode="auto">
          <a:xfrm>
            <a:off x="8316913" y="188913"/>
            <a:ext cx="0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5" name="Line 21"/>
          <p:cNvSpPr>
            <a:spLocks noChangeShapeType="1"/>
          </p:cNvSpPr>
          <p:nvPr/>
        </p:nvSpPr>
        <p:spPr bwMode="auto">
          <a:xfrm flipH="1">
            <a:off x="7235825" y="188913"/>
            <a:ext cx="1081088" cy="260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6" name="Line 22"/>
          <p:cNvSpPr>
            <a:spLocks noChangeShapeType="1"/>
          </p:cNvSpPr>
          <p:nvPr/>
        </p:nvSpPr>
        <p:spPr bwMode="auto">
          <a:xfrm flipH="1">
            <a:off x="7164388" y="404813"/>
            <a:ext cx="71437" cy="2447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7" name="Line 23"/>
          <p:cNvSpPr>
            <a:spLocks noChangeShapeType="1"/>
          </p:cNvSpPr>
          <p:nvPr/>
        </p:nvSpPr>
        <p:spPr bwMode="auto">
          <a:xfrm flipV="1">
            <a:off x="8243888" y="2133600"/>
            <a:ext cx="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8" name="Line 24"/>
          <p:cNvSpPr>
            <a:spLocks noChangeShapeType="1"/>
          </p:cNvSpPr>
          <p:nvPr/>
        </p:nvSpPr>
        <p:spPr bwMode="auto">
          <a:xfrm>
            <a:off x="8316913" y="1268413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79" name="Line 25"/>
          <p:cNvSpPr>
            <a:spLocks noChangeShapeType="1"/>
          </p:cNvSpPr>
          <p:nvPr/>
        </p:nvSpPr>
        <p:spPr bwMode="auto">
          <a:xfrm flipH="1">
            <a:off x="7164388" y="2565400"/>
            <a:ext cx="1079500" cy="260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80" name="Line 26"/>
          <p:cNvSpPr>
            <a:spLocks noChangeShapeType="1"/>
          </p:cNvSpPr>
          <p:nvPr/>
        </p:nvSpPr>
        <p:spPr bwMode="auto">
          <a:xfrm flipH="1">
            <a:off x="7164388" y="1557338"/>
            <a:ext cx="1152525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81" name="Line 27"/>
          <p:cNvSpPr>
            <a:spLocks noChangeShapeType="1"/>
          </p:cNvSpPr>
          <p:nvPr/>
        </p:nvSpPr>
        <p:spPr bwMode="auto">
          <a:xfrm flipH="1">
            <a:off x="7235825" y="692150"/>
            <a:ext cx="1081088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2050" name="Object 28"/>
          <p:cNvGraphicFramePr>
            <a:graphicFrameLocks noChangeAspect="1"/>
          </p:cNvGraphicFramePr>
          <p:nvPr/>
        </p:nvGraphicFramePr>
        <p:xfrm>
          <a:off x="6588125" y="1052513"/>
          <a:ext cx="288925" cy="265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Формула" r:id="rId3" imgW="152280" imgH="139680" progId="Equation.3">
                  <p:embed/>
                </p:oleObj>
              </mc:Choice>
              <mc:Fallback>
                <p:oleObj name="Формула" r:id="rId3" imgW="152280" imgH="13968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25" y="1052513"/>
                        <a:ext cx="288925" cy="265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29"/>
          <p:cNvGraphicFramePr>
            <a:graphicFrameLocks noChangeAspect="1"/>
          </p:cNvGraphicFramePr>
          <p:nvPr/>
        </p:nvGraphicFramePr>
        <p:xfrm>
          <a:off x="8675688" y="1557338"/>
          <a:ext cx="238125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Формула" r:id="rId5" imgW="152280" imgH="203040" progId="Equation.3">
                  <p:embed/>
                </p:oleObj>
              </mc:Choice>
              <mc:Fallback>
                <p:oleObj name="Формула" r:id="rId5" imgW="152280" imgH="20304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75688" y="1557338"/>
                        <a:ext cx="238125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2" name="Text Box 30"/>
          <p:cNvSpPr txBox="1">
            <a:spLocks noChangeArrowheads="1"/>
          </p:cNvSpPr>
          <p:nvPr/>
        </p:nvSpPr>
        <p:spPr bwMode="auto">
          <a:xfrm>
            <a:off x="7451725" y="6921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2083" name="Text Box 31"/>
          <p:cNvSpPr txBox="1">
            <a:spLocks noChangeArrowheads="1"/>
          </p:cNvSpPr>
          <p:nvPr/>
        </p:nvSpPr>
        <p:spPr bwMode="auto">
          <a:xfrm>
            <a:off x="7524750" y="1773238"/>
            <a:ext cx="309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graphicFrame>
        <p:nvGraphicFramePr>
          <p:cNvPr id="2052" name="Object 33"/>
          <p:cNvGraphicFramePr>
            <a:graphicFrameLocks noChangeAspect="1"/>
          </p:cNvGraphicFramePr>
          <p:nvPr/>
        </p:nvGraphicFramePr>
        <p:xfrm>
          <a:off x="6516688" y="188913"/>
          <a:ext cx="288925" cy="265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Формула" r:id="rId7" imgW="152280" imgH="139680" progId="Equation.3">
                  <p:embed/>
                </p:oleObj>
              </mc:Choice>
              <mc:Fallback>
                <p:oleObj name="Формула" r:id="rId7" imgW="152280" imgH="13968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688" y="188913"/>
                        <a:ext cx="288925" cy="265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4" name="Line 34"/>
          <p:cNvSpPr>
            <a:spLocks noChangeShapeType="1"/>
          </p:cNvSpPr>
          <p:nvPr/>
        </p:nvSpPr>
        <p:spPr bwMode="auto">
          <a:xfrm flipH="1">
            <a:off x="6804025" y="2603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85" name="Line 35"/>
          <p:cNvSpPr>
            <a:spLocks noChangeShapeType="1"/>
          </p:cNvSpPr>
          <p:nvPr/>
        </p:nvSpPr>
        <p:spPr bwMode="auto">
          <a:xfrm flipH="1">
            <a:off x="6877050" y="2603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2053" name="Object 36"/>
          <p:cNvGraphicFramePr>
            <a:graphicFrameLocks noChangeAspect="1"/>
          </p:cNvGraphicFramePr>
          <p:nvPr/>
        </p:nvGraphicFramePr>
        <p:xfrm>
          <a:off x="6948488" y="188913"/>
          <a:ext cx="238125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Формула" r:id="rId9" imgW="152280" imgH="203040" progId="Equation.3">
                  <p:embed/>
                </p:oleObj>
              </mc:Choice>
              <mc:Fallback>
                <p:oleObj name="Формула" r:id="rId9" imgW="152280" imgH="20304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488" y="188913"/>
                        <a:ext cx="238125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Группа 116"/>
          <p:cNvGrpSpPr>
            <a:grpSpLocks/>
          </p:cNvGrpSpPr>
          <p:nvPr/>
        </p:nvGrpSpPr>
        <p:grpSpPr bwMode="auto">
          <a:xfrm>
            <a:off x="214313" y="3357563"/>
            <a:ext cx="669925" cy="369887"/>
            <a:chOff x="71438" y="3357563"/>
            <a:chExt cx="670062" cy="369332"/>
          </a:xfrm>
        </p:grpSpPr>
        <p:sp>
          <p:nvSpPr>
            <p:cNvPr id="2163" name="Text Box 37"/>
            <p:cNvSpPr txBox="1">
              <a:spLocks noChangeArrowheads="1"/>
            </p:cNvSpPr>
            <p:nvPr/>
          </p:nvSpPr>
          <p:spPr bwMode="auto">
            <a:xfrm>
              <a:off x="71438" y="3357563"/>
              <a:ext cx="3111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b="1">
                  <a:latin typeface="Times New Roman" pitchFamily="18" charset="0"/>
                  <a:cs typeface="Times New Roman" pitchFamily="18" charset="0"/>
                </a:rPr>
                <a:t>а</a:t>
              </a:r>
            </a:p>
          </p:txBody>
        </p:sp>
        <p:sp>
          <p:nvSpPr>
            <p:cNvPr id="2164" name="Line 38"/>
            <p:cNvSpPr>
              <a:spLocks noChangeShapeType="1"/>
            </p:cNvSpPr>
            <p:nvPr/>
          </p:nvSpPr>
          <p:spPr bwMode="auto">
            <a:xfrm flipH="1">
              <a:off x="431800" y="3430588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65" name="Line 39"/>
            <p:cNvSpPr>
              <a:spLocks noChangeShapeType="1"/>
            </p:cNvSpPr>
            <p:nvPr/>
          </p:nvSpPr>
          <p:spPr bwMode="auto">
            <a:xfrm flipH="1">
              <a:off x="360363" y="3430588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66" name="Text Box 40"/>
            <p:cNvSpPr txBox="1">
              <a:spLocks noChangeArrowheads="1"/>
            </p:cNvSpPr>
            <p:nvPr/>
          </p:nvSpPr>
          <p:spPr bwMode="auto">
            <a:xfrm>
              <a:off x="431800" y="3357563"/>
              <a:ext cx="3097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b="1">
                  <a:latin typeface="Times New Roman" pitchFamily="18" charset="0"/>
                  <a:cs typeface="Times New Roman" pitchFamily="18" charset="0"/>
                </a:rPr>
                <a:t>в</a:t>
              </a:r>
            </a:p>
          </p:txBody>
        </p:sp>
      </p:grpSp>
      <p:sp>
        <p:nvSpPr>
          <p:cNvPr id="2087" name="AutoShape 42"/>
          <p:cNvSpPr>
            <a:spLocks noChangeArrowheads="1"/>
          </p:cNvSpPr>
          <p:nvPr/>
        </p:nvSpPr>
        <p:spPr bwMode="auto">
          <a:xfrm rot="9903686">
            <a:off x="936625" y="2349500"/>
            <a:ext cx="1873250" cy="2305050"/>
          </a:xfrm>
          <a:prstGeom prst="parallelogram">
            <a:avLst>
              <a:gd name="adj" fmla="val 38981"/>
            </a:avLst>
          </a:prstGeom>
          <a:solidFill>
            <a:srgbClr val="E8F62E">
              <a:alpha val="50980"/>
            </a:srgbClr>
          </a:solidFill>
          <a:ln w="9525">
            <a:solidFill>
              <a:srgbClr val="E8F62E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88" name="WordArt 43"/>
          <p:cNvSpPr>
            <a:spLocks noChangeArrowheads="1" noChangeShapeType="1" noTextEdit="1"/>
          </p:cNvSpPr>
          <p:nvPr/>
        </p:nvSpPr>
        <p:spPr bwMode="auto">
          <a:xfrm>
            <a:off x="288925" y="2276475"/>
            <a:ext cx="282575" cy="438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С:</a:t>
            </a:r>
          </a:p>
        </p:txBody>
      </p:sp>
      <p:sp>
        <p:nvSpPr>
          <p:cNvPr id="2089" name="AutoShape 44"/>
          <p:cNvSpPr>
            <a:spLocks noChangeArrowheads="1"/>
          </p:cNvSpPr>
          <p:nvPr/>
        </p:nvSpPr>
        <p:spPr bwMode="auto">
          <a:xfrm>
            <a:off x="576263" y="2708275"/>
            <a:ext cx="2700337" cy="576263"/>
          </a:xfrm>
          <a:prstGeom prst="parallelogram">
            <a:avLst>
              <a:gd name="adj" fmla="val 117149"/>
            </a:avLst>
          </a:prstGeom>
          <a:solidFill>
            <a:srgbClr val="6534F0">
              <a:alpha val="50980"/>
            </a:srgbClr>
          </a:solidFill>
          <a:ln w="9525">
            <a:solidFill>
              <a:srgbClr val="6534F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90" name="AutoShape 45"/>
          <p:cNvSpPr>
            <a:spLocks noChangeArrowheads="1"/>
          </p:cNvSpPr>
          <p:nvPr/>
        </p:nvSpPr>
        <p:spPr bwMode="auto">
          <a:xfrm>
            <a:off x="504825" y="3573463"/>
            <a:ext cx="2663825" cy="576262"/>
          </a:xfrm>
          <a:prstGeom prst="parallelogram">
            <a:avLst>
              <a:gd name="adj" fmla="val 115565"/>
            </a:avLst>
          </a:prstGeom>
          <a:solidFill>
            <a:srgbClr val="4FCAE3"/>
          </a:solidFill>
          <a:ln w="9525">
            <a:solidFill>
              <a:srgbClr val="4FCAE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5BDA4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91" name="Line 46"/>
          <p:cNvSpPr>
            <a:spLocks noChangeShapeType="1"/>
          </p:cNvSpPr>
          <p:nvPr/>
        </p:nvSpPr>
        <p:spPr bwMode="auto">
          <a:xfrm>
            <a:off x="2484438" y="2205038"/>
            <a:ext cx="0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2" name="Line 47"/>
          <p:cNvSpPr>
            <a:spLocks noChangeShapeType="1"/>
          </p:cNvSpPr>
          <p:nvPr/>
        </p:nvSpPr>
        <p:spPr bwMode="auto">
          <a:xfrm flipH="1">
            <a:off x="1368425" y="2205038"/>
            <a:ext cx="1081088" cy="260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3" name="Line 48"/>
          <p:cNvSpPr>
            <a:spLocks noChangeShapeType="1"/>
          </p:cNvSpPr>
          <p:nvPr/>
        </p:nvSpPr>
        <p:spPr bwMode="auto">
          <a:xfrm flipH="1">
            <a:off x="1296988" y="2420938"/>
            <a:ext cx="71437" cy="2447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4" name="Line 49"/>
          <p:cNvSpPr>
            <a:spLocks noChangeShapeType="1"/>
          </p:cNvSpPr>
          <p:nvPr/>
        </p:nvSpPr>
        <p:spPr bwMode="auto">
          <a:xfrm flipV="1">
            <a:off x="2411413" y="4149725"/>
            <a:ext cx="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5" name="Line 50"/>
          <p:cNvSpPr>
            <a:spLocks noChangeShapeType="1"/>
          </p:cNvSpPr>
          <p:nvPr/>
        </p:nvSpPr>
        <p:spPr bwMode="auto">
          <a:xfrm>
            <a:off x="2449513" y="3284538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6" name="Line 51"/>
          <p:cNvSpPr>
            <a:spLocks noChangeShapeType="1"/>
          </p:cNvSpPr>
          <p:nvPr/>
        </p:nvSpPr>
        <p:spPr bwMode="auto">
          <a:xfrm flipH="1">
            <a:off x="1331913" y="4581525"/>
            <a:ext cx="1079500" cy="260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7" name="Line 52"/>
          <p:cNvSpPr>
            <a:spLocks noChangeShapeType="1"/>
          </p:cNvSpPr>
          <p:nvPr/>
        </p:nvSpPr>
        <p:spPr bwMode="auto">
          <a:xfrm flipH="1">
            <a:off x="1296988" y="3573463"/>
            <a:ext cx="1150937" cy="5762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8" name="Line 53"/>
          <p:cNvSpPr>
            <a:spLocks noChangeShapeType="1"/>
          </p:cNvSpPr>
          <p:nvPr/>
        </p:nvSpPr>
        <p:spPr bwMode="auto">
          <a:xfrm flipH="1">
            <a:off x="1368425" y="2708275"/>
            <a:ext cx="1081088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2054" name="Object 54"/>
          <p:cNvGraphicFramePr>
            <a:graphicFrameLocks noChangeAspect="1"/>
          </p:cNvGraphicFramePr>
          <p:nvPr/>
        </p:nvGraphicFramePr>
        <p:xfrm>
          <a:off x="720725" y="3068638"/>
          <a:ext cx="288925" cy="265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Формула" r:id="rId10" imgW="152280" imgH="139680" progId="Equation.3">
                  <p:embed/>
                </p:oleObj>
              </mc:Choice>
              <mc:Fallback>
                <p:oleObj name="Формула" r:id="rId10" imgW="152280" imgH="139680" progId="Equation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725" y="3068638"/>
                        <a:ext cx="288925" cy="265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55"/>
          <p:cNvGraphicFramePr>
            <a:graphicFrameLocks noChangeAspect="1"/>
          </p:cNvGraphicFramePr>
          <p:nvPr/>
        </p:nvGraphicFramePr>
        <p:xfrm>
          <a:off x="1873250" y="3971925"/>
          <a:ext cx="238125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Формула" r:id="rId12" imgW="152280" imgH="203040" progId="Equation.3">
                  <p:embed/>
                </p:oleObj>
              </mc:Choice>
              <mc:Fallback>
                <p:oleObj name="Формула" r:id="rId12" imgW="152280" imgH="203040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250" y="3971925"/>
                        <a:ext cx="238125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58"/>
          <p:cNvGraphicFramePr>
            <a:graphicFrameLocks noChangeAspect="1"/>
          </p:cNvGraphicFramePr>
          <p:nvPr/>
        </p:nvGraphicFramePr>
        <p:xfrm>
          <a:off x="649288" y="2205038"/>
          <a:ext cx="288925" cy="265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Формула" r:id="rId13" imgW="152280" imgH="139680" progId="Equation.3">
                  <p:embed/>
                </p:oleObj>
              </mc:Choice>
              <mc:Fallback>
                <p:oleObj name="Формула" r:id="rId13" imgW="152280" imgH="139680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288" y="2205038"/>
                        <a:ext cx="288925" cy="265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99" name="Line 59"/>
          <p:cNvSpPr>
            <a:spLocks noChangeShapeType="1"/>
          </p:cNvSpPr>
          <p:nvPr/>
        </p:nvSpPr>
        <p:spPr bwMode="auto">
          <a:xfrm flipH="1">
            <a:off x="936625" y="22764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00" name="Line 60"/>
          <p:cNvSpPr>
            <a:spLocks noChangeShapeType="1"/>
          </p:cNvSpPr>
          <p:nvPr/>
        </p:nvSpPr>
        <p:spPr bwMode="auto">
          <a:xfrm flipH="1">
            <a:off x="1009650" y="22764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2057" name="Object 61"/>
          <p:cNvGraphicFramePr>
            <a:graphicFrameLocks noChangeAspect="1"/>
          </p:cNvGraphicFramePr>
          <p:nvPr/>
        </p:nvGraphicFramePr>
        <p:xfrm>
          <a:off x="1081088" y="2205038"/>
          <a:ext cx="238125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Формула" r:id="rId14" imgW="152280" imgH="203040" progId="Equation.3">
                  <p:embed/>
                </p:oleObj>
              </mc:Choice>
              <mc:Fallback>
                <p:oleObj name="Формула" r:id="rId14" imgW="152280" imgH="20304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1088" y="2205038"/>
                        <a:ext cx="238125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01" name="Line 71"/>
          <p:cNvSpPr>
            <a:spLocks noChangeShapeType="1"/>
          </p:cNvSpPr>
          <p:nvPr/>
        </p:nvSpPr>
        <p:spPr bwMode="auto">
          <a:xfrm flipH="1">
            <a:off x="1655763" y="2420938"/>
            <a:ext cx="0" cy="7207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02" name="Line 72"/>
          <p:cNvSpPr>
            <a:spLocks noChangeShapeType="1"/>
          </p:cNvSpPr>
          <p:nvPr/>
        </p:nvSpPr>
        <p:spPr bwMode="auto">
          <a:xfrm flipH="1">
            <a:off x="1655763" y="3286125"/>
            <a:ext cx="0" cy="7191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03" name="Line 73"/>
          <p:cNvSpPr>
            <a:spLocks noChangeShapeType="1"/>
          </p:cNvSpPr>
          <p:nvPr/>
        </p:nvSpPr>
        <p:spPr bwMode="auto">
          <a:xfrm>
            <a:off x="1655763" y="4005263"/>
            <a:ext cx="0" cy="144462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04" name="Line 74"/>
          <p:cNvSpPr>
            <a:spLocks noChangeShapeType="1"/>
          </p:cNvSpPr>
          <p:nvPr/>
        </p:nvSpPr>
        <p:spPr bwMode="auto">
          <a:xfrm flipH="1">
            <a:off x="1692275" y="4149725"/>
            <a:ext cx="0" cy="5762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05" name="Line 76"/>
          <p:cNvSpPr>
            <a:spLocks noChangeShapeType="1"/>
          </p:cNvSpPr>
          <p:nvPr/>
        </p:nvSpPr>
        <p:spPr bwMode="auto">
          <a:xfrm>
            <a:off x="1944688" y="2349500"/>
            <a:ext cx="0" cy="6477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06" name="Line 77"/>
          <p:cNvSpPr>
            <a:spLocks noChangeShapeType="1"/>
          </p:cNvSpPr>
          <p:nvPr/>
        </p:nvSpPr>
        <p:spPr bwMode="auto">
          <a:xfrm>
            <a:off x="1944688" y="2925763"/>
            <a:ext cx="0" cy="360362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07" name="Line 78"/>
          <p:cNvSpPr>
            <a:spLocks noChangeShapeType="1"/>
          </p:cNvSpPr>
          <p:nvPr/>
        </p:nvSpPr>
        <p:spPr bwMode="auto">
          <a:xfrm flipH="1">
            <a:off x="1944688" y="3286125"/>
            <a:ext cx="0" cy="5032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08" name="Line 79"/>
          <p:cNvSpPr>
            <a:spLocks noChangeShapeType="1"/>
          </p:cNvSpPr>
          <p:nvPr/>
        </p:nvSpPr>
        <p:spPr bwMode="auto">
          <a:xfrm flipH="1">
            <a:off x="1944688" y="3789363"/>
            <a:ext cx="0" cy="360362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09" name="Line 80"/>
          <p:cNvSpPr>
            <a:spLocks noChangeShapeType="1"/>
          </p:cNvSpPr>
          <p:nvPr/>
        </p:nvSpPr>
        <p:spPr bwMode="auto">
          <a:xfrm flipH="1">
            <a:off x="1944688" y="4149725"/>
            <a:ext cx="0" cy="5048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10" name="Text Box 81"/>
          <p:cNvSpPr txBox="1">
            <a:spLocks noChangeArrowheads="1"/>
          </p:cNvSpPr>
          <p:nvPr/>
        </p:nvSpPr>
        <p:spPr bwMode="auto">
          <a:xfrm>
            <a:off x="1368425" y="2854325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2111" name="Text Box 82"/>
          <p:cNvSpPr txBox="1">
            <a:spLocks noChangeArrowheads="1"/>
          </p:cNvSpPr>
          <p:nvPr/>
        </p:nvSpPr>
        <p:spPr bwMode="auto">
          <a:xfrm>
            <a:off x="1871663" y="2638425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2112" name="Text Box 83"/>
          <p:cNvSpPr txBox="1">
            <a:spLocks noChangeArrowheads="1"/>
          </p:cNvSpPr>
          <p:nvPr/>
        </p:nvSpPr>
        <p:spPr bwMode="auto">
          <a:xfrm>
            <a:off x="1368425" y="3717925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2113" name="Text Box 84"/>
          <p:cNvSpPr txBox="1">
            <a:spLocks noChangeArrowheads="1"/>
          </p:cNvSpPr>
          <p:nvPr/>
        </p:nvSpPr>
        <p:spPr bwMode="auto">
          <a:xfrm>
            <a:off x="1871663" y="3429000"/>
            <a:ext cx="3476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Д</a:t>
            </a:r>
          </a:p>
        </p:txBody>
      </p:sp>
      <p:sp>
        <p:nvSpPr>
          <p:cNvPr id="2114" name="Text Box 85"/>
          <p:cNvSpPr txBox="1">
            <a:spLocks noChangeArrowheads="1"/>
          </p:cNvSpPr>
          <p:nvPr/>
        </p:nvSpPr>
        <p:spPr bwMode="auto">
          <a:xfrm>
            <a:off x="0" y="4214813"/>
            <a:ext cx="1166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АС = СД </a:t>
            </a:r>
          </a:p>
        </p:txBody>
      </p:sp>
      <p:sp>
        <p:nvSpPr>
          <p:cNvPr id="2115" name="Line 86"/>
          <p:cNvSpPr>
            <a:spLocks noChangeShapeType="1"/>
          </p:cNvSpPr>
          <p:nvPr/>
        </p:nvSpPr>
        <p:spPr bwMode="auto">
          <a:xfrm flipH="1">
            <a:off x="3275013" y="4332288"/>
            <a:ext cx="576262" cy="16557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16" name="Line 87"/>
          <p:cNvSpPr>
            <a:spLocks noChangeShapeType="1"/>
          </p:cNvSpPr>
          <p:nvPr/>
        </p:nvSpPr>
        <p:spPr bwMode="auto">
          <a:xfrm>
            <a:off x="2124075" y="5411788"/>
            <a:ext cx="2303463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17" name="Line 88"/>
          <p:cNvSpPr>
            <a:spLocks noChangeShapeType="1"/>
          </p:cNvSpPr>
          <p:nvPr/>
        </p:nvSpPr>
        <p:spPr bwMode="auto">
          <a:xfrm flipH="1">
            <a:off x="3275013" y="5411788"/>
            <a:ext cx="1152525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18" name="Line 89"/>
          <p:cNvSpPr>
            <a:spLocks noChangeShapeType="1"/>
          </p:cNvSpPr>
          <p:nvPr/>
        </p:nvSpPr>
        <p:spPr bwMode="auto">
          <a:xfrm>
            <a:off x="2124075" y="5411788"/>
            <a:ext cx="1150938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19" name="Line 90"/>
          <p:cNvSpPr>
            <a:spLocks noChangeShapeType="1"/>
          </p:cNvSpPr>
          <p:nvPr/>
        </p:nvSpPr>
        <p:spPr bwMode="auto">
          <a:xfrm flipH="1">
            <a:off x="2124075" y="4332288"/>
            <a:ext cx="1800225" cy="10795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20" name="Line 91"/>
          <p:cNvSpPr>
            <a:spLocks noChangeShapeType="1"/>
          </p:cNvSpPr>
          <p:nvPr/>
        </p:nvSpPr>
        <p:spPr bwMode="auto">
          <a:xfrm>
            <a:off x="3924300" y="4403725"/>
            <a:ext cx="503238" cy="10080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21" name="Text Box 92"/>
          <p:cNvSpPr txBox="1">
            <a:spLocks noChangeArrowheads="1"/>
          </p:cNvSpPr>
          <p:nvPr/>
        </p:nvSpPr>
        <p:spPr bwMode="auto">
          <a:xfrm>
            <a:off x="1655763" y="512286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2122" name="Text Box 93"/>
          <p:cNvSpPr txBox="1">
            <a:spLocks noChangeArrowheads="1"/>
          </p:cNvSpPr>
          <p:nvPr/>
        </p:nvSpPr>
        <p:spPr bwMode="auto">
          <a:xfrm>
            <a:off x="3203575" y="598805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2123" name="Text Box 94"/>
          <p:cNvSpPr txBox="1">
            <a:spLocks noChangeArrowheads="1"/>
          </p:cNvSpPr>
          <p:nvPr/>
        </p:nvSpPr>
        <p:spPr bwMode="auto">
          <a:xfrm>
            <a:off x="4356100" y="534035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2124" name="Text Box 95"/>
          <p:cNvSpPr txBox="1">
            <a:spLocks noChangeArrowheads="1"/>
          </p:cNvSpPr>
          <p:nvPr/>
        </p:nvSpPr>
        <p:spPr bwMode="auto">
          <a:xfrm>
            <a:off x="3563938" y="3971925"/>
            <a:ext cx="3476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Д</a:t>
            </a:r>
          </a:p>
        </p:txBody>
      </p:sp>
      <p:sp>
        <p:nvSpPr>
          <p:cNvPr id="2125" name="Line 97"/>
          <p:cNvSpPr>
            <a:spLocks noChangeShapeType="1"/>
          </p:cNvSpPr>
          <p:nvPr/>
        </p:nvSpPr>
        <p:spPr bwMode="auto">
          <a:xfrm flipH="1">
            <a:off x="3851275" y="4619625"/>
            <a:ext cx="865188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26" name="Text Box 98"/>
          <p:cNvSpPr txBox="1">
            <a:spLocks noChangeArrowheads="1"/>
          </p:cNvSpPr>
          <p:nvPr/>
        </p:nvSpPr>
        <p:spPr bwMode="auto">
          <a:xfrm rot="-931711">
            <a:off x="4132263" y="4375150"/>
            <a:ext cx="7223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>
                <a:latin typeface="Times New Roman" pitchFamily="18" charset="0"/>
                <a:cs typeface="Times New Roman" pitchFamily="18" charset="0"/>
              </a:rPr>
              <a:t>грань</a:t>
            </a:r>
          </a:p>
        </p:txBody>
      </p:sp>
      <p:sp>
        <p:nvSpPr>
          <p:cNvPr id="2127" name="Line 99"/>
          <p:cNvSpPr>
            <a:spLocks noChangeShapeType="1"/>
          </p:cNvSpPr>
          <p:nvPr/>
        </p:nvSpPr>
        <p:spPr bwMode="auto">
          <a:xfrm flipV="1">
            <a:off x="2500313" y="5843588"/>
            <a:ext cx="415925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28" name="Text Box 100"/>
          <p:cNvSpPr txBox="1">
            <a:spLocks noChangeArrowheads="1"/>
          </p:cNvSpPr>
          <p:nvPr/>
        </p:nvSpPr>
        <p:spPr bwMode="auto">
          <a:xfrm>
            <a:off x="1928813" y="6357938"/>
            <a:ext cx="774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ребро</a:t>
            </a:r>
          </a:p>
        </p:txBody>
      </p:sp>
      <p:sp>
        <p:nvSpPr>
          <p:cNvPr id="2129" name="Line 101"/>
          <p:cNvSpPr>
            <a:spLocks noChangeShapeType="1"/>
          </p:cNvSpPr>
          <p:nvPr/>
        </p:nvSpPr>
        <p:spPr bwMode="auto">
          <a:xfrm flipV="1">
            <a:off x="4140200" y="5483225"/>
            <a:ext cx="21590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30" name="Text Box 102"/>
          <p:cNvSpPr txBox="1">
            <a:spLocks noChangeArrowheads="1"/>
          </p:cNvSpPr>
          <p:nvPr/>
        </p:nvSpPr>
        <p:spPr bwMode="auto">
          <a:xfrm>
            <a:off x="3708400" y="6254750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Times New Roman" pitchFamily="18" charset="0"/>
                <a:cs typeface="Times New Roman" pitchFamily="18" charset="0"/>
              </a:rPr>
              <a:t>вершина</a:t>
            </a:r>
          </a:p>
        </p:txBody>
      </p:sp>
      <p:sp>
        <p:nvSpPr>
          <p:cNvPr id="2131" name="Line 105"/>
          <p:cNvSpPr>
            <a:spLocks noChangeShapeType="1"/>
          </p:cNvSpPr>
          <p:nvPr/>
        </p:nvSpPr>
        <p:spPr bwMode="auto">
          <a:xfrm flipV="1">
            <a:off x="1331913" y="5516563"/>
            <a:ext cx="1366837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32" name="Text Box 106"/>
          <p:cNvSpPr txBox="1">
            <a:spLocks noChangeArrowheads="1"/>
          </p:cNvSpPr>
          <p:nvPr/>
        </p:nvSpPr>
        <p:spPr bwMode="auto">
          <a:xfrm rot="-710530">
            <a:off x="1165225" y="5748338"/>
            <a:ext cx="1254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основание</a:t>
            </a:r>
          </a:p>
        </p:txBody>
      </p:sp>
      <p:sp>
        <p:nvSpPr>
          <p:cNvPr id="2133" name="AutoShape 107"/>
          <p:cNvSpPr>
            <a:spLocks noChangeArrowheads="1"/>
          </p:cNvSpPr>
          <p:nvPr/>
        </p:nvSpPr>
        <p:spPr bwMode="auto">
          <a:xfrm>
            <a:off x="6732588" y="2997200"/>
            <a:ext cx="2147887" cy="3268663"/>
          </a:xfrm>
          <a:prstGeom prst="cube">
            <a:avLst>
              <a:gd name="adj" fmla="val 25000"/>
            </a:avLst>
          </a:prstGeom>
          <a:solidFill>
            <a:srgbClr val="FF99CC">
              <a:alpha val="54117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34" name="Line 108"/>
          <p:cNvSpPr>
            <a:spLocks noChangeShapeType="1"/>
          </p:cNvSpPr>
          <p:nvPr/>
        </p:nvSpPr>
        <p:spPr bwMode="auto">
          <a:xfrm>
            <a:off x="7235825" y="2997200"/>
            <a:ext cx="0" cy="26638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35" name="Line 109"/>
          <p:cNvSpPr>
            <a:spLocks noChangeShapeType="1"/>
          </p:cNvSpPr>
          <p:nvPr/>
        </p:nvSpPr>
        <p:spPr bwMode="auto">
          <a:xfrm flipH="1">
            <a:off x="7235825" y="5734050"/>
            <a:ext cx="1620838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36" name="Line 110"/>
          <p:cNvSpPr>
            <a:spLocks noChangeShapeType="1"/>
          </p:cNvSpPr>
          <p:nvPr/>
        </p:nvSpPr>
        <p:spPr bwMode="auto">
          <a:xfrm flipH="1">
            <a:off x="6732588" y="5734050"/>
            <a:ext cx="503237" cy="54768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37" name="Rectangle 116"/>
          <p:cNvSpPr>
            <a:spLocks noChangeArrowheads="1"/>
          </p:cNvSpPr>
          <p:nvPr/>
        </p:nvSpPr>
        <p:spPr bwMode="auto">
          <a:xfrm>
            <a:off x="6516688" y="6237288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2138" name="Rectangle 117"/>
          <p:cNvSpPr>
            <a:spLocks noChangeArrowheads="1"/>
          </p:cNvSpPr>
          <p:nvPr/>
        </p:nvSpPr>
        <p:spPr bwMode="auto">
          <a:xfrm>
            <a:off x="7235825" y="530066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2139" name="Rectangle 118"/>
          <p:cNvSpPr>
            <a:spLocks noChangeArrowheads="1"/>
          </p:cNvSpPr>
          <p:nvPr/>
        </p:nvSpPr>
        <p:spPr bwMode="auto">
          <a:xfrm>
            <a:off x="8532813" y="530066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2140" name="Rectangle 119"/>
          <p:cNvSpPr>
            <a:spLocks noChangeArrowheads="1"/>
          </p:cNvSpPr>
          <p:nvPr/>
        </p:nvSpPr>
        <p:spPr bwMode="auto">
          <a:xfrm>
            <a:off x="8101013" y="6165850"/>
            <a:ext cx="3476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Д</a:t>
            </a:r>
          </a:p>
        </p:txBody>
      </p:sp>
      <p:sp>
        <p:nvSpPr>
          <p:cNvPr id="2141" name="Rectangle 120"/>
          <p:cNvSpPr>
            <a:spLocks noChangeArrowheads="1"/>
          </p:cNvSpPr>
          <p:nvPr/>
        </p:nvSpPr>
        <p:spPr bwMode="auto">
          <a:xfrm>
            <a:off x="6300788" y="3429000"/>
            <a:ext cx="4333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baseline="-250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142" name="Rectangle 121"/>
          <p:cNvSpPr>
            <a:spLocks noChangeArrowheads="1"/>
          </p:cNvSpPr>
          <p:nvPr/>
        </p:nvSpPr>
        <p:spPr bwMode="auto">
          <a:xfrm>
            <a:off x="6732588" y="2781300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baseline="-250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143" name="Rectangle 122"/>
          <p:cNvSpPr>
            <a:spLocks noChangeArrowheads="1"/>
          </p:cNvSpPr>
          <p:nvPr/>
        </p:nvSpPr>
        <p:spPr bwMode="auto">
          <a:xfrm>
            <a:off x="8710613" y="2708275"/>
            <a:ext cx="4333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="1" baseline="-250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144" name="Rectangle 123"/>
          <p:cNvSpPr>
            <a:spLocks noChangeArrowheads="1"/>
          </p:cNvSpPr>
          <p:nvPr/>
        </p:nvSpPr>
        <p:spPr bwMode="auto">
          <a:xfrm>
            <a:off x="7956550" y="350043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b="1" baseline="-250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145" name="Line 124"/>
          <p:cNvSpPr>
            <a:spLocks noChangeShapeType="1"/>
          </p:cNvSpPr>
          <p:nvPr/>
        </p:nvSpPr>
        <p:spPr bwMode="auto">
          <a:xfrm flipV="1">
            <a:off x="6011863" y="5589588"/>
            <a:ext cx="792162" cy="896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46" name="Text Box 125"/>
          <p:cNvSpPr txBox="1">
            <a:spLocks noChangeArrowheads="1"/>
          </p:cNvSpPr>
          <p:nvPr/>
        </p:nvSpPr>
        <p:spPr bwMode="auto">
          <a:xfrm>
            <a:off x="5205413" y="6269038"/>
            <a:ext cx="787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грань</a:t>
            </a:r>
          </a:p>
        </p:txBody>
      </p:sp>
      <p:sp>
        <p:nvSpPr>
          <p:cNvPr id="2147" name="Text Box 126"/>
          <p:cNvSpPr txBox="1">
            <a:spLocks noChangeArrowheads="1"/>
          </p:cNvSpPr>
          <p:nvPr/>
        </p:nvSpPr>
        <p:spPr bwMode="auto">
          <a:xfrm>
            <a:off x="5357813" y="2571750"/>
            <a:ext cx="774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ребро</a:t>
            </a:r>
          </a:p>
        </p:txBody>
      </p:sp>
      <p:sp>
        <p:nvSpPr>
          <p:cNvPr id="2148" name="Line 127"/>
          <p:cNvSpPr>
            <a:spLocks noChangeShapeType="1"/>
          </p:cNvSpPr>
          <p:nvPr/>
        </p:nvSpPr>
        <p:spPr bwMode="auto">
          <a:xfrm>
            <a:off x="5724525" y="2997200"/>
            <a:ext cx="107950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49" name="Line 128"/>
          <p:cNvSpPr>
            <a:spLocks noChangeShapeType="1"/>
          </p:cNvSpPr>
          <p:nvPr/>
        </p:nvSpPr>
        <p:spPr bwMode="auto">
          <a:xfrm>
            <a:off x="4787900" y="3357563"/>
            <a:ext cx="2232025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0" name="Text Box 130"/>
          <p:cNvSpPr txBox="1">
            <a:spLocks noChangeArrowheads="1"/>
          </p:cNvSpPr>
          <p:nvPr/>
        </p:nvSpPr>
        <p:spPr bwMode="auto">
          <a:xfrm>
            <a:off x="3708400" y="2997200"/>
            <a:ext cx="1800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смежные грани</a:t>
            </a:r>
          </a:p>
        </p:txBody>
      </p:sp>
      <p:sp>
        <p:nvSpPr>
          <p:cNvPr id="2151" name="Line 131"/>
          <p:cNvSpPr>
            <a:spLocks noChangeShapeType="1"/>
          </p:cNvSpPr>
          <p:nvPr/>
        </p:nvSpPr>
        <p:spPr bwMode="auto">
          <a:xfrm>
            <a:off x="4787900" y="3357563"/>
            <a:ext cx="273685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2" name="Line 132"/>
          <p:cNvSpPr>
            <a:spLocks noChangeShapeType="1"/>
          </p:cNvSpPr>
          <p:nvPr/>
        </p:nvSpPr>
        <p:spPr bwMode="auto">
          <a:xfrm flipV="1">
            <a:off x="7500938" y="5929313"/>
            <a:ext cx="360362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3" name="Text Box 133"/>
          <p:cNvSpPr txBox="1">
            <a:spLocks noChangeArrowheads="1"/>
          </p:cNvSpPr>
          <p:nvPr/>
        </p:nvSpPr>
        <p:spPr bwMode="auto">
          <a:xfrm>
            <a:off x="6786563" y="6286500"/>
            <a:ext cx="1254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основание</a:t>
            </a:r>
          </a:p>
        </p:txBody>
      </p:sp>
      <p:sp>
        <p:nvSpPr>
          <p:cNvPr id="2154" name="Line 134"/>
          <p:cNvSpPr>
            <a:spLocks noChangeShapeType="1"/>
          </p:cNvSpPr>
          <p:nvPr/>
        </p:nvSpPr>
        <p:spPr bwMode="auto">
          <a:xfrm flipV="1">
            <a:off x="5940425" y="4941888"/>
            <a:ext cx="10080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5" name="Line 135"/>
          <p:cNvSpPr>
            <a:spLocks noChangeShapeType="1"/>
          </p:cNvSpPr>
          <p:nvPr/>
        </p:nvSpPr>
        <p:spPr bwMode="auto">
          <a:xfrm flipV="1">
            <a:off x="5940425" y="4797425"/>
            <a:ext cx="2592388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6" name="Text Box 136"/>
          <p:cNvSpPr txBox="1">
            <a:spLocks noChangeArrowheads="1"/>
          </p:cNvSpPr>
          <p:nvPr/>
        </p:nvSpPr>
        <p:spPr bwMode="auto">
          <a:xfrm>
            <a:off x="4357688" y="5357813"/>
            <a:ext cx="24225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b="1">
                <a:latin typeface="Times New Roman" pitchFamily="18" charset="0"/>
                <a:cs typeface="Times New Roman" pitchFamily="18" charset="0"/>
              </a:rPr>
              <a:t>противоположные </a:t>
            </a:r>
          </a:p>
          <a:p>
            <a:pPr algn="ctr"/>
            <a:r>
              <a:rPr lang="ru-RU" sz="1600" b="1">
                <a:latin typeface="Times New Roman" pitchFamily="18" charset="0"/>
                <a:cs typeface="Times New Roman" pitchFamily="18" charset="0"/>
              </a:rPr>
              <a:t>грани АА</a:t>
            </a:r>
            <a:r>
              <a:rPr lang="ru-RU" sz="1600" b="1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600" b="1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В = ДД</a:t>
            </a:r>
            <a:r>
              <a:rPr lang="ru-RU" sz="1600" b="1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600" b="1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С</a:t>
            </a:r>
          </a:p>
          <a:p>
            <a:pPr algn="ctr"/>
            <a:r>
              <a:rPr lang="ru-RU" sz="1600" b="1">
                <a:latin typeface="Times New Roman" pitchFamily="18" charset="0"/>
                <a:cs typeface="Times New Roman" pitchFamily="18" charset="0"/>
              </a:rPr>
              <a:t>АА</a:t>
            </a:r>
            <a:r>
              <a:rPr lang="ru-RU" sz="1600" b="1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600" b="1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||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 ДД</a:t>
            </a:r>
            <a:r>
              <a:rPr lang="ru-RU" sz="1600" b="1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600" b="1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2157" name="Line 137"/>
          <p:cNvSpPr>
            <a:spLocks noChangeShapeType="1"/>
          </p:cNvSpPr>
          <p:nvPr/>
        </p:nvSpPr>
        <p:spPr bwMode="auto">
          <a:xfrm flipH="1">
            <a:off x="6732588" y="2997200"/>
            <a:ext cx="2160587" cy="3240088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8" name="Line 138"/>
          <p:cNvSpPr>
            <a:spLocks noChangeShapeType="1"/>
          </p:cNvSpPr>
          <p:nvPr/>
        </p:nvSpPr>
        <p:spPr bwMode="auto">
          <a:xfrm>
            <a:off x="5580063" y="4508500"/>
            <a:ext cx="2160587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9" name="Text Box 139"/>
          <p:cNvSpPr txBox="1">
            <a:spLocks noChangeArrowheads="1"/>
          </p:cNvSpPr>
          <p:nvPr/>
        </p:nvSpPr>
        <p:spPr bwMode="auto">
          <a:xfrm>
            <a:off x="5364163" y="4221163"/>
            <a:ext cx="1266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диагональ</a:t>
            </a:r>
          </a:p>
        </p:txBody>
      </p:sp>
      <p:sp>
        <p:nvSpPr>
          <p:cNvPr id="2160" name="Line 140"/>
          <p:cNvSpPr>
            <a:spLocks noChangeShapeType="1"/>
          </p:cNvSpPr>
          <p:nvPr/>
        </p:nvSpPr>
        <p:spPr bwMode="auto">
          <a:xfrm flipV="1">
            <a:off x="8748713" y="5734050"/>
            <a:ext cx="142875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61" name="Text Box 141"/>
          <p:cNvSpPr txBox="1">
            <a:spLocks noChangeArrowheads="1"/>
          </p:cNvSpPr>
          <p:nvPr/>
        </p:nvSpPr>
        <p:spPr bwMode="auto">
          <a:xfrm rot="-1308084">
            <a:off x="8099425" y="6205538"/>
            <a:ext cx="1117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вершина</a:t>
            </a:r>
          </a:p>
        </p:txBody>
      </p:sp>
      <p:sp>
        <p:nvSpPr>
          <p:cNvPr id="2162" name="Line 143"/>
          <p:cNvSpPr>
            <a:spLocks noChangeShapeType="1"/>
          </p:cNvSpPr>
          <p:nvPr/>
        </p:nvSpPr>
        <p:spPr bwMode="auto">
          <a:xfrm>
            <a:off x="7235825" y="2997200"/>
            <a:ext cx="1050925" cy="3217863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285728"/>
            <a:ext cx="7148111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Перпендикулярность прямых и плоскостей</a:t>
            </a:r>
          </a:p>
        </p:txBody>
      </p:sp>
      <p:grpSp>
        <p:nvGrpSpPr>
          <p:cNvPr id="3" name="Группа 18"/>
          <p:cNvGrpSpPr>
            <a:grpSpLocks/>
          </p:cNvGrpSpPr>
          <p:nvPr/>
        </p:nvGrpSpPr>
        <p:grpSpPr bwMode="auto">
          <a:xfrm>
            <a:off x="285750" y="1643063"/>
            <a:ext cx="1214438" cy="1357312"/>
            <a:chOff x="642910" y="1214422"/>
            <a:chExt cx="785818" cy="857256"/>
          </a:xfrm>
        </p:grpSpPr>
        <p:cxnSp>
          <p:nvCxnSpPr>
            <p:cNvPr id="4" name="Прямая соединительная линия 3"/>
            <p:cNvCxnSpPr/>
            <p:nvPr/>
          </p:nvCxnSpPr>
          <p:spPr>
            <a:xfrm rot="5400000">
              <a:off x="642630" y="1643050"/>
              <a:ext cx="85725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642910" y="1785926"/>
              <a:ext cx="785818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23"/>
          <p:cNvGrpSpPr>
            <a:grpSpLocks/>
          </p:cNvGrpSpPr>
          <p:nvPr/>
        </p:nvGrpSpPr>
        <p:grpSpPr bwMode="auto">
          <a:xfrm>
            <a:off x="1857375" y="1357313"/>
            <a:ext cx="2535238" cy="1428750"/>
            <a:chOff x="1714480" y="714356"/>
            <a:chExt cx="2535500" cy="1428760"/>
          </a:xfrm>
        </p:grpSpPr>
        <p:grpSp>
          <p:nvGrpSpPr>
            <p:cNvPr id="7" name="Группа 19"/>
            <p:cNvGrpSpPr>
              <a:grpSpLocks/>
            </p:cNvGrpSpPr>
            <p:nvPr/>
          </p:nvGrpSpPr>
          <p:grpSpPr bwMode="auto">
            <a:xfrm>
              <a:off x="1714480" y="714356"/>
              <a:ext cx="2535500" cy="1428760"/>
              <a:chOff x="1714480" y="714356"/>
              <a:chExt cx="2535500" cy="1428760"/>
            </a:xfrm>
          </p:grpSpPr>
          <p:sp>
            <p:nvSpPr>
              <p:cNvPr id="9" name="Параллелограмм 8"/>
              <p:cNvSpPr/>
              <p:nvPr/>
            </p:nvSpPr>
            <p:spPr>
              <a:xfrm>
                <a:off x="1714480" y="1357297"/>
                <a:ext cx="2357682" cy="785819"/>
              </a:xfrm>
              <a:prstGeom prst="parallelogram">
                <a:avLst>
                  <a:gd name="adj" fmla="val 26038"/>
                </a:avLst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cxnSp>
            <p:nvCxnSpPr>
              <p:cNvPr id="11" name="Прямая соединительная линия 10"/>
              <p:cNvCxnSpPr/>
              <p:nvPr/>
            </p:nvCxnSpPr>
            <p:spPr>
              <a:xfrm rot="5400000">
                <a:off x="2143178" y="1714480"/>
                <a:ext cx="571504" cy="14289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>
                <a:off x="2143149" y="1643049"/>
                <a:ext cx="1143118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20" name="TextBox 13"/>
              <p:cNvSpPr txBox="1">
                <a:spLocks noChangeArrowheads="1"/>
              </p:cNvSpPr>
              <p:nvPr/>
            </p:nvSpPr>
            <p:spPr bwMode="auto">
              <a:xfrm>
                <a:off x="3071802" y="1571612"/>
                <a:ext cx="29527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/>
                  <a:t>а</a:t>
                </a:r>
              </a:p>
            </p:txBody>
          </p:sp>
          <p:sp>
            <p:nvSpPr>
              <p:cNvPr id="11321" name="TextBox 14"/>
              <p:cNvSpPr txBox="1">
                <a:spLocks noChangeArrowheads="1"/>
              </p:cNvSpPr>
              <p:nvPr/>
            </p:nvSpPr>
            <p:spPr bwMode="auto">
              <a:xfrm>
                <a:off x="2071670" y="1714488"/>
                <a:ext cx="29527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/>
                  <a:t>в</a:t>
                </a:r>
              </a:p>
            </p:txBody>
          </p:sp>
          <p:cxnSp>
            <p:nvCxnSpPr>
              <p:cNvPr id="17" name="Прямая соединительная линия 16"/>
              <p:cNvCxnSpPr/>
              <p:nvPr/>
            </p:nvCxnSpPr>
            <p:spPr>
              <a:xfrm>
                <a:off x="1857370" y="1142984"/>
                <a:ext cx="2214792" cy="0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23" name="TextBox 17"/>
              <p:cNvSpPr txBox="1">
                <a:spLocks noChangeArrowheads="1"/>
              </p:cNvSpPr>
              <p:nvPr/>
            </p:nvSpPr>
            <p:spPr bwMode="auto">
              <a:xfrm>
                <a:off x="3929058" y="714356"/>
                <a:ext cx="32092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 b="1" i="1">
                    <a:latin typeface="Times New Roman" pitchFamily="18" charset="0"/>
                    <a:cs typeface="Times New Roman" pitchFamily="18" charset="0"/>
                  </a:rPr>
                  <a:t>с</a:t>
                </a:r>
              </a:p>
            </p:txBody>
          </p:sp>
        </p:grpSp>
        <p:sp>
          <p:nvSpPr>
            <p:cNvPr id="23" name="Параллелограмм 22"/>
            <p:cNvSpPr/>
            <p:nvPr/>
          </p:nvSpPr>
          <p:spPr>
            <a:xfrm>
              <a:off x="2428929" y="1643049"/>
              <a:ext cx="214335" cy="142876"/>
            </a:xfrm>
            <a:prstGeom prst="parallelogram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1269" name="TextBox 38"/>
          <p:cNvSpPr txBox="1">
            <a:spLocks noChangeArrowheads="1"/>
          </p:cNvSpPr>
          <p:nvPr/>
        </p:nvSpPr>
        <p:spPr bwMode="auto">
          <a:xfrm>
            <a:off x="6786563" y="1071563"/>
            <a:ext cx="4238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m</a:t>
            </a:r>
            <a:endParaRPr lang="ru-RU" sz="2400" b="1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Группа 40"/>
          <p:cNvGrpSpPr>
            <a:grpSpLocks/>
          </p:cNvGrpSpPr>
          <p:nvPr/>
        </p:nvGrpSpPr>
        <p:grpSpPr bwMode="auto">
          <a:xfrm>
            <a:off x="5286375" y="1357313"/>
            <a:ext cx="3035300" cy="1462087"/>
            <a:chOff x="4143372" y="857232"/>
            <a:chExt cx="3035566" cy="1461797"/>
          </a:xfrm>
        </p:grpSpPr>
        <p:grpSp>
          <p:nvGrpSpPr>
            <p:cNvPr id="10" name="Группа 24"/>
            <p:cNvGrpSpPr>
              <a:grpSpLocks/>
            </p:cNvGrpSpPr>
            <p:nvPr/>
          </p:nvGrpSpPr>
          <p:grpSpPr bwMode="auto">
            <a:xfrm>
              <a:off x="4714876" y="857232"/>
              <a:ext cx="2464062" cy="1461797"/>
              <a:chOff x="1714480" y="714356"/>
              <a:chExt cx="2464062" cy="1461797"/>
            </a:xfrm>
          </p:grpSpPr>
          <p:grpSp>
            <p:nvGrpSpPr>
              <p:cNvPr id="12" name="Группа 19"/>
              <p:cNvGrpSpPr>
                <a:grpSpLocks/>
              </p:cNvGrpSpPr>
              <p:nvPr/>
            </p:nvGrpSpPr>
            <p:grpSpPr bwMode="auto">
              <a:xfrm>
                <a:off x="1714480" y="714356"/>
                <a:ext cx="2464062" cy="1461797"/>
                <a:chOff x="1714480" y="714356"/>
                <a:chExt cx="2464062" cy="1461797"/>
              </a:xfrm>
            </p:grpSpPr>
            <p:sp>
              <p:nvSpPr>
                <p:cNvPr id="28" name="Параллелограмм 27"/>
                <p:cNvSpPr/>
                <p:nvPr/>
              </p:nvSpPr>
              <p:spPr>
                <a:xfrm>
                  <a:off x="1714526" y="1357165"/>
                  <a:ext cx="2357645" cy="785657"/>
                </a:xfrm>
                <a:prstGeom prst="parallelogram">
                  <a:avLst>
                    <a:gd name="adj" fmla="val 26038"/>
                  </a:avLst>
                </a:prstGeom>
                <a:ln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 sz="2400" i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 rot="5400000">
                  <a:off x="2143271" y="1714261"/>
                  <a:ext cx="571387" cy="142888"/>
                </a:xfrm>
                <a:prstGeom prst="line">
                  <a:avLst/>
                </a:prstGeom>
                <a:ln/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>
                  <a:off x="2143189" y="1642859"/>
                  <a:ext cx="1143100" cy="0"/>
                </a:xfrm>
                <a:prstGeom prst="line">
                  <a:avLst/>
                </a:prstGeom>
                <a:ln/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11311" name="TextBox 30"/>
                <p:cNvSpPr txBox="1">
                  <a:spLocks noChangeArrowheads="1"/>
                </p:cNvSpPr>
                <p:nvPr/>
              </p:nvSpPr>
              <p:spPr bwMode="auto">
                <a:xfrm>
                  <a:off x="3071802" y="1571612"/>
                  <a:ext cx="338554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400" i="1">
                      <a:latin typeface="Times New Roman" pitchFamily="18" charset="0"/>
                      <a:cs typeface="Times New Roman" pitchFamily="18" charset="0"/>
                    </a:rPr>
                    <a:t>а</a:t>
                  </a:r>
                </a:p>
              </p:txBody>
            </p:sp>
            <p:sp>
              <p:nvSpPr>
                <p:cNvPr id="11312" name="TextBox 31"/>
                <p:cNvSpPr txBox="1">
                  <a:spLocks noChangeArrowheads="1"/>
                </p:cNvSpPr>
                <p:nvPr/>
              </p:nvSpPr>
              <p:spPr bwMode="auto">
                <a:xfrm>
                  <a:off x="2071670" y="1714488"/>
                  <a:ext cx="317716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400" i="1">
                      <a:latin typeface="Times New Roman" pitchFamily="18" charset="0"/>
                      <a:cs typeface="Times New Roman" pitchFamily="18" charset="0"/>
                    </a:rPr>
                    <a:t>в</a:t>
                  </a:r>
                </a:p>
              </p:txBody>
            </p: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1857414" y="1142896"/>
                  <a:ext cx="2214757" cy="0"/>
                </a:xfrm>
                <a:prstGeom prst="line">
                  <a:avLst/>
                </a:prstGeom>
                <a:ln/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11314" name="TextBox 33"/>
                <p:cNvSpPr txBox="1">
                  <a:spLocks noChangeArrowheads="1"/>
                </p:cNvSpPr>
                <p:nvPr/>
              </p:nvSpPr>
              <p:spPr bwMode="auto">
                <a:xfrm>
                  <a:off x="3857620" y="714356"/>
                  <a:ext cx="320922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i="1">
                      <a:latin typeface="Times New Roman" pitchFamily="18" charset="0"/>
                      <a:cs typeface="Times New Roman" pitchFamily="18" charset="0"/>
                    </a:rPr>
                    <a:t>с</a:t>
                  </a:r>
                </a:p>
              </p:txBody>
            </p:sp>
          </p:grpSp>
          <p:sp>
            <p:nvSpPr>
              <p:cNvPr id="27" name="Параллелограмм 26"/>
              <p:cNvSpPr/>
              <p:nvPr/>
            </p:nvSpPr>
            <p:spPr>
              <a:xfrm>
                <a:off x="2428964" y="1642859"/>
                <a:ext cx="214332" cy="142847"/>
              </a:xfrm>
              <a:prstGeom prst="parallelogram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2400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36" name="Прямая соединительная линия 35"/>
            <p:cNvCxnSpPr/>
            <p:nvPr/>
          </p:nvCxnSpPr>
          <p:spPr>
            <a:xfrm>
              <a:off x="4857810" y="1000079"/>
              <a:ext cx="1928982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5400000">
              <a:off x="4179217" y="1607147"/>
              <a:ext cx="857080" cy="214331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05" name="TextBox 39"/>
            <p:cNvSpPr txBox="1">
              <a:spLocks noChangeArrowheads="1"/>
            </p:cNvSpPr>
            <p:nvPr/>
          </p:nvSpPr>
          <p:spPr bwMode="auto">
            <a:xfrm>
              <a:off x="4143372" y="1785926"/>
              <a:ext cx="3385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i="1">
                  <a:latin typeface="Times New Roman" pitchFamily="18" charset="0"/>
                  <a:cs typeface="Times New Roman" pitchFamily="18" charset="0"/>
                </a:rPr>
                <a:t>k</a:t>
              </a:r>
              <a:endParaRPr lang="ru-RU" sz="2400" b="1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5" name="Параллелограмм 64"/>
          <p:cNvSpPr/>
          <p:nvPr/>
        </p:nvSpPr>
        <p:spPr>
          <a:xfrm>
            <a:off x="2928938" y="3357563"/>
            <a:ext cx="2714625" cy="857250"/>
          </a:xfrm>
          <a:prstGeom prst="parallelogram">
            <a:avLst>
              <a:gd name="adj" fmla="val 100668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 rot="5400000">
            <a:off x="3679031" y="3321844"/>
            <a:ext cx="92868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rot="5400000">
            <a:off x="4214813" y="3286125"/>
            <a:ext cx="85725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Группа 170"/>
          <p:cNvGrpSpPr>
            <a:grpSpLocks/>
          </p:cNvGrpSpPr>
          <p:nvPr/>
        </p:nvGrpSpPr>
        <p:grpSpPr bwMode="auto">
          <a:xfrm>
            <a:off x="5357813" y="3500438"/>
            <a:ext cx="2832100" cy="2717800"/>
            <a:chOff x="5301261" y="3500439"/>
            <a:chExt cx="2832217" cy="2717653"/>
          </a:xfrm>
        </p:grpSpPr>
        <p:grpSp>
          <p:nvGrpSpPr>
            <p:cNvPr id="15" name="Группа 142"/>
            <p:cNvGrpSpPr>
              <a:grpSpLocks/>
            </p:cNvGrpSpPr>
            <p:nvPr/>
          </p:nvGrpSpPr>
          <p:grpSpPr bwMode="auto">
            <a:xfrm>
              <a:off x="5301261" y="3500439"/>
              <a:ext cx="2832217" cy="2717653"/>
              <a:chOff x="4714876" y="632714"/>
              <a:chExt cx="2357454" cy="1747063"/>
            </a:xfrm>
          </p:grpSpPr>
          <p:grpSp>
            <p:nvGrpSpPr>
              <p:cNvPr id="16" name="Группа 19"/>
              <p:cNvGrpSpPr>
                <a:grpSpLocks/>
              </p:cNvGrpSpPr>
              <p:nvPr/>
            </p:nvGrpSpPr>
            <p:grpSpPr bwMode="auto">
              <a:xfrm>
                <a:off x="4714876" y="632714"/>
                <a:ext cx="2357454" cy="1653278"/>
                <a:chOff x="1714480" y="489838"/>
                <a:chExt cx="2357454" cy="1653278"/>
              </a:xfrm>
            </p:grpSpPr>
            <p:sp>
              <p:nvSpPr>
                <p:cNvPr id="150" name="Параллелограмм 149"/>
                <p:cNvSpPr/>
                <p:nvPr/>
              </p:nvSpPr>
              <p:spPr>
                <a:xfrm>
                  <a:off x="1714480" y="1357247"/>
                  <a:ext cx="2357454" cy="785770"/>
                </a:xfrm>
                <a:prstGeom prst="parallelogram">
                  <a:avLst>
                    <a:gd name="adj" fmla="val 26038"/>
                  </a:avLst>
                </a:prstGeom>
                <a:ln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 dirty="0"/>
                </a:p>
              </p:txBody>
            </p:sp>
            <p:cxnSp>
              <p:nvCxnSpPr>
                <p:cNvPr id="152" name="Прямая соединительная линия 151"/>
                <p:cNvCxnSpPr/>
                <p:nvPr/>
              </p:nvCxnSpPr>
              <p:spPr>
                <a:xfrm>
                  <a:off x="2142627" y="1642981"/>
                  <a:ext cx="1143048" cy="0"/>
                </a:xfrm>
                <a:prstGeom prst="line">
                  <a:avLst/>
                </a:prstGeom>
                <a:ln/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11297" name="TextBox 152"/>
                <p:cNvSpPr txBox="1">
                  <a:spLocks noChangeArrowheads="1"/>
                </p:cNvSpPr>
                <p:nvPr/>
              </p:nvSpPr>
              <p:spPr bwMode="auto">
                <a:xfrm>
                  <a:off x="3071802" y="1571612"/>
                  <a:ext cx="295274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/>
                    <a:t>а</a:t>
                  </a:r>
                </a:p>
              </p:txBody>
            </p:sp>
            <p:sp>
              <p:nvSpPr>
                <p:cNvPr id="11298" name="TextBox 153"/>
                <p:cNvSpPr txBox="1">
                  <a:spLocks noChangeArrowheads="1"/>
                </p:cNvSpPr>
                <p:nvPr/>
              </p:nvSpPr>
              <p:spPr bwMode="auto">
                <a:xfrm>
                  <a:off x="2071670" y="1714488"/>
                  <a:ext cx="295274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/>
                    <a:t>в</a:t>
                  </a:r>
                </a:p>
              </p:txBody>
            </p:sp>
            <p:cxnSp>
              <p:nvCxnSpPr>
                <p:cNvPr id="155" name="Прямая соединительная линия 154"/>
                <p:cNvCxnSpPr/>
                <p:nvPr/>
              </p:nvCxnSpPr>
              <p:spPr>
                <a:xfrm rot="16200000" flipH="1">
                  <a:off x="2312762" y="1068961"/>
                  <a:ext cx="1158245" cy="0"/>
                </a:xfrm>
                <a:prstGeom prst="line">
                  <a:avLst/>
                </a:prstGeom>
                <a:ln/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11300" name="TextBox 155"/>
                <p:cNvSpPr txBox="1">
                  <a:spLocks noChangeArrowheads="1"/>
                </p:cNvSpPr>
                <p:nvPr/>
              </p:nvSpPr>
              <p:spPr bwMode="auto">
                <a:xfrm>
                  <a:off x="3010277" y="581686"/>
                  <a:ext cx="285806" cy="3363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800" b="1" i="1">
                      <a:latin typeface="Times New Roman" pitchFamily="18" charset="0"/>
                      <a:cs typeface="Times New Roman" pitchFamily="18" charset="0"/>
                    </a:rPr>
                    <a:t>с</a:t>
                  </a:r>
                </a:p>
              </p:txBody>
            </p:sp>
            <p:cxnSp>
              <p:nvCxnSpPr>
                <p:cNvPr id="151" name="Прямая соединительная линия 150"/>
                <p:cNvCxnSpPr/>
                <p:nvPr/>
              </p:nvCxnSpPr>
              <p:spPr>
                <a:xfrm rot="10800000" flipV="1">
                  <a:off x="2237771" y="1454192"/>
                  <a:ext cx="950117" cy="61739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294" name="TextBox 146"/>
              <p:cNvSpPr txBox="1">
                <a:spLocks noChangeArrowheads="1"/>
              </p:cNvSpPr>
              <p:nvPr/>
            </p:nvSpPr>
            <p:spPr bwMode="auto">
              <a:xfrm>
                <a:off x="5534968" y="2010445"/>
                <a:ext cx="29527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k</a:t>
                </a:r>
                <a:endParaRPr lang="ru-RU" b="1"/>
              </a:p>
            </p:txBody>
          </p:sp>
        </p:grpSp>
        <p:cxnSp>
          <p:nvCxnSpPr>
            <p:cNvPr id="169" name="Прямая соединительная линия 168"/>
            <p:cNvCxnSpPr/>
            <p:nvPr/>
          </p:nvCxnSpPr>
          <p:spPr>
            <a:xfrm rot="5400000">
              <a:off x="6430047" y="5572014"/>
              <a:ext cx="571469" cy="0"/>
            </a:xfrm>
            <a:prstGeom prst="line">
              <a:avLst/>
            </a:prstGeom>
            <a:ln>
              <a:prstDash val="dash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88" name="Прямая соединительная линия 87"/>
          <p:cNvCxnSpPr/>
          <p:nvPr/>
        </p:nvCxnSpPr>
        <p:spPr>
          <a:xfrm rot="16200000" flipH="1">
            <a:off x="6376193" y="6253957"/>
            <a:ext cx="792163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18" name="Группа 90"/>
          <p:cNvGrpSpPr>
            <a:grpSpLocks/>
          </p:cNvGrpSpPr>
          <p:nvPr/>
        </p:nvGrpSpPr>
        <p:grpSpPr bwMode="auto">
          <a:xfrm>
            <a:off x="785813" y="4143375"/>
            <a:ext cx="3240087" cy="2143125"/>
            <a:chOff x="928662" y="4000504"/>
            <a:chExt cx="3240000" cy="2143140"/>
          </a:xfrm>
        </p:grpSpPr>
        <p:cxnSp>
          <p:nvCxnSpPr>
            <p:cNvPr id="90" name="Прямая соединительная линия 89"/>
            <p:cNvCxnSpPr/>
            <p:nvPr/>
          </p:nvCxnSpPr>
          <p:spPr>
            <a:xfrm rot="5400000">
              <a:off x="2035900" y="5750735"/>
              <a:ext cx="785817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 rot="5400000">
              <a:off x="2214494" y="5143513"/>
              <a:ext cx="428628" cy="0"/>
            </a:xfrm>
            <a:prstGeom prst="line">
              <a:avLst/>
            </a:prstGeom>
            <a:ln w="2857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Параллелограмм 41"/>
            <p:cNvSpPr/>
            <p:nvPr/>
          </p:nvSpPr>
          <p:spPr>
            <a:xfrm>
              <a:off x="928662" y="4429132"/>
              <a:ext cx="3240000" cy="1008000"/>
            </a:xfrm>
            <a:prstGeom prst="parallelogram">
              <a:avLst>
                <a:gd name="adj" fmla="val 95962"/>
              </a:avLst>
            </a:prstGeom>
            <a:solidFill>
              <a:schemeClr val="accent5">
                <a:lumMod val="60000"/>
                <a:lumOff val="40000"/>
                <a:alpha val="57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46" name="Прямая соединительная линия 45"/>
            <p:cNvCxnSpPr/>
            <p:nvPr/>
          </p:nvCxnSpPr>
          <p:spPr>
            <a:xfrm rot="5400000">
              <a:off x="2285933" y="4786323"/>
              <a:ext cx="285752" cy="0"/>
            </a:xfrm>
            <a:prstGeom prst="line">
              <a:avLst/>
            </a:prstGeom>
            <a:ln w="2857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flipV="1">
              <a:off x="1857324" y="4714884"/>
              <a:ext cx="1142969" cy="14287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1571582" y="4857760"/>
              <a:ext cx="1071534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>
            <a:xfrm rot="16200000" flipH="1">
              <a:off x="2000188" y="4786327"/>
              <a:ext cx="428628" cy="28574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>
              <a:off x="2000195" y="5214951"/>
              <a:ext cx="71435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 rot="16200000" flipH="1">
              <a:off x="1428706" y="5000641"/>
              <a:ext cx="285752" cy="28574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rot="16200000" flipH="1">
              <a:off x="2643111" y="4643451"/>
              <a:ext cx="285752" cy="28574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 rot="5400000">
              <a:off x="2857413" y="4572018"/>
              <a:ext cx="571504" cy="57148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 rot="5400000">
              <a:off x="2035899" y="4393414"/>
              <a:ext cx="785819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Группа 69"/>
          <p:cNvGrpSpPr/>
          <p:nvPr/>
        </p:nvGrpSpPr>
        <p:grpSpPr>
          <a:xfrm>
            <a:off x="1" y="0"/>
            <a:ext cx="3857620" cy="3000372"/>
            <a:chOff x="0" y="0"/>
            <a:chExt cx="4097653" cy="3226828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rot="5400000">
              <a:off x="531290" y="1518984"/>
              <a:ext cx="428628" cy="450000"/>
            </a:xfrm>
            <a:prstGeom prst="line">
              <a:avLst/>
            </a:prstGeom>
            <a:ln>
              <a:prstDash val="dash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Полилиния 1"/>
            <p:cNvSpPr/>
            <p:nvPr/>
          </p:nvSpPr>
          <p:spPr>
            <a:xfrm>
              <a:off x="246564" y="650227"/>
              <a:ext cx="3221551" cy="1492894"/>
            </a:xfrm>
            <a:custGeom>
              <a:avLst/>
              <a:gdLst>
                <a:gd name="connsiteX0" fmla="*/ 0 w 3643338"/>
                <a:gd name="connsiteY0" fmla="*/ 535785 h 1071570"/>
                <a:gd name="connsiteX1" fmla="*/ 1307657 w 3643338"/>
                <a:gd name="connsiteY1" fmla="*/ 21773 h 1071570"/>
                <a:gd name="connsiteX2" fmla="*/ 1821670 w 3643338"/>
                <a:gd name="connsiteY2" fmla="*/ 2 h 1071570"/>
                <a:gd name="connsiteX3" fmla="*/ 2335684 w 3643338"/>
                <a:gd name="connsiteY3" fmla="*/ 21773 h 1071570"/>
                <a:gd name="connsiteX4" fmla="*/ 3643338 w 3643338"/>
                <a:gd name="connsiteY4" fmla="*/ 535790 h 1071570"/>
                <a:gd name="connsiteX5" fmla="*/ 2335682 w 3643338"/>
                <a:gd name="connsiteY5" fmla="*/ 1049804 h 1071570"/>
                <a:gd name="connsiteX6" fmla="*/ 1821668 w 3643338"/>
                <a:gd name="connsiteY6" fmla="*/ 1071575 h 1071570"/>
                <a:gd name="connsiteX7" fmla="*/ 1307654 w 3643338"/>
                <a:gd name="connsiteY7" fmla="*/ 1049804 h 1071570"/>
                <a:gd name="connsiteX8" fmla="*/ -1 w 3643338"/>
                <a:gd name="connsiteY8" fmla="*/ 535788 h 1071570"/>
                <a:gd name="connsiteX9" fmla="*/ 0 w 3643338"/>
                <a:gd name="connsiteY9" fmla="*/ 535785 h 1071570"/>
                <a:gd name="connsiteX0" fmla="*/ 4 w 3643347"/>
                <a:gd name="connsiteY0" fmla="*/ 604921 h 1140711"/>
                <a:gd name="connsiteX1" fmla="*/ 1307661 w 3643347"/>
                <a:gd name="connsiteY1" fmla="*/ 90909 h 1140711"/>
                <a:gd name="connsiteX2" fmla="*/ 1821674 w 3643347"/>
                <a:gd name="connsiteY2" fmla="*/ 69138 h 1140711"/>
                <a:gd name="connsiteX3" fmla="*/ 1840356 w 3643347"/>
                <a:gd name="connsiteY3" fmla="*/ 59474 h 1140711"/>
                <a:gd name="connsiteX4" fmla="*/ 2335688 w 3643347"/>
                <a:gd name="connsiteY4" fmla="*/ 90909 h 1140711"/>
                <a:gd name="connsiteX5" fmla="*/ 3643342 w 3643347"/>
                <a:gd name="connsiteY5" fmla="*/ 604926 h 1140711"/>
                <a:gd name="connsiteX6" fmla="*/ 2335686 w 3643347"/>
                <a:gd name="connsiteY6" fmla="*/ 1118940 h 1140711"/>
                <a:gd name="connsiteX7" fmla="*/ 1821672 w 3643347"/>
                <a:gd name="connsiteY7" fmla="*/ 1140711 h 1140711"/>
                <a:gd name="connsiteX8" fmla="*/ 1307658 w 3643347"/>
                <a:gd name="connsiteY8" fmla="*/ 1118940 h 1140711"/>
                <a:gd name="connsiteX9" fmla="*/ 3 w 3643347"/>
                <a:gd name="connsiteY9" fmla="*/ 604924 h 1140711"/>
                <a:gd name="connsiteX10" fmla="*/ 4 w 3643347"/>
                <a:gd name="connsiteY10" fmla="*/ 604921 h 1140711"/>
                <a:gd name="connsiteX0" fmla="*/ 4 w 3110962"/>
                <a:gd name="connsiteY0" fmla="*/ 604921 h 1140711"/>
                <a:gd name="connsiteX1" fmla="*/ 1307661 w 3110962"/>
                <a:gd name="connsiteY1" fmla="*/ 90909 h 1140711"/>
                <a:gd name="connsiteX2" fmla="*/ 1821674 w 3110962"/>
                <a:gd name="connsiteY2" fmla="*/ 69138 h 1140711"/>
                <a:gd name="connsiteX3" fmla="*/ 1840356 w 3110962"/>
                <a:gd name="connsiteY3" fmla="*/ 59474 h 1140711"/>
                <a:gd name="connsiteX4" fmla="*/ 2335688 w 3110962"/>
                <a:gd name="connsiteY4" fmla="*/ 90909 h 1140711"/>
                <a:gd name="connsiteX5" fmla="*/ 2786054 w 3110962"/>
                <a:gd name="connsiteY5" fmla="*/ 604926 h 1140711"/>
                <a:gd name="connsiteX6" fmla="*/ 2335686 w 3110962"/>
                <a:gd name="connsiteY6" fmla="*/ 1118940 h 1140711"/>
                <a:gd name="connsiteX7" fmla="*/ 1821672 w 3110962"/>
                <a:gd name="connsiteY7" fmla="*/ 1140711 h 1140711"/>
                <a:gd name="connsiteX8" fmla="*/ 1307658 w 3110962"/>
                <a:gd name="connsiteY8" fmla="*/ 1118940 h 1140711"/>
                <a:gd name="connsiteX9" fmla="*/ 3 w 3110962"/>
                <a:gd name="connsiteY9" fmla="*/ 604924 h 1140711"/>
                <a:gd name="connsiteX10" fmla="*/ 4 w 3110962"/>
                <a:gd name="connsiteY10" fmla="*/ 604921 h 1140711"/>
                <a:gd name="connsiteX0" fmla="*/ 4 w 3110962"/>
                <a:gd name="connsiteY0" fmla="*/ 957104 h 1492894"/>
                <a:gd name="connsiteX1" fmla="*/ 807563 w 3110962"/>
                <a:gd name="connsiteY1" fmla="*/ 14440 h 1492894"/>
                <a:gd name="connsiteX2" fmla="*/ 1821674 w 3110962"/>
                <a:gd name="connsiteY2" fmla="*/ 421321 h 1492894"/>
                <a:gd name="connsiteX3" fmla="*/ 1840356 w 3110962"/>
                <a:gd name="connsiteY3" fmla="*/ 411657 h 1492894"/>
                <a:gd name="connsiteX4" fmla="*/ 2335688 w 3110962"/>
                <a:gd name="connsiteY4" fmla="*/ 443092 h 1492894"/>
                <a:gd name="connsiteX5" fmla="*/ 2786054 w 3110962"/>
                <a:gd name="connsiteY5" fmla="*/ 957109 h 1492894"/>
                <a:gd name="connsiteX6" fmla="*/ 2335686 w 3110962"/>
                <a:gd name="connsiteY6" fmla="*/ 1471123 h 1492894"/>
                <a:gd name="connsiteX7" fmla="*/ 1821672 w 3110962"/>
                <a:gd name="connsiteY7" fmla="*/ 1492894 h 1492894"/>
                <a:gd name="connsiteX8" fmla="*/ 1307658 w 3110962"/>
                <a:gd name="connsiteY8" fmla="*/ 1471123 h 1492894"/>
                <a:gd name="connsiteX9" fmla="*/ 3 w 3110962"/>
                <a:gd name="connsiteY9" fmla="*/ 957107 h 1492894"/>
                <a:gd name="connsiteX10" fmla="*/ 4 w 3110962"/>
                <a:gd name="connsiteY10" fmla="*/ 957104 h 1492894"/>
                <a:gd name="connsiteX0" fmla="*/ 110593 w 3221551"/>
                <a:gd name="connsiteY0" fmla="*/ 957104 h 1492894"/>
                <a:gd name="connsiteX1" fmla="*/ 918152 w 3221551"/>
                <a:gd name="connsiteY1" fmla="*/ 14440 h 1492894"/>
                <a:gd name="connsiteX2" fmla="*/ 1932263 w 3221551"/>
                <a:gd name="connsiteY2" fmla="*/ 421321 h 1492894"/>
                <a:gd name="connsiteX3" fmla="*/ 1950945 w 3221551"/>
                <a:gd name="connsiteY3" fmla="*/ 411657 h 1492894"/>
                <a:gd name="connsiteX4" fmla="*/ 2446277 w 3221551"/>
                <a:gd name="connsiteY4" fmla="*/ 443092 h 1492894"/>
                <a:gd name="connsiteX5" fmla="*/ 2896643 w 3221551"/>
                <a:gd name="connsiteY5" fmla="*/ 957109 h 1492894"/>
                <a:gd name="connsiteX6" fmla="*/ 2446275 w 3221551"/>
                <a:gd name="connsiteY6" fmla="*/ 1471123 h 1492894"/>
                <a:gd name="connsiteX7" fmla="*/ 1932261 w 3221551"/>
                <a:gd name="connsiteY7" fmla="*/ 1492894 h 1492894"/>
                <a:gd name="connsiteX8" fmla="*/ 775273 w 3221551"/>
                <a:gd name="connsiteY8" fmla="*/ 1471123 h 1492894"/>
                <a:gd name="connsiteX9" fmla="*/ 110592 w 3221551"/>
                <a:gd name="connsiteY9" fmla="*/ 957107 h 1492894"/>
                <a:gd name="connsiteX10" fmla="*/ 110593 w 3221551"/>
                <a:gd name="connsiteY10" fmla="*/ 957104 h 1492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221551" h="1492894">
                  <a:moveTo>
                    <a:pt x="110593" y="957104"/>
                  </a:moveTo>
                  <a:cubicBezTo>
                    <a:pt x="110596" y="719426"/>
                    <a:pt x="142883" y="81505"/>
                    <a:pt x="918152" y="14440"/>
                  </a:cubicBezTo>
                  <a:cubicBezTo>
                    <a:pt x="1085075" y="0"/>
                    <a:pt x="1758270" y="421321"/>
                    <a:pt x="1932263" y="421321"/>
                  </a:cubicBezTo>
                  <a:cubicBezTo>
                    <a:pt x="2021045" y="416082"/>
                    <a:pt x="1865276" y="408029"/>
                    <a:pt x="1950945" y="411657"/>
                  </a:cubicBezTo>
                  <a:cubicBezTo>
                    <a:pt x="2036614" y="415285"/>
                    <a:pt x="2145780" y="352183"/>
                    <a:pt x="2446277" y="443092"/>
                  </a:cubicBezTo>
                  <a:cubicBezTo>
                    <a:pt x="3221551" y="510157"/>
                    <a:pt x="2896648" y="719429"/>
                    <a:pt x="2896643" y="957109"/>
                  </a:cubicBezTo>
                  <a:cubicBezTo>
                    <a:pt x="2896643" y="1194788"/>
                    <a:pt x="3221546" y="1404058"/>
                    <a:pt x="2446275" y="1471123"/>
                  </a:cubicBezTo>
                  <a:cubicBezTo>
                    <a:pt x="2279351" y="1485563"/>
                    <a:pt x="2210761" y="1492894"/>
                    <a:pt x="1932261" y="1492894"/>
                  </a:cubicBezTo>
                  <a:cubicBezTo>
                    <a:pt x="1653761" y="1492894"/>
                    <a:pt x="942197" y="1485562"/>
                    <a:pt x="775273" y="1471123"/>
                  </a:cubicBezTo>
                  <a:cubicBezTo>
                    <a:pt x="0" y="1404058"/>
                    <a:pt x="110589" y="1194787"/>
                    <a:pt x="110592" y="957107"/>
                  </a:cubicBezTo>
                  <a:cubicBezTo>
                    <a:pt x="110592" y="957106"/>
                    <a:pt x="110593" y="957105"/>
                    <a:pt x="110593" y="957104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tint val="50000"/>
                    <a:satMod val="300000"/>
                    <a:alpha val="3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</a:gra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 rot="16200000" flipH="1">
              <a:off x="1526312" y="959050"/>
              <a:ext cx="36000" cy="1332000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" name="Прямая соединительная линия 3"/>
            <p:cNvCxnSpPr/>
            <p:nvPr/>
          </p:nvCxnSpPr>
          <p:spPr>
            <a:xfrm rot="5400000">
              <a:off x="1535885" y="964389"/>
              <a:ext cx="1357322" cy="1588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 rot="5400000">
              <a:off x="928662" y="285728"/>
              <a:ext cx="1285884" cy="128588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rot="10800000" flipV="1">
              <a:off x="0" y="2000240"/>
              <a:ext cx="500098" cy="5000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Овал 10"/>
            <p:cNvSpPr/>
            <p:nvPr/>
          </p:nvSpPr>
          <p:spPr>
            <a:xfrm>
              <a:off x="857224" y="1500174"/>
              <a:ext cx="144000" cy="14287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2143108" y="1571612"/>
              <a:ext cx="144000" cy="14287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85984" y="642918"/>
              <a:ext cx="16099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i="1" dirty="0" smtClean="0">
                  <a:latin typeface="Times New Roman" pitchFamily="18" charset="0"/>
                  <a:cs typeface="Times New Roman" pitchFamily="18" charset="0"/>
                </a:rPr>
                <a:t>перпендикуляр</a:t>
              </a:r>
              <a:endParaRPr lang="ru-RU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71472" y="285728"/>
              <a:ext cx="12314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i="1" dirty="0" smtClean="0">
                  <a:latin typeface="Times New Roman" pitchFamily="18" charset="0"/>
                  <a:cs typeface="Times New Roman" pitchFamily="18" charset="0"/>
                </a:rPr>
                <a:t>наклонная</a:t>
              </a:r>
              <a:endParaRPr lang="ru-RU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 flipH="1">
              <a:off x="2571736" y="2143116"/>
              <a:ext cx="15259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i="1" dirty="0" smtClean="0">
                  <a:latin typeface="Times New Roman" pitchFamily="18" charset="0"/>
                  <a:cs typeface="Times New Roman" pitchFamily="18" charset="0"/>
                </a:rPr>
                <a:t>основание</a:t>
              </a:r>
              <a:endParaRPr lang="ru-RU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 flipH="1">
              <a:off x="214282" y="2857496"/>
              <a:ext cx="15259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i="1" dirty="0" smtClean="0">
                  <a:latin typeface="Times New Roman" pitchFamily="18" charset="0"/>
                  <a:cs typeface="Times New Roman" pitchFamily="18" charset="0"/>
                </a:rPr>
                <a:t>основание</a:t>
              </a:r>
              <a:endParaRPr lang="ru-RU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2" name="Прямая со стрелкой 21"/>
            <p:cNvCxnSpPr/>
            <p:nvPr/>
          </p:nvCxnSpPr>
          <p:spPr>
            <a:xfrm rot="5400000" flipH="1" flipV="1">
              <a:off x="928662" y="2071678"/>
              <a:ext cx="785818" cy="21431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857224" y="2428868"/>
              <a:ext cx="11430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i="1" dirty="0" smtClean="0">
                  <a:latin typeface="Times New Roman" pitchFamily="18" charset="0"/>
                  <a:cs typeface="Times New Roman" pitchFamily="18" charset="0"/>
                </a:rPr>
                <a:t>проекция</a:t>
              </a:r>
              <a:endParaRPr lang="ru-RU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5" name="Прямая со стрелкой 24"/>
            <p:cNvCxnSpPr/>
            <p:nvPr/>
          </p:nvCxnSpPr>
          <p:spPr>
            <a:xfrm rot="5400000" flipH="1" flipV="1">
              <a:off x="71406" y="2143116"/>
              <a:ext cx="1214446" cy="35719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/>
            <p:cNvCxnSpPr/>
            <p:nvPr/>
          </p:nvCxnSpPr>
          <p:spPr>
            <a:xfrm rot="10800000">
              <a:off x="2357422" y="1714488"/>
              <a:ext cx="642942" cy="50006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2143108" y="0"/>
              <a:ext cx="500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i="1" dirty="0" smtClean="0"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214546" y="1345156"/>
              <a:ext cx="500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i="1" dirty="0" smtClean="0">
                  <a:latin typeface="Times New Roman" pitchFamily="18" charset="0"/>
                  <a:cs typeface="Times New Roman" pitchFamily="18" charset="0"/>
                </a:rPr>
                <a:t>С</a:t>
              </a:r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71472" y="1285860"/>
              <a:ext cx="500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i="1" dirty="0" smtClean="0"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4357686" y="1285860"/>
            <a:ext cx="1074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АС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АВ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8" name="Группа 67"/>
          <p:cNvGrpSpPr/>
          <p:nvPr/>
        </p:nvGrpSpPr>
        <p:grpSpPr>
          <a:xfrm>
            <a:off x="5357818" y="428604"/>
            <a:ext cx="3214710" cy="1643074"/>
            <a:chOff x="5357818" y="71414"/>
            <a:chExt cx="3214710" cy="1643074"/>
          </a:xfrm>
        </p:grpSpPr>
        <p:sp>
          <p:nvSpPr>
            <p:cNvPr id="34" name="Параллелограмм 33"/>
            <p:cNvSpPr/>
            <p:nvPr/>
          </p:nvSpPr>
          <p:spPr>
            <a:xfrm>
              <a:off x="6429388" y="428604"/>
              <a:ext cx="2143140" cy="500066"/>
            </a:xfrm>
            <a:prstGeom prst="parallelogram">
              <a:avLst>
                <a:gd name="adj" fmla="val 110529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араллелограмм 34"/>
            <p:cNvSpPr/>
            <p:nvPr/>
          </p:nvSpPr>
          <p:spPr>
            <a:xfrm>
              <a:off x="6143636" y="1214422"/>
              <a:ext cx="2143140" cy="500066"/>
            </a:xfrm>
            <a:prstGeom prst="parallelogram">
              <a:avLst>
                <a:gd name="adj" fmla="val 113479"/>
              </a:avLst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Овал 35"/>
            <p:cNvSpPr/>
            <p:nvPr/>
          </p:nvSpPr>
          <p:spPr>
            <a:xfrm>
              <a:off x="7143768" y="571480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8" name="Прямая соединительная линия 37"/>
            <p:cNvCxnSpPr>
              <a:stCxn id="36" idx="3"/>
              <a:endCxn id="39" idx="0"/>
            </p:cNvCxnSpPr>
            <p:nvPr/>
          </p:nvCxnSpPr>
          <p:spPr>
            <a:xfrm rot="5400000">
              <a:off x="6733421" y="1007845"/>
              <a:ext cx="795800" cy="4598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Овал 38"/>
            <p:cNvSpPr/>
            <p:nvPr/>
          </p:nvSpPr>
          <p:spPr>
            <a:xfrm>
              <a:off x="7072330" y="1428736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2" name="Прямая со стрелкой 41"/>
            <p:cNvCxnSpPr/>
            <p:nvPr/>
          </p:nvCxnSpPr>
          <p:spPr>
            <a:xfrm>
              <a:off x="5929322" y="428604"/>
              <a:ext cx="1071570" cy="57150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5357818" y="71414"/>
              <a:ext cx="13737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i="1" dirty="0" smtClean="0">
                  <a:latin typeface="Times New Roman" pitchFamily="18" charset="0"/>
                  <a:cs typeface="Times New Roman" pitchFamily="18" charset="0"/>
                </a:rPr>
                <a:t>расстояние</a:t>
              </a:r>
              <a:endParaRPr lang="ru-RU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5" name="Прямая соединительная линия 44"/>
            <p:cNvCxnSpPr/>
            <p:nvPr/>
          </p:nvCxnSpPr>
          <p:spPr>
            <a:xfrm>
              <a:off x="6929454" y="529538"/>
              <a:ext cx="1000132" cy="28575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Группа 65"/>
          <p:cNvGrpSpPr/>
          <p:nvPr/>
        </p:nvGrpSpPr>
        <p:grpSpPr>
          <a:xfrm>
            <a:off x="214282" y="3214686"/>
            <a:ext cx="2723538" cy="1785950"/>
            <a:chOff x="357158" y="3714752"/>
            <a:chExt cx="2950499" cy="2012406"/>
          </a:xfrm>
        </p:grpSpPr>
        <p:sp>
          <p:nvSpPr>
            <p:cNvPr id="49" name="Параллелограмм 48"/>
            <p:cNvSpPr/>
            <p:nvPr/>
          </p:nvSpPr>
          <p:spPr>
            <a:xfrm>
              <a:off x="357158" y="3714752"/>
              <a:ext cx="1357322" cy="1214446"/>
            </a:xfrm>
            <a:prstGeom prst="parallelogram">
              <a:avLst>
                <a:gd name="adj" fmla="val 37043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Параллелограмм 49"/>
            <p:cNvSpPr/>
            <p:nvPr/>
          </p:nvSpPr>
          <p:spPr>
            <a:xfrm rot="3965211">
              <a:off x="2012222" y="4152929"/>
              <a:ext cx="1078093" cy="1512776"/>
            </a:xfrm>
            <a:prstGeom prst="parallelogram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2" name="Прямая соединительная линия 51"/>
            <p:cNvCxnSpPr/>
            <p:nvPr/>
          </p:nvCxnSpPr>
          <p:spPr>
            <a:xfrm rot="5400000">
              <a:off x="642910" y="3929066"/>
              <a:ext cx="714380" cy="571504"/>
            </a:xfrm>
            <a:prstGeom prst="line">
              <a:avLst/>
            </a:prstGeom>
            <a:ln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 rot="10800000">
              <a:off x="2143108" y="4714884"/>
              <a:ext cx="571504" cy="142876"/>
            </a:xfrm>
            <a:prstGeom prst="line">
              <a:avLst/>
            </a:prstGeom>
            <a:ln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57" name="Параллелограмм 56"/>
            <p:cNvSpPr/>
            <p:nvPr/>
          </p:nvSpPr>
          <p:spPr>
            <a:xfrm>
              <a:off x="1785918" y="4143380"/>
              <a:ext cx="1357322" cy="1214446"/>
            </a:xfrm>
            <a:prstGeom prst="parallelogram">
              <a:avLst>
                <a:gd name="adj" fmla="val 37043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0" name="Прямая соединительная линия 59"/>
            <p:cNvCxnSpPr/>
            <p:nvPr/>
          </p:nvCxnSpPr>
          <p:spPr>
            <a:xfrm>
              <a:off x="1000100" y="4214818"/>
              <a:ext cx="1143008" cy="71438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 стрелкой 61"/>
            <p:cNvCxnSpPr/>
            <p:nvPr/>
          </p:nvCxnSpPr>
          <p:spPr>
            <a:xfrm rot="5400000" flipH="1" flipV="1">
              <a:off x="1035819" y="4750603"/>
              <a:ext cx="642942" cy="42862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500034" y="5357826"/>
              <a:ext cx="13737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i="1" dirty="0" smtClean="0">
                  <a:latin typeface="Times New Roman" pitchFamily="18" charset="0"/>
                  <a:cs typeface="Times New Roman" pitchFamily="18" charset="0"/>
                </a:rPr>
                <a:t>расстояние</a:t>
              </a:r>
              <a:endParaRPr lang="ru-RU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3" name="Группа 72"/>
          <p:cNvGrpSpPr/>
          <p:nvPr/>
        </p:nvGrpSpPr>
        <p:grpSpPr>
          <a:xfrm>
            <a:off x="3143240" y="2500306"/>
            <a:ext cx="1894614" cy="1872138"/>
            <a:chOff x="3606082" y="2628434"/>
            <a:chExt cx="1894614" cy="1872138"/>
          </a:xfrm>
        </p:grpSpPr>
        <p:sp>
          <p:nvSpPr>
            <p:cNvPr id="72" name="Полилиния 71"/>
            <p:cNvSpPr/>
            <p:nvPr/>
          </p:nvSpPr>
          <p:spPr>
            <a:xfrm>
              <a:off x="3606082" y="3167949"/>
              <a:ext cx="1894614" cy="1236459"/>
            </a:xfrm>
            <a:custGeom>
              <a:avLst/>
              <a:gdLst>
                <a:gd name="connsiteX0" fmla="*/ 0 w 1857388"/>
                <a:gd name="connsiteY0" fmla="*/ 535785 h 1071570"/>
                <a:gd name="connsiteX1" fmla="*/ 464606 w 1857388"/>
                <a:gd name="connsiteY1" fmla="*/ 71696 h 1071570"/>
                <a:gd name="connsiteX2" fmla="*/ 928695 w 1857388"/>
                <a:gd name="connsiteY2" fmla="*/ 1 h 1071570"/>
                <a:gd name="connsiteX3" fmla="*/ 1392785 w 1857388"/>
                <a:gd name="connsiteY3" fmla="*/ 71697 h 1071570"/>
                <a:gd name="connsiteX4" fmla="*/ 1857389 w 1857388"/>
                <a:gd name="connsiteY4" fmla="*/ 535788 h 1071570"/>
                <a:gd name="connsiteX5" fmla="*/ 1392784 w 1857388"/>
                <a:gd name="connsiteY5" fmla="*/ 999877 h 1071570"/>
                <a:gd name="connsiteX6" fmla="*/ 928695 w 1857388"/>
                <a:gd name="connsiteY6" fmla="*/ 1071573 h 1071570"/>
                <a:gd name="connsiteX7" fmla="*/ 464605 w 1857388"/>
                <a:gd name="connsiteY7" fmla="*/ 999877 h 1071570"/>
                <a:gd name="connsiteX8" fmla="*/ 1 w 1857388"/>
                <a:gd name="connsiteY8" fmla="*/ 535787 h 1071570"/>
                <a:gd name="connsiteX9" fmla="*/ 0 w 1857388"/>
                <a:gd name="connsiteY9" fmla="*/ 535785 h 1071570"/>
                <a:gd name="connsiteX0" fmla="*/ 0 w 1857390"/>
                <a:gd name="connsiteY0" fmla="*/ 535785 h 1046847"/>
                <a:gd name="connsiteX1" fmla="*/ 464606 w 1857390"/>
                <a:gd name="connsiteY1" fmla="*/ 71696 h 1046847"/>
                <a:gd name="connsiteX2" fmla="*/ 928695 w 1857390"/>
                <a:gd name="connsiteY2" fmla="*/ 1 h 1046847"/>
                <a:gd name="connsiteX3" fmla="*/ 1392785 w 1857390"/>
                <a:gd name="connsiteY3" fmla="*/ 71697 h 1046847"/>
                <a:gd name="connsiteX4" fmla="*/ 1857389 w 1857390"/>
                <a:gd name="connsiteY4" fmla="*/ 535788 h 1046847"/>
                <a:gd name="connsiteX5" fmla="*/ 1392784 w 1857390"/>
                <a:gd name="connsiteY5" fmla="*/ 999877 h 1046847"/>
                <a:gd name="connsiteX6" fmla="*/ 928695 w 1857390"/>
                <a:gd name="connsiteY6" fmla="*/ 857235 h 1046847"/>
                <a:gd name="connsiteX7" fmla="*/ 464605 w 1857390"/>
                <a:gd name="connsiteY7" fmla="*/ 999877 h 1046847"/>
                <a:gd name="connsiteX8" fmla="*/ 1 w 1857390"/>
                <a:gd name="connsiteY8" fmla="*/ 535787 h 1046847"/>
                <a:gd name="connsiteX9" fmla="*/ 0 w 1857390"/>
                <a:gd name="connsiteY9" fmla="*/ 535785 h 1046847"/>
                <a:gd name="connsiteX0" fmla="*/ 37224 w 1894614"/>
                <a:gd name="connsiteY0" fmla="*/ 725397 h 1236459"/>
                <a:gd name="connsiteX1" fmla="*/ 287484 w 1894614"/>
                <a:gd name="connsiteY1" fmla="*/ 46970 h 1236459"/>
                <a:gd name="connsiteX2" fmla="*/ 965919 w 1894614"/>
                <a:gd name="connsiteY2" fmla="*/ 189613 h 1236459"/>
                <a:gd name="connsiteX3" fmla="*/ 1430009 w 1894614"/>
                <a:gd name="connsiteY3" fmla="*/ 261309 h 1236459"/>
                <a:gd name="connsiteX4" fmla="*/ 1894613 w 1894614"/>
                <a:gd name="connsiteY4" fmla="*/ 725400 h 1236459"/>
                <a:gd name="connsiteX5" fmla="*/ 1430008 w 1894614"/>
                <a:gd name="connsiteY5" fmla="*/ 1189489 h 1236459"/>
                <a:gd name="connsiteX6" fmla="*/ 965919 w 1894614"/>
                <a:gd name="connsiteY6" fmla="*/ 1046847 h 1236459"/>
                <a:gd name="connsiteX7" fmla="*/ 501829 w 1894614"/>
                <a:gd name="connsiteY7" fmla="*/ 1189489 h 1236459"/>
                <a:gd name="connsiteX8" fmla="*/ 37225 w 1894614"/>
                <a:gd name="connsiteY8" fmla="*/ 725399 h 1236459"/>
                <a:gd name="connsiteX9" fmla="*/ 37224 w 1894614"/>
                <a:gd name="connsiteY9" fmla="*/ 725397 h 1236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94614" h="1236459">
                  <a:moveTo>
                    <a:pt x="37224" y="725397"/>
                  </a:moveTo>
                  <a:cubicBezTo>
                    <a:pt x="37225" y="533918"/>
                    <a:pt x="0" y="142657"/>
                    <a:pt x="287484" y="46970"/>
                  </a:cubicBezTo>
                  <a:cubicBezTo>
                    <a:pt x="428602" y="0"/>
                    <a:pt x="775498" y="153890"/>
                    <a:pt x="965919" y="189613"/>
                  </a:cubicBezTo>
                  <a:cubicBezTo>
                    <a:pt x="1156340" y="225336"/>
                    <a:pt x="1288891" y="214339"/>
                    <a:pt x="1430009" y="261309"/>
                  </a:cubicBezTo>
                  <a:cubicBezTo>
                    <a:pt x="1717493" y="356996"/>
                    <a:pt x="1894614" y="533920"/>
                    <a:pt x="1894613" y="725400"/>
                  </a:cubicBezTo>
                  <a:cubicBezTo>
                    <a:pt x="1894613" y="916879"/>
                    <a:pt x="1717492" y="1093803"/>
                    <a:pt x="1430008" y="1189489"/>
                  </a:cubicBezTo>
                  <a:cubicBezTo>
                    <a:pt x="1288890" y="1236459"/>
                    <a:pt x="1128838" y="1046847"/>
                    <a:pt x="965919" y="1046847"/>
                  </a:cubicBezTo>
                  <a:cubicBezTo>
                    <a:pt x="803000" y="1046847"/>
                    <a:pt x="642948" y="1236459"/>
                    <a:pt x="501829" y="1189489"/>
                  </a:cubicBezTo>
                  <a:cubicBezTo>
                    <a:pt x="214345" y="1093802"/>
                    <a:pt x="37224" y="916878"/>
                    <a:pt x="37225" y="725399"/>
                  </a:cubicBezTo>
                  <a:cubicBezTo>
                    <a:pt x="37225" y="725398"/>
                    <a:pt x="37224" y="725398"/>
                    <a:pt x="37224" y="725397"/>
                  </a:cubicBezTo>
                  <a:close/>
                </a:path>
              </a:pathLst>
            </a:custGeom>
            <a:solidFill>
              <a:schemeClr val="accent3">
                <a:alpha val="32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7" name="Прямая соединительная линия 66"/>
            <p:cNvCxnSpPr/>
            <p:nvPr/>
          </p:nvCxnSpPr>
          <p:spPr>
            <a:xfrm rot="5400000">
              <a:off x="4442066" y="3227628"/>
              <a:ext cx="1224000" cy="3600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 rot="5400000">
              <a:off x="3870843" y="2641657"/>
              <a:ext cx="1214446" cy="11880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>
              <a:off x="3857620" y="3857628"/>
              <a:ext cx="1214446" cy="1588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/>
            <p:nvPr/>
          </p:nvCxnSpPr>
          <p:spPr>
            <a:xfrm rot="16200000" flipH="1">
              <a:off x="3321834" y="3821910"/>
              <a:ext cx="1071572" cy="285752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55" name="Группа 54"/>
            <p:cNvGrpSpPr/>
            <p:nvPr/>
          </p:nvGrpSpPr>
          <p:grpSpPr>
            <a:xfrm>
              <a:off x="3714744" y="3571876"/>
              <a:ext cx="214314" cy="214314"/>
              <a:chOff x="6786578" y="2857496"/>
              <a:chExt cx="357984" cy="286546"/>
            </a:xfrm>
          </p:grpSpPr>
          <p:cxnSp>
            <p:nvCxnSpPr>
              <p:cNvPr id="46" name="Прямая соединительная линия 45"/>
              <p:cNvCxnSpPr/>
              <p:nvPr/>
            </p:nvCxnSpPr>
            <p:spPr>
              <a:xfrm>
                <a:off x="6786578" y="2857496"/>
                <a:ext cx="35719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Прямая соединительная линия 53"/>
              <p:cNvCxnSpPr/>
              <p:nvPr/>
            </p:nvCxnSpPr>
            <p:spPr>
              <a:xfrm rot="5400000">
                <a:off x="7000892" y="3000372"/>
                <a:ext cx="285752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6" name="Группа 55"/>
            <p:cNvGrpSpPr/>
            <p:nvPr/>
          </p:nvGrpSpPr>
          <p:grpSpPr>
            <a:xfrm rot="5400000">
              <a:off x="3857620" y="3929066"/>
              <a:ext cx="285752" cy="142876"/>
              <a:chOff x="6786578" y="2857496"/>
              <a:chExt cx="357984" cy="286546"/>
            </a:xfrm>
          </p:grpSpPr>
          <p:cxnSp>
            <p:nvCxnSpPr>
              <p:cNvPr id="58" name="Прямая соединительная линия 57"/>
              <p:cNvCxnSpPr/>
              <p:nvPr/>
            </p:nvCxnSpPr>
            <p:spPr>
              <a:xfrm>
                <a:off x="6786578" y="2857496"/>
                <a:ext cx="35719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Прямая соединительная линия 58"/>
              <p:cNvCxnSpPr/>
              <p:nvPr/>
            </p:nvCxnSpPr>
            <p:spPr>
              <a:xfrm rot="5400000">
                <a:off x="7000892" y="3000372"/>
                <a:ext cx="285752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1000108"/>
            <a:ext cx="200025" cy="409575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3786190"/>
            <a:ext cx="200025" cy="409575"/>
          </a:xfrm>
          <a:prstGeom prst="rect">
            <a:avLst/>
          </a:prstGeom>
          <a:noFill/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2462" y="714356"/>
            <a:ext cx="200025" cy="409575"/>
          </a:xfrm>
          <a:prstGeom prst="rect">
            <a:avLst/>
          </a:prstGeom>
          <a:noFill/>
        </p:spPr>
      </p:pic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21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3929066"/>
            <a:ext cx="200025" cy="409575"/>
          </a:xfrm>
          <a:prstGeom prst="rect">
            <a:avLst/>
          </a:prstGeom>
          <a:noFill/>
        </p:spPr>
      </p:pic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24" name="Picture 1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3649808"/>
            <a:ext cx="142876" cy="279258"/>
          </a:xfrm>
          <a:prstGeom prst="rect">
            <a:avLst/>
          </a:prstGeom>
          <a:noFill/>
        </p:spPr>
      </p:pic>
      <p:sp>
        <p:nvSpPr>
          <p:cNvPr id="1742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26" name="Picture 1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4143380"/>
            <a:ext cx="180975" cy="409575"/>
          </a:xfrm>
          <a:prstGeom prst="rect">
            <a:avLst/>
          </a:prstGeom>
          <a:noFill/>
        </p:spPr>
      </p:pic>
      <p:pic>
        <p:nvPicPr>
          <p:cNvPr id="86" name="Picture 1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15272" y="1571612"/>
            <a:ext cx="214314" cy="418887"/>
          </a:xfrm>
          <a:prstGeom prst="rect">
            <a:avLst/>
          </a:prstGeom>
          <a:noFill/>
        </p:spPr>
      </p:pic>
      <p:grpSp>
        <p:nvGrpSpPr>
          <p:cNvPr id="96" name="Группа 95"/>
          <p:cNvGrpSpPr/>
          <p:nvPr/>
        </p:nvGrpSpPr>
        <p:grpSpPr>
          <a:xfrm>
            <a:off x="5121229" y="2357430"/>
            <a:ext cx="3022671" cy="1500198"/>
            <a:chOff x="5121229" y="2357430"/>
            <a:chExt cx="3022671" cy="1500198"/>
          </a:xfrm>
        </p:grpSpPr>
        <p:sp>
          <p:nvSpPr>
            <p:cNvPr id="65" name="Параллелограмм 64"/>
            <p:cNvSpPr/>
            <p:nvPr/>
          </p:nvSpPr>
          <p:spPr>
            <a:xfrm>
              <a:off x="5429256" y="3286124"/>
              <a:ext cx="2714644" cy="571504"/>
            </a:xfrm>
            <a:prstGeom prst="parallelogram">
              <a:avLst>
                <a:gd name="adj" fmla="val 141363"/>
              </a:avLst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6" name="Прямая соединительная линия 75"/>
            <p:cNvCxnSpPr/>
            <p:nvPr/>
          </p:nvCxnSpPr>
          <p:spPr>
            <a:xfrm rot="5400000">
              <a:off x="6750859" y="2964653"/>
              <a:ext cx="1214446" cy="1588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8" name="Прямая соединительная линия 77"/>
            <p:cNvCxnSpPr/>
            <p:nvPr/>
          </p:nvCxnSpPr>
          <p:spPr>
            <a:xfrm rot="5400000">
              <a:off x="6107917" y="2393149"/>
              <a:ext cx="1285884" cy="121444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я соединительная линия 79"/>
            <p:cNvCxnSpPr/>
            <p:nvPr/>
          </p:nvCxnSpPr>
          <p:spPr>
            <a:xfrm flipV="1">
              <a:off x="6143636" y="3571876"/>
              <a:ext cx="1214446" cy="7143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81" name="Дуга 80"/>
            <p:cNvSpPr/>
            <p:nvPr/>
          </p:nvSpPr>
          <p:spPr>
            <a:xfrm rot="4806251">
              <a:off x="5585576" y="2671897"/>
              <a:ext cx="714380" cy="1643074"/>
            </a:xfrm>
            <a:prstGeom prst="arc">
              <a:avLst>
                <a:gd name="adj1" fmla="val 15401096"/>
                <a:gd name="adj2" fmla="val 17141934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7418" name="Picture 10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643834" y="3214686"/>
              <a:ext cx="200025" cy="409575"/>
            </a:xfrm>
            <a:prstGeom prst="rect">
              <a:avLst/>
            </a:prstGeom>
            <a:noFill/>
          </p:spPr>
        </p:pic>
        <p:sp>
          <p:nvSpPr>
            <p:cNvPr id="87" name="TextBox 86"/>
            <p:cNvSpPr txBox="1"/>
            <p:nvPr/>
          </p:nvSpPr>
          <p:spPr>
            <a:xfrm>
              <a:off x="6493814" y="254859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dirty="0" smtClean="0"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7" name="Группа 96"/>
          <p:cNvGrpSpPr/>
          <p:nvPr/>
        </p:nvGrpSpPr>
        <p:grpSpPr>
          <a:xfrm>
            <a:off x="214282" y="5280203"/>
            <a:ext cx="1817164" cy="1577797"/>
            <a:chOff x="285720" y="5317391"/>
            <a:chExt cx="1817164" cy="1577797"/>
          </a:xfrm>
        </p:grpSpPr>
        <p:sp>
          <p:nvSpPr>
            <p:cNvPr id="88" name="Параллелограмм 87"/>
            <p:cNvSpPr/>
            <p:nvPr/>
          </p:nvSpPr>
          <p:spPr>
            <a:xfrm>
              <a:off x="462821" y="5317391"/>
              <a:ext cx="1143008" cy="714380"/>
            </a:xfrm>
            <a:prstGeom prst="parallelogram">
              <a:avLst>
                <a:gd name="adj" fmla="val 0"/>
              </a:avLst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Параллелограмм 88"/>
            <p:cNvSpPr/>
            <p:nvPr/>
          </p:nvSpPr>
          <p:spPr>
            <a:xfrm rot="3609379">
              <a:off x="574448" y="5791665"/>
              <a:ext cx="1198700" cy="1008345"/>
            </a:xfrm>
            <a:prstGeom prst="parallelogram">
              <a:avLst>
                <a:gd name="adj" fmla="val 57237"/>
              </a:avLst>
            </a:prstGeom>
            <a:solidFill>
              <a:srgbClr val="66FFCC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1" name="Прямая соединительная линия 90"/>
            <p:cNvCxnSpPr/>
            <p:nvPr/>
          </p:nvCxnSpPr>
          <p:spPr>
            <a:xfrm>
              <a:off x="443344" y="6000768"/>
              <a:ext cx="11430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Прямая со стрелкой 92"/>
            <p:cNvCxnSpPr/>
            <p:nvPr/>
          </p:nvCxnSpPr>
          <p:spPr>
            <a:xfrm flipV="1">
              <a:off x="571472" y="6215082"/>
              <a:ext cx="428628" cy="35719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285720" y="6488668"/>
              <a:ext cx="18171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i="1" dirty="0" smtClean="0">
                  <a:latin typeface="Times New Roman" pitchFamily="18" charset="0"/>
                  <a:cs typeface="Times New Roman" pitchFamily="18" charset="0"/>
                </a:rPr>
                <a:t>Двугранный угол</a:t>
              </a:r>
              <a:endParaRPr lang="ru-RU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1" name="Группа 110"/>
          <p:cNvGrpSpPr/>
          <p:nvPr/>
        </p:nvGrpSpPr>
        <p:grpSpPr>
          <a:xfrm>
            <a:off x="2285984" y="5072073"/>
            <a:ext cx="3349443" cy="1643075"/>
            <a:chOff x="2285984" y="5072073"/>
            <a:chExt cx="3349443" cy="1643075"/>
          </a:xfrm>
        </p:grpSpPr>
        <p:sp>
          <p:nvSpPr>
            <p:cNvPr id="99" name="Параллелограмм 98"/>
            <p:cNvSpPr/>
            <p:nvPr/>
          </p:nvSpPr>
          <p:spPr>
            <a:xfrm>
              <a:off x="2463085" y="5072074"/>
              <a:ext cx="1143008" cy="714380"/>
            </a:xfrm>
            <a:prstGeom prst="parallelogram">
              <a:avLst>
                <a:gd name="adj" fmla="val 0"/>
              </a:avLst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Параллелограмм 99"/>
            <p:cNvSpPr/>
            <p:nvPr/>
          </p:nvSpPr>
          <p:spPr>
            <a:xfrm rot="3609379">
              <a:off x="2574712" y="5546348"/>
              <a:ext cx="1198700" cy="1008345"/>
            </a:xfrm>
            <a:prstGeom prst="parallelogram">
              <a:avLst>
                <a:gd name="adj" fmla="val 57237"/>
              </a:avLst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1" name="Прямая соединительная линия 100"/>
            <p:cNvCxnSpPr/>
            <p:nvPr/>
          </p:nvCxnSpPr>
          <p:spPr>
            <a:xfrm>
              <a:off x="2443608" y="5755451"/>
              <a:ext cx="1143008" cy="1588"/>
            </a:xfrm>
            <a:prstGeom prst="line">
              <a:avLst/>
            </a:prstGeom>
            <a:ln w="28575">
              <a:solidFill>
                <a:srgbClr val="66FF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Прямая со стрелкой 101"/>
            <p:cNvCxnSpPr>
              <a:endCxn id="100" idx="5"/>
            </p:cNvCxnSpPr>
            <p:nvPr/>
          </p:nvCxnSpPr>
          <p:spPr>
            <a:xfrm rot="5400000" flipH="1" flipV="1">
              <a:off x="2507072" y="5845622"/>
              <a:ext cx="577001" cy="44767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Box 102"/>
            <p:cNvSpPr txBox="1"/>
            <p:nvPr/>
          </p:nvSpPr>
          <p:spPr>
            <a:xfrm>
              <a:off x="2285984" y="6345816"/>
              <a:ext cx="3349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i="1" dirty="0" smtClean="0">
                  <a:latin typeface="Times New Roman" pitchFamily="18" charset="0"/>
                  <a:cs typeface="Times New Roman" pitchFamily="18" charset="0"/>
                </a:rPr>
                <a:t>Линейный угол двугранного угла</a:t>
              </a:r>
              <a:endParaRPr lang="ru-RU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5" name="Прямая соединительная линия 104"/>
            <p:cNvCxnSpPr>
              <a:stCxn id="99" idx="0"/>
              <a:endCxn id="100" idx="5"/>
            </p:cNvCxnSpPr>
            <p:nvPr/>
          </p:nvCxnSpPr>
          <p:spPr>
            <a:xfrm rot="16200000" flipH="1" flipV="1">
              <a:off x="2672557" y="5418924"/>
              <a:ext cx="708883" cy="15181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Прямая соединительная линия 106"/>
            <p:cNvCxnSpPr>
              <a:stCxn id="100" idx="5"/>
            </p:cNvCxnSpPr>
            <p:nvPr/>
          </p:nvCxnSpPr>
          <p:spPr>
            <a:xfrm rot="16200000" flipH="1">
              <a:off x="2864261" y="5936103"/>
              <a:ext cx="577001" cy="26670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Дуга 107"/>
          <p:cNvSpPr/>
          <p:nvPr/>
        </p:nvSpPr>
        <p:spPr>
          <a:xfrm rot="4806251">
            <a:off x="2013676" y="5029352"/>
            <a:ext cx="714380" cy="1643074"/>
          </a:xfrm>
          <a:prstGeom prst="arc">
            <a:avLst>
              <a:gd name="adj1" fmla="val 15401096"/>
              <a:gd name="adj2" fmla="val 17141934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56" name="Группа 155"/>
          <p:cNvGrpSpPr/>
          <p:nvPr/>
        </p:nvGrpSpPr>
        <p:grpSpPr>
          <a:xfrm>
            <a:off x="4071934" y="4214818"/>
            <a:ext cx="2014534" cy="2039938"/>
            <a:chOff x="2057400" y="1460500"/>
            <a:chExt cx="5689600" cy="5397500"/>
          </a:xfrm>
        </p:grpSpPr>
        <p:grpSp>
          <p:nvGrpSpPr>
            <p:cNvPr id="131" name="Group 25"/>
            <p:cNvGrpSpPr>
              <a:grpSpLocks/>
            </p:cNvGrpSpPr>
            <p:nvPr/>
          </p:nvGrpSpPr>
          <p:grpSpPr bwMode="auto">
            <a:xfrm>
              <a:off x="4495800" y="3340100"/>
              <a:ext cx="1066800" cy="3352800"/>
              <a:chOff x="2832" y="2104"/>
              <a:chExt cx="672" cy="2112"/>
            </a:xfrm>
          </p:grpSpPr>
          <p:sp>
            <p:nvSpPr>
              <p:cNvPr id="132" name="Freeform 2"/>
              <p:cNvSpPr>
                <a:spLocks/>
              </p:cNvSpPr>
              <p:nvPr/>
            </p:nvSpPr>
            <p:spPr bwMode="auto">
              <a:xfrm>
                <a:off x="2832" y="2104"/>
                <a:ext cx="672" cy="2112"/>
              </a:xfrm>
              <a:custGeom>
                <a:avLst/>
                <a:gdLst>
                  <a:gd name="T0" fmla="*/ 24 w 672"/>
                  <a:gd name="T1" fmla="*/ 2112 h 2112"/>
                  <a:gd name="T2" fmla="*/ 672 w 672"/>
                  <a:gd name="T3" fmla="*/ 1440 h 2112"/>
                  <a:gd name="T4" fmla="*/ 672 w 672"/>
                  <a:gd name="T5" fmla="*/ 1456 h 2112"/>
                  <a:gd name="T6" fmla="*/ 672 w 672"/>
                  <a:gd name="T7" fmla="*/ 0 h 2112"/>
                  <a:gd name="T8" fmla="*/ 0 w 672"/>
                  <a:gd name="T9" fmla="*/ 1016 h 2112"/>
                  <a:gd name="T10" fmla="*/ 8 w 672"/>
                  <a:gd name="T11" fmla="*/ 2112 h 2112"/>
                  <a:gd name="T12" fmla="*/ 40 w 672"/>
                  <a:gd name="T13" fmla="*/ 2096 h 2112"/>
                  <a:gd name="T14" fmla="*/ 24 w 672"/>
                  <a:gd name="T15" fmla="*/ 2096 h 211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72"/>
                  <a:gd name="T25" fmla="*/ 0 h 2112"/>
                  <a:gd name="T26" fmla="*/ 672 w 672"/>
                  <a:gd name="T27" fmla="*/ 2112 h 211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72" h="2112">
                    <a:moveTo>
                      <a:pt x="24" y="2112"/>
                    </a:moveTo>
                    <a:lnTo>
                      <a:pt x="672" y="1440"/>
                    </a:lnTo>
                    <a:lnTo>
                      <a:pt x="672" y="1456"/>
                    </a:lnTo>
                    <a:lnTo>
                      <a:pt x="672" y="0"/>
                    </a:lnTo>
                    <a:lnTo>
                      <a:pt x="0" y="1016"/>
                    </a:lnTo>
                    <a:lnTo>
                      <a:pt x="8" y="2112"/>
                    </a:lnTo>
                    <a:lnTo>
                      <a:pt x="40" y="2096"/>
                    </a:lnTo>
                    <a:lnTo>
                      <a:pt x="24" y="2096"/>
                    </a:lnTo>
                  </a:path>
                </a:pathLst>
              </a:custGeom>
              <a:solidFill>
                <a:srgbClr val="FF33CC">
                  <a:alpha val="45097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aphicFrame>
            <p:nvGraphicFramePr>
              <p:cNvPr id="133" name="Object 18"/>
              <p:cNvGraphicFramePr>
                <a:graphicFrameLocks noChangeAspect="1"/>
              </p:cNvGraphicFramePr>
              <p:nvPr/>
            </p:nvGraphicFramePr>
            <p:xfrm>
              <a:off x="2832" y="3792"/>
              <a:ext cx="240" cy="22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432" name="Формула" r:id="rId6" imgW="152280" imgH="139680" progId="Equation.3">
                      <p:embed/>
                    </p:oleObj>
                  </mc:Choice>
                  <mc:Fallback>
                    <p:oleObj name="Формула" r:id="rId6" imgW="152280" imgH="139680" progId="Equation.3">
                      <p:embed/>
                      <p:pic>
                        <p:nvPicPr>
                          <p:cNvPr id="0" name="Object 1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32" y="3792"/>
                            <a:ext cx="240" cy="22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34" name="Freeform 3"/>
            <p:cNvSpPr>
              <a:spLocks/>
            </p:cNvSpPr>
            <p:nvPr/>
          </p:nvSpPr>
          <p:spPr bwMode="auto">
            <a:xfrm>
              <a:off x="2057400" y="3352800"/>
              <a:ext cx="5689600" cy="1600200"/>
            </a:xfrm>
            <a:custGeom>
              <a:avLst/>
              <a:gdLst>
                <a:gd name="T0" fmla="*/ 3584 w 3584"/>
                <a:gd name="T1" fmla="*/ 896 h 952"/>
                <a:gd name="T2" fmla="*/ 3008 w 3584"/>
                <a:gd name="T3" fmla="*/ 0 h 952"/>
                <a:gd name="T4" fmla="*/ 0 w 3584"/>
                <a:gd name="T5" fmla="*/ 16 h 952"/>
                <a:gd name="T6" fmla="*/ 536 w 3584"/>
                <a:gd name="T7" fmla="*/ 952 h 952"/>
                <a:gd name="T8" fmla="*/ 3584 w 3584"/>
                <a:gd name="T9" fmla="*/ 896 h 9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84"/>
                <a:gd name="T16" fmla="*/ 0 h 952"/>
                <a:gd name="T17" fmla="*/ 3584 w 3584"/>
                <a:gd name="T18" fmla="*/ 952 h 9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84" h="952">
                  <a:moveTo>
                    <a:pt x="3584" y="896"/>
                  </a:moveTo>
                  <a:lnTo>
                    <a:pt x="3008" y="0"/>
                  </a:lnTo>
                  <a:lnTo>
                    <a:pt x="0" y="16"/>
                  </a:lnTo>
                  <a:lnTo>
                    <a:pt x="536" y="952"/>
                  </a:lnTo>
                  <a:lnTo>
                    <a:pt x="3584" y="896"/>
                  </a:lnTo>
                  <a:close/>
                </a:path>
              </a:pathLst>
            </a:custGeom>
            <a:solidFill>
              <a:srgbClr val="6FBDC3">
                <a:alpha val="4901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5" name="Freeform 5"/>
            <p:cNvSpPr>
              <a:spLocks/>
            </p:cNvSpPr>
            <p:nvPr/>
          </p:nvSpPr>
          <p:spPr bwMode="auto">
            <a:xfrm>
              <a:off x="4445000" y="1460500"/>
              <a:ext cx="1117600" cy="3467100"/>
            </a:xfrm>
            <a:custGeom>
              <a:avLst/>
              <a:gdLst>
                <a:gd name="T0" fmla="*/ 64 w 704"/>
                <a:gd name="T1" fmla="*/ 2152 h 2184"/>
                <a:gd name="T2" fmla="*/ 704 w 704"/>
                <a:gd name="T3" fmla="*/ 1176 h 2184"/>
                <a:gd name="T4" fmla="*/ 704 w 704"/>
                <a:gd name="T5" fmla="*/ 1192 h 2184"/>
                <a:gd name="T6" fmla="*/ 688 w 704"/>
                <a:gd name="T7" fmla="*/ 0 h 2184"/>
                <a:gd name="T8" fmla="*/ 0 w 704"/>
                <a:gd name="T9" fmla="*/ 808 h 2184"/>
                <a:gd name="T10" fmla="*/ 32 w 704"/>
                <a:gd name="T11" fmla="*/ 2184 h 21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04"/>
                <a:gd name="T19" fmla="*/ 0 h 2184"/>
                <a:gd name="T20" fmla="*/ 704 w 704"/>
                <a:gd name="T21" fmla="*/ 2184 h 218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04" h="2184">
                  <a:moveTo>
                    <a:pt x="64" y="2152"/>
                  </a:moveTo>
                  <a:lnTo>
                    <a:pt x="704" y="1176"/>
                  </a:lnTo>
                  <a:lnTo>
                    <a:pt x="704" y="1192"/>
                  </a:lnTo>
                  <a:lnTo>
                    <a:pt x="688" y="0"/>
                  </a:lnTo>
                  <a:lnTo>
                    <a:pt x="0" y="808"/>
                  </a:lnTo>
                  <a:lnTo>
                    <a:pt x="32" y="2184"/>
                  </a:lnTo>
                </a:path>
              </a:pathLst>
            </a:custGeom>
            <a:solidFill>
              <a:srgbClr val="FF33CC">
                <a:alpha val="45097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136" name="Object 17"/>
            <p:cNvGraphicFramePr>
              <a:graphicFrameLocks noChangeAspect="1"/>
            </p:cNvGraphicFramePr>
            <p:nvPr/>
          </p:nvGraphicFramePr>
          <p:xfrm>
            <a:off x="2209800" y="3352800"/>
            <a:ext cx="36195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33" name="Формула" r:id="rId8" imgW="152280" imgH="203040" progId="Equation.3">
                    <p:embed/>
                  </p:oleObj>
                </mc:Choice>
                <mc:Fallback>
                  <p:oleObj name="Формула" r:id="rId8" imgW="152280" imgH="203040" progId="Equation.3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9800" y="3352800"/>
                          <a:ext cx="361950" cy="482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7" name="Text Box 19"/>
            <p:cNvSpPr txBox="1">
              <a:spLocks noChangeArrowheads="1"/>
            </p:cNvSpPr>
            <p:nvPr/>
          </p:nvSpPr>
          <p:spPr bwMode="auto">
            <a:xfrm>
              <a:off x="5029200" y="4038600"/>
              <a:ext cx="457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А</a:t>
              </a:r>
            </a:p>
          </p:txBody>
        </p:sp>
        <p:grpSp>
          <p:nvGrpSpPr>
            <p:cNvPr id="138" name="Group 23"/>
            <p:cNvGrpSpPr>
              <a:grpSpLocks/>
            </p:cNvGrpSpPr>
            <p:nvPr/>
          </p:nvGrpSpPr>
          <p:grpSpPr bwMode="auto">
            <a:xfrm>
              <a:off x="4800600" y="1676400"/>
              <a:ext cx="457200" cy="5181600"/>
              <a:chOff x="3024" y="1056"/>
              <a:chExt cx="288" cy="3264"/>
            </a:xfrm>
          </p:grpSpPr>
          <p:grpSp>
            <p:nvGrpSpPr>
              <p:cNvPr id="139" name="Group 13"/>
              <p:cNvGrpSpPr>
                <a:grpSpLocks/>
              </p:cNvGrpSpPr>
              <p:nvPr/>
            </p:nvGrpSpPr>
            <p:grpSpPr bwMode="auto">
              <a:xfrm>
                <a:off x="3168" y="1304"/>
                <a:ext cx="72" cy="3016"/>
                <a:chOff x="2888" y="1456"/>
                <a:chExt cx="72" cy="3016"/>
              </a:xfrm>
            </p:grpSpPr>
            <p:sp>
              <p:nvSpPr>
                <p:cNvPr id="141" name="Freeform 14"/>
                <p:cNvSpPr>
                  <a:spLocks/>
                </p:cNvSpPr>
                <p:nvPr/>
              </p:nvSpPr>
              <p:spPr bwMode="auto">
                <a:xfrm>
                  <a:off x="2888" y="1456"/>
                  <a:ext cx="32" cy="1256"/>
                </a:xfrm>
                <a:custGeom>
                  <a:avLst/>
                  <a:gdLst>
                    <a:gd name="T0" fmla="*/ 32 w 32"/>
                    <a:gd name="T1" fmla="*/ 1256 h 1256"/>
                    <a:gd name="T2" fmla="*/ 32 w 32"/>
                    <a:gd name="T3" fmla="*/ 1248 h 1256"/>
                    <a:gd name="T4" fmla="*/ 0 w 32"/>
                    <a:gd name="T5" fmla="*/ 0 h 1256"/>
                    <a:gd name="T6" fmla="*/ 0 60000 65536"/>
                    <a:gd name="T7" fmla="*/ 0 60000 65536"/>
                    <a:gd name="T8" fmla="*/ 0 60000 65536"/>
                    <a:gd name="T9" fmla="*/ 0 w 32"/>
                    <a:gd name="T10" fmla="*/ 0 h 1256"/>
                    <a:gd name="T11" fmla="*/ 32 w 32"/>
                    <a:gd name="T12" fmla="*/ 1256 h 125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2" h="1256">
                      <a:moveTo>
                        <a:pt x="32" y="1256"/>
                      </a:moveTo>
                      <a:lnTo>
                        <a:pt x="32" y="124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8575" cmpd="sng">
                  <a:solidFill>
                    <a:srgbClr val="FF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2" name="Freeform 15"/>
                <p:cNvSpPr>
                  <a:spLocks/>
                </p:cNvSpPr>
                <p:nvPr/>
              </p:nvSpPr>
              <p:spPr bwMode="auto">
                <a:xfrm>
                  <a:off x="2920" y="2760"/>
                  <a:ext cx="9" cy="456"/>
                </a:xfrm>
                <a:custGeom>
                  <a:avLst/>
                  <a:gdLst>
                    <a:gd name="T0" fmla="*/ 0 w 9"/>
                    <a:gd name="T1" fmla="*/ 0 h 456"/>
                    <a:gd name="T2" fmla="*/ 9 w 9"/>
                    <a:gd name="T3" fmla="*/ 456 h 456"/>
                    <a:gd name="T4" fmla="*/ 0 60000 65536"/>
                    <a:gd name="T5" fmla="*/ 0 60000 65536"/>
                    <a:gd name="T6" fmla="*/ 0 w 9"/>
                    <a:gd name="T7" fmla="*/ 0 h 456"/>
                    <a:gd name="T8" fmla="*/ 9 w 9"/>
                    <a:gd name="T9" fmla="*/ 456 h 45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9" h="456">
                      <a:moveTo>
                        <a:pt x="0" y="0"/>
                      </a:moveTo>
                      <a:lnTo>
                        <a:pt x="9" y="456"/>
                      </a:lnTo>
                    </a:path>
                  </a:pathLst>
                </a:custGeom>
                <a:noFill/>
                <a:ln w="9525" cap="flat">
                  <a:solidFill>
                    <a:srgbClr val="FF0000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3" name="Freeform 16"/>
                <p:cNvSpPr>
                  <a:spLocks/>
                </p:cNvSpPr>
                <p:nvPr/>
              </p:nvSpPr>
              <p:spPr bwMode="auto">
                <a:xfrm>
                  <a:off x="2928" y="3216"/>
                  <a:ext cx="32" cy="1256"/>
                </a:xfrm>
                <a:custGeom>
                  <a:avLst/>
                  <a:gdLst>
                    <a:gd name="T0" fmla="*/ 32 w 32"/>
                    <a:gd name="T1" fmla="*/ 1256 h 1256"/>
                    <a:gd name="T2" fmla="*/ 32 w 32"/>
                    <a:gd name="T3" fmla="*/ 1248 h 1256"/>
                    <a:gd name="T4" fmla="*/ 0 w 32"/>
                    <a:gd name="T5" fmla="*/ 0 h 1256"/>
                    <a:gd name="T6" fmla="*/ 0 60000 65536"/>
                    <a:gd name="T7" fmla="*/ 0 60000 65536"/>
                    <a:gd name="T8" fmla="*/ 0 60000 65536"/>
                    <a:gd name="T9" fmla="*/ 0 w 32"/>
                    <a:gd name="T10" fmla="*/ 0 h 1256"/>
                    <a:gd name="T11" fmla="*/ 32 w 32"/>
                    <a:gd name="T12" fmla="*/ 1256 h 125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2" h="1256">
                      <a:moveTo>
                        <a:pt x="32" y="1256"/>
                      </a:moveTo>
                      <a:lnTo>
                        <a:pt x="32" y="124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 cmpd="sng">
                  <a:solidFill>
                    <a:srgbClr val="FF0000"/>
                  </a:solidFill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40" name="Text Box 20"/>
              <p:cNvSpPr txBox="1">
                <a:spLocks noChangeArrowheads="1"/>
              </p:cNvSpPr>
              <p:nvPr/>
            </p:nvSpPr>
            <p:spPr bwMode="auto">
              <a:xfrm>
                <a:off x="3024" y="1056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ru-RU" sz="24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В</a:t>
                </a:r>
              </a:p>
            </p:txBody>
          </p:sp>
        </p:grpSp>
        <p:sp>
          <p:nvSpPr>
            <p:cNvPr id="144" name="Text Box 21"/>
            <p:cNvSpPr txBox="1">
              <a:spLocks noChangeArrowheads="1"/>
            </p:cNvSpPr>
            <p:nvPr/>
          </p:nvSpPr>
          <p:spPr bwMode="auto">
            <a:xfrm>
              <a:off x="5486400" y="2971800"/>
              <a:ext cx="457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С</a:t>
              </a:r>
            </a:p>
          </p:txBody>
        </p:sp>
        <p:grpSp>
          <p:nvGrpSpPr>
            <p:cNvPr id="145" name="Group 27"/>
            <p:cNvGrpSpPr>
              <a:grpSpLocks/>
            </p:cNvGrpSpPr>
            <p:nvPr/>
          </p:nvGrpSpPr>
          <p:grpSpPr bwMode="auto">
            <a:xfrm>
              <a:off x="2463800" y="3657600"/>
              <a:ext cx="4699000" cy="457200"/>
              <a:chOff x="1552" y="2304"/>
              <a:chExt cx="2960" cy="288"/>
            </a:xfrm>
          </p:grpSpPr>
          <p:grpSp>
            <p:nvGrpSpPr>
              <p:cNvPr id="146" name="Group 26"/>
              <p:cNvGrpSpPr>
                <a:grpSpLocks/>
              </p:cNvGrpSpPr>
              <p:nvPr/>
            </p:nvGrpSpPr>
            <p:grpSpPr bwMode="auto">
              <a:xfrm>
                <a:off x="3168" y="2304"/>
                <a:ext cx="1344" cy="288"/>
                <a:chOff x="3168" y="2304"/>
                <a:chExt cx="1344" cy="288"/>
              </a:xfrm>
            </p:grpSpPr>
            <p:sp>
              <p:nvSpPr>
                <p:cNvPr id="149" name="Freeform 7"/>
                <p:cNvSpPr>
                  <a:spLocks/>
                </p:cNvSpPr>
                <p:nvPr/>
              </p:nvSpPr>
              <p:spPr bwMode="auto">
                <a:xfrm>
                  <a:off x="3168" y="2544"/>
                  <a:ext cx="1200" cy="16"/>
                </a:xfrm>
                <a:custGeom>
                  <a:avLst/>
                  <a:gdLst>
                    <a:gd name="T0" fmla="*/ 0 w 1200"/>
                    <a:gd name="T1" fmla="*/ 16 h 16"/>
                    <a:gd name="T2" fmla="*/ 1200 w 1200"/>
                    <a:gd name="T3" fmla="*/ 0 h 16"/>
                    <a:gd name="T4" fmla="*/ 0 60000 65536"/>
                    <a:gd name="T5" fmla="*/ 0 60000 65536"/>
                    <a:gd name="T6" fmla="*/ 0 w 1200"/>
                    <a:gd name="T7" fmla="*/ 0 h 16"/>
                    <a:gd name="T8" fmla="*/ 1200 w 1200"/>
                    <a:gd name="T9" fmla="*/ 16 h 1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200" h="16">
                      <a:moveTo>
                        <a:pt x="0" y="16"/>
                      </a:moveTo>
                      <a:lnTo>
                        <a:pt x="120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0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4224" y="2304"/>
                  <a:ext cx="288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US" sz="2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  <a:cs typeface="Arial" charset="0"/>
                    </a:rPr>
                    <a:t>D</a:t>
                  </a:r>
                  <a:endParaRPr lang="ru-RU" sz="24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47" name="Freeform 10"/>
              <p:cNvSpPr>
                <a:spLocks/>
              </p:cNvSpPr>
              <p:nvPr/>
            </p:nvSpPr>
            <p:spPr bwMode="auto">
              <a:xfrm>
                <a:off x="1552" y="2560"/>
                <a:ext cx="1232" cy="32"/>
              </a:xfrm>
              <a:custGeom>
                <a:avLst/>
                <a:gdLst>
                  <a:gd name="T0" fmla="*/ 0 w 1232"/>
                  <a:gd name="T1" fmla="*/ 32 h 32"/>
                  <a:gd name="T2" fmla="*/ 1232 w 1232"/>
                  <a:gd name="T3" fmla="*/ 0 h 32"/>
                  <a:gd name="T4" fmla="*/ 0 60000 65536"/>
                  <a:gd name="T5" fmla="*/ 0 60000 65536"/>
                  <a:gd name="T6" fmla="*/ 0 w 1232"/>
                  <a:gd name="T7" fmla="*/ 0 h 32"/>
                  <a:gd name="T8" fmla="*/ 1232 w 1232"/>
                  <a:gd name="T9" fmla="*/ 32 h 3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232" h="32">
                    <a:moveTo>
                      <a:pt x="0" y="32"/>
                    </a:moveTo>
                    <a:lnTo>
                      <a:pt x="1232" y="0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8" name="Freeform 11"/>
              <p:cNvSpPr>
                <a:spLocks/>
              </p:cNvSpPr>
              <p:nvPr/>
            </p:nvSpPr>
            <p:spPr bwMode="auto">
              <a:xfrm>
                <a:off x="2768" y="2560"/>
                <a:ext cx="368" cy="1"/>
              </a:xfrm>
              <a:custGeom>
                <a:avLst/>
                <a:gdLst>
                  <a:gd name="T0" fmla="*/ 0 w 368"/>
                  <a:gd name="T1" fmla="*/ 0 h 1"/>
                  <a:gd name="T2" fmla="*/ 368 w 368"/>
                  <a:gd name="T3" fmla="*/ 0 h 1"/>
                  <a:gd name="T4" fmla="*/ 0 60000 65536"/>
                  <a:gd name="T5" fmla="*/ 0 60000 65536"/>
                  <a:gd name="T6" fmla="*/ 0 w 368"/>
                  <a:gd name="T7" fmla="*/ 0 h 1"/>
                  <a:gd name="T8" fmla="*/ 368 w 368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68" h="1">
                    <a:moveTo>
                      <a:pt x="0" y="0"/>
                    </a:moveTo>
                    <a:lnTo>
                      <a:pt x="368" y="0"/>
                    </a:ln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51" name="Oval 9"/>
            <p:cNvSpPr>
              <a:spLocks noChangeArrowheads="1"/>
            </p:cNvSpPr>
            <p:nvPr/>
          </p:nvSpPr>
          <p:spPr bwMode="auto">
            <a:xfrm flipV="1">
              <a:off x="5029200" y="4027488"/>
              <a:ext cx="76200" cy="746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2" name="Freeform 29"/>
            <p:cNvSpPr>
              <a:spLocks/>
            </p:cNvSpPr>
            <p:nvPr/>
          </p:nvSpPr>
          <p:spPr bwMode="auto">
            <a:xfrm>
              <a:off x="5195888" y="3881438"/>
              <a:ext cx="214312" cy="180975"/>
            </a:xfrm>
            <a:custGeom>
              <a:avLst/>
              <a:gdLst>
                <a:gd name="T0" fmla="*/ 0 w 135"/>
                <a:gd name="T1" fmla="*/ 0 h 114"/>
                <a:gd name="T2" fmla="*/ 135 w 135"/>
                <a:gd name="T3" fmla="*/ 3 h 114"/>
                <a:gd name="T4" fmla="*/ 84 w 135"/>
                <a:gd name="T5" fmla="*/ 114 h 114"/>
                <a:gd name="T6" fmla="*/ 0 60000 65536"/>
                <a:gd name="T7" fmla="*/ 0 60000 65536"/>
                <a:gd name="T8" fmla="*/ 0 60000 65536"/>
                <a:gd name="T9" fmla="*/ 0 w 135"/>
                <a:gd name="T10" fmla="*/ 0 h 114"/>
                <a:gd name="T11" fmla="*/ 135 w 135"/>
                <a:gd name="T12" fmla="*/ 114 h 1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5" h="114">
                  <a:moveTo>
                    <a:pt x="0" y="0"/>
                  </a:moveTo>
                  <a:lnTo>
                    <a:pt x="135" y="3"/>
                  </a:lnTo>
                  <a:lnTo>
                    <a:pt x="84" y="114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" name="Freeform 28"/>
            <p:cNvSpPr>
              <a:spLocks/>
            </p:cNvSpPr>
            <p:nvPr/>
          </p:nvSpPr>
          <p:spPr bwMode="auto">
            <a:xfrm>
              <a:off x="5067300" y="2832100"/>
              <a:ext cx="1219200" cy="1219200"/>
            </a:xfrm>
            <a:custGeom>
              <a:avLst/>
              <a:gdLst>
                <a:gd name="T0" fmla="*/ 148 w 768"/>
                <a:gd name="T1" fmla="*/ 64 h 768"/>
                <a:gd name="T2" fmla="*/ 0 w 768"/>
                <a:gd name="T3" fmla="*/ 0 h 768"/>
                <a:gd name="T4" fmla="*/ 16 w 768"/>
                <a:gd name="T5" fmla="*/ 768 h 768"/>
                <a:gd name="T6" fmla="*/ 768 w 768"/>
                <a:gd name="T7" fmla="*/ 752 h 768"/>
                <a:gd name="T8" fmla="*/ 764 w 768"/>
                <a:gd name="T9" fmla="*/ 700 h 768"/>
                <a:gd name="T10" fmla="*/ 767 w 768"/>
                <a:gd name="T11" fmla="*/ 711 h 768"/>
                <a:gd name="T12" fmla="*/ 755 w 768"/>
                <a:gd name="T13" fmla="*/ 621 h 768"/>
                <a:gd name="T14" fmla="*/ 720 w 768"/>
                <a:gd name="T15" fmla="*/ 536 h 768"/>
                <a:gd name="T16" fmla="*/ 691 w 768"/>
                <a:gd name="T17" fmla="*/ 477 h 768"/>
                <a:gd name="T18" fmla="*/ 646 w 768"/>
                <a:gd name="T19" fmla="*/ 416 h 768"/>
                <a:gd name="T20" fmla="*/ 605 w 768"/>
                <a:gd name="T21" fmla="*/ 362 h 768"/>
                <a:gd name="T22" fmla="*/ 539 w 768"/>
                <a:gd name="T23" fmla="*/ 300 h 768"/>
                <a:gd name="T24" fmla="*/ 448 w 768"/>
                <a:gd name="T25" fmla="*/ 208 h 768"/>
                <a:gd name="T26" fmla="*/ 304 w 768"/>
                <a:gd name="T27" fmla="*/ 118 h 76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68"/>
                <a:gd name="T43" fmla="*/ 0 h 768"/>
                <a:gd name="T44" fmla="*/ 768 w 768"/>
                <a:gd name="T45" fmla="*/ 768 h 76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68" h="768">
                  <a:moveTo>
                    <a:pt x="148" y="64"/>
                  </a:moveTo>
                  <a:lnTo>
                    <a:pt x="0" y="0"/>
                  </a:lnTo>
                  <a:lnTo>
                    <a:pt x="16" y="768"/>
                  </a:lnTo>
                  <a:lnTo>
                    <a:pt x="768" y="752"/>
                  </a:lnTo>
                  <a:lnTo>
                    <a:pt x="764" y="700"/>
                  </a:lnTo>
                  <a:lnTo>
                    <a:pt x="767" y="711"/>
                  </a:lnTo>
                  <a:lnTo>
                    <a:pt x="755" y="621"/>
                  </a:lnTo>
                  <a:lnTo>
                    <a:pt x="720" y="536"/>
                  </a:lnTo>
                  <a:lnTo>
                    <a:pt x="691" y="477"/>
                  </a:lnTo>
                  <a:lnTo>
                    <a:pt x="646" y="416"/>
                  </a:lnTo>
                  <a:lnTo>
                    <a:pt x="605" y="362"/>
                  </a:lnTo>
                  <a:lnTo>
                    <a:pt x="539" y="300"/>
                  </a:lnTo>
                  <a:lnTo>
                    <a:pt x="448" y="208"/>
                  </a:lnTo>
                  <a:lnTo>
                    <a:pt x="304" y="118"/>
                  </a:lnTo>
                </a:path>
              </a:pathLst>
            </a:custGeom>
            <a:solidFill>
              <a:srgbClr val="F20000">
                <a:alpha val="81960"/>
              </a:srgbClr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" name="Freeform 30"/>
            <p:cNvSpPr>
              <a:spLocks/>
            </p:cNvSpPr>
            <p:nvPr/>
          </p:nvSpPr>
          <p:spPr bwMode="auto">
            <a:xfrm>
              <a:off x="4843463" y="3690938"/>
              <a:ext cx="228600" cy="695325"/>
            </a:xfrm>
            <a:custGeom>
              <a:avLst/>
              <a:gdLst>
                <a:gd name="T0" fmla="*/ 144 w 144"/>
                <a:gd name="T1" fmla="*/ 0 h 438"/>
                <a:gd name="T2" fmla="*/ 0 w 144"/>
                <a:gd name="T3" fmla="*/ 186 h 438"/>
                <a:gd name="T4" fmla="*/ 18 w 144"/>
                <a:gd name="T5" fmla="*/ 438 h 438"/>
                <a:gd name="T6" fmla="*/ 0 60000 65536"/>
                <a:gd name="T7" fmla="*/ 0 60000 65536"/>
                <a:gd name="T8" fmla="*/ 0 60000 65536"/>
                <a:gd name="T9" fmla="*/ 0 w 144"/>
                <a:gd name="T10" fmla="*/ 0 h 438"/>
                <a:gd name="T11" fmla="*/ 144 w 144"/>
                <a:gd name="T12" fmla="*/ 438 h 4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" h="438">
                  <a:moveTo>
                    <a:pt x="144" y="0"/>
                  </a:moveTo>
                  <a:lnTo>
                    <a:pt x="0" y="186"/>
                  </a:lnTo>
                  <a:lnTo>
                    <a:pt x="18" y="438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5" name="Freeform 31"/>
            <p:cNvSpPr>
              <a:spLocks/>
            </p:cNvSpPr>
            <p:nvPr/>
          </p:nvSpPr>
          <p:spPr bwMode="auto">
            <a:xfrm>
              <a:off x="5105400" y="3352800"/>
              <a:ext cx="449263" cy="685800"/>
            </a:xfrm>
            <a:custGeom>
              <a:avLst/>
              <a:gdLst>
                <a:gd name="T0" fmla="*/ 283 w 283"/>
                <a:gd name="T1" fmla="*/ 0 h 432"/>
                <a:gd name="T2" fmla="*/ 0 w 283"/>
                <a:gd name="T3" fmla="*/ 432 h 432"/>
                <a:gd name="T4" fmla="*/ 0 60000 65536"/>
                <a:gd name="T5" fmla="*/ 0 60000 65536"/>
                <a:gd name="T6" fmla="*/ 0 w 283"/>
                <a:gd name="T7" fmla="*/ 0 h 432"/>
                <a:gd name="T8" fmla="*/ 283 w 283"/>
                <a:gd name="T9" fmla="*/ 432 h 4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3" h="432">
                  <a:moveTo>
                    <a:pt x="283" y="0"/>
                  </a:moveTo>
                  <a:lnTo>
                    <a:pt x="0" y="432"/>
                  </a:lnTo>
                </a:path>
              </a:pathLst>
            </a:custGeom>
            <a:noFill/>
            <a:ln w="12700" cap="flat" cmpd="sng">
              <a:solidFill>
                <a:srgbClr val="FF9999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67" name="Группа 166"/>
          <p:cNvGrpSpPr/>
          <p:nvPr/>
        </p:nvGrpSpPr>
        <p:grpSpPr>
          <a:xfrm>
            <a:off x="6715140" y="4429132"/>
            <a:ext cx="1857388" cy="2000264"/>
            <a:chOff x="6715140" y="4429132"/>
            <a:chExt cx="1857388" cy="2000264"/>
          </a:xfrm>
        </p:grpSpPr>
        <p:sp>
          <p:nvSpPr>
            <p:cNvPr id="157" name="Куб 156"/>
            <p:cNvSpPr/>
            <p:nvPr/>
          </p:nvSpPr>
          <p:spPr>
            <a:xfrm>
              <a:off x="6715140" y="4429132"/>
              <a:ext cx="1857388" cy="2000264"/>
            </a:xfrm>
            <a:prstGeom prst="cub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59" name="Прямая соединительная линия 158"/>
            <p:cNvCxnSpPr/>
            <p:nvPr/>
          </p:nvCxnSpPr>
          <p:spPr>
            <a:xfrm rot="5400000" flipH="1" flipV="1">
              <a:off x="6715140" y="5929330"/>
              <a:ext cx="500066" cy="500066"/>
            </a:xfrm>
            <a:prstGeom prst="line">
              <a:avLst/>
            </a:prstGeom>
            <a:ln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Прямая соединительная линия 160"/>
            <p:cNvCxnSpPr/>
            <p:nvPr/>
          </p:nvCxnSpPr>
          <p:spPr>
            <a:xfrm rot="5400000">
              <a:off x="6441206" y="5202338"/>
              <a:ext cx="1548000" cy="1588"/>
            </a:xfrm>
            <a:prstGeom prst="line">
              <a:avLst/>
            </a:prstGeom>
            <a:ln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Прямая соединительная линия 164"/>
            <p:cNvCxnSpPr/>
            <p:nvPr/>
          </p:nvCxnSpPr>
          <p:spPr>
            <a:xfrm>
              <a:off x="7215206" y="5944078"/>
              <a:ext cx="1357322" cy="1588"/>
            </a:xfrm>
            <a:prstGeom prst="line">
              <a:avLst/>
            </a:prstGeom>
            <a:ln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131</Words>
  <Application>Microsoft Office PowerPoint</Application>
  <PresentationFormat>Экран (4:3)</PresentationFormat>
  <Paragraphs>97</Paragraphs>
  <Slides>7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Administrator</dc:creator>
  <cp:lastModifiedBy>Admin</cp:lastModifiedBy>
  <cp:revision>11</cp:revision>
  <dcterms:created xsi:type="dcterms:W3CDTF">2013-03-18T04:21:12Z</dcterms:created>
  <dcterms:modified xsi:type="dcterms:W3CDTF">2013-06-25T12:26:33Z</dcterms:modified>
</cp:coreProperties>
</file>