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76" r:id="rId4"/>
    <p:sldId id="277" r:id="rId5"/>
    <p:sldId id="273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1603"/>
    <a:srgbClr val="12860C"/>
    <a:srgbClr val="CCEC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7" autoAdjust="0"/>
  </p:normalViewPr>
  <p:slideViewPr>
    <p:cSldViewPr>
      <p:cViewPr>
        <p:scale>
          <a:sx n="78" d="100"/>
          <a:sy n="78" d="100"/>
        </p:scale>
        <p:origin x="-2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4278-D680-422A-9F2A-5D34ABF4626C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C%D0%B0%D0%BB%D0%B5%D0%B2%D0%B8%D1%87,_%D0%9A%D0%B0%D0%B7%D0%B8%D0%BC%D0%B8%D1%80_%D0%A1%D0%B5%D0%B2%D0%B5%D1%80%D0%B8%D0%BD%D0%BE%D0%B2%D0%B8%D1%8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Признаки равенства прямоугольных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треугольников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высшей квалификационной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Стрелюхина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 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 равенства прямоугольных треугольников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двум катетам)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500990" cy="150019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катета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одного прямоугольного треугольника соответственно равны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двум катетам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другого треугольника,  то  такие треугольники равны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43438" y="4214818"/>
            <a:ext cx="3214710" cy="2214578"/>
            <a:chOff x="714348" y="3500438"/>
            <a:chExt cx="1214446" cy="2286810"/>
          </a:xfrm>
        </p:grpSpPr>
        <p:sp>
          <p:nvSpPr>
            <p:cNvPr id="12" name="Прямоугольный треугольник 11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1000100" y="4143380"/>
            <a:ext cx="3071834" cy="2286016"/>
            <a:chOff x="714348" y="3500438"/>
            <a:chExt cx="1214446" cy="2286810"/>
          </a:xfrm>
        </p:grpSpPr>
        <p:sp>
          <p:nvSpPr>
            <p:cNvPr id="17" name="Прямоугольный треугольник 16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/>
          <p:cNvCxnSpPr>
            <a:stCxn id="17" idx="0"/>
            <a:endCxn id="17" idx="2"/>
          </p:cNvCxnSpPr>
          <p:nvPr/>
        </p:nvCxnSpPr>
        <p:spPr>
          <a:xfrm rot="16200000" flipH="1">
            <a:off x="-142511" y="5285991"/>
            <a:ext cx="228522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2" idx="0"/>
            <a:endCxn id="12" idx="2"/>
          </p:cNvCxnSpPr>
          <p:nvPr/>
        </p:nvCxnSpPr>
        <p:spPr>
          <a:xfrm rot="16200000" flipH="1">
            <a:off x="3536533" y="5321722"/>
            <a:ext cx="2213809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7" idx="2"/>
            <a:endCxn id="17" idx="4"/>
          </p:cNvCxnSpPr>
          <p:nvPr/>
        </p:nvCxnSpPr>
        <p:spPr>
          <a:xfrm rot="16200000" flipH="1">
            <a:off x="2536017" y="4892685"/>
            <a:ext cx="1588" cy="3071834"/>
          </a:xfrm>
          <a:prstGeom prst="line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2" idx="2"/>
            <a:endCxn id="12" idx="4"/>
          </p:cNvCxnSpPr>
          <p:nvPr/>
        </p:nvCxnSpPr>
        <p:spPr>
          <a:xfrm rot="16200000" flipH="1">
            <a:off x="6250793" y="4821272"/>
            <a:ext cx="1588" cy="3214710"/>
          </a:xfrm>
          <a:prstGeom prst="line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72560" cy="7858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Признак равенства прямоугольных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треугольников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(по гипотенузе и катету)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286016"/>
          </a:xfrm>
        </p:spPr>
        <p:txBody>
          <a:bodyPr>
            <a:normAutofit fontScale="70000" lnSpcReduction="20000"/>
          </a:bodyPr>
          <a:lstStyle/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гипотенуза и катет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одного прямоугольного треугольника соответственно равны </a:t>
            </a:r>
            <a:r>
              <a:rPr lang="ru-RU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гипотенузе и катету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другого треугольника, то  такие треугольники равны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643042" y="3857628"/>
            <a:ext cx="2286016" cy="2214578"/>
            <a:chOff x="714348" y="3500438"/>
            <a:chExt cx="1214446" cy="2286810"/>
          </a:xfrm>
        </p:grpSpPr>
        <p:sp>
          <p:nvSpPr>
            <p:cNvPr id="12" name="Прямоугольный треугольник 11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5357818" y="3786190"/>
            <a:ext cx="2286016" cy="2214578"/>
            <a:chOff x="714348" y="3500438"/>
            <a:chExt cx="1214446" cy="2286810"/>
          </a:xfrm>
        </p:grpSpPr>
        <p:sp>
          <p:nvSpPr>
            <p:cNvPr id="16" name="Прямоугольный треугольник 15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/>
          <p:cNvCxnSpPr>
            <a:stCxn id="12" idx="0"/>
            <a:endCxn id="12" idx="4"/>
          </p:cNvCxnSpPr>
          <p:nvPr/>
        </p:nvCxnSpPr>
        <p:spPr>
          <a:xfrm rot="16200000" flipH="1">
            <a:off x="1679145" y="3821524"/>
            <a:ext cx="2213809" cy="228601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251279" y="4677888"/>
            <a:ext cx="27851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0"/>
            <a:endCxn id="12" idx="2"/>
          </p:cNvCxnSpPr>
          <p:nvPr/>
        </p:nvCxnSpPr>
        <p:spPr>
          <a:xfrm rot="16200000" flipH="1">
            <a:off x="536137" y="4964532"/>
            <a:ext cx="221380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2" idx="0"/>
            <a:endCxn id="12" idx="2"/>
          </p:cNvCxnSpPr>
          <p:nvPr/>
        </p:nvCxnSpPr>
        <p:spPr>
          <a:xfrm rot="16200000" flipH="1">
            <a:off x="536137" y="4964532"/>
            <a:ext cx="2213809" cy="1588"/>
          </a:xfrm>
          <a:prstGeom prst="line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6" idx="0"/>
            <a:endCxn id="16" idx="4"/>
          </p:cNvCxnSpPr>
          <p:nvPr/>
        </p:nvCxnSpPr>
        <p:spPr>
          <a:xfrm rot="16200000" flipH="1">
            <a:off x="5393921" y="3750086"/>
            <a:ext cx="2213809" cy="228601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6" idx="0"/>
            <a:endCxn id="16" idx="2"/>
          </p:cNvCxnSpPr>
          <p:nvPr/>
        </p:nvCxnSpPr>
        <p:spPr>
          <a:xfrm rot="16200000" flipH="1">
            <a:off x="4250913" y="4893094"/>
            <a:ext cx="2213809" cy="1588"/>
          </a:xfrm>
          <a:prstGeom prst="line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Признак равенства прямоугольных треугольников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(по катету и прилежащему углу)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443914" cy="17859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катет и прилежащий угол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одного прямоугольного треугольника соответственно равны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катету и прилежащему углу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другого треугольника, то  такие треугольники равны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86116" y="4572008"/>
            <a:ext cx="1285884" cy="1357322"/>
            <a:chOff x="714348" y="3500438"/>
            <a:chExt cx="1214446" cy="2286810"/>
          </a:xfrm>
        </p:grpSpPr>
        <p:sp>
          <p:nvSpPr>
            <p:cNvPr id="9" name="Прямоугольный треугольник 8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>
            <a:stCxn id="9" idx="2"/>
            <a:endCxn id="9" idx="4"/>
          </p:cNvCxnSpPr>
          <p:nvPr/>
        </p:nvCxnSpPr>
        <p:spPr>
          <a:xfrm rot="16200000" flipH="1">
            <a:off x="3929058" y="5285917"/>
            <a:ext cx="1588" cy="128588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ый треугольник 19"/>
          <p:cNvSpPr/>
          <p:nvPr/>
        </p:nvSpPr>
        <p:spPr>
          <a:xfrm>
            <a:off x="6215074" y="4572008"/>
            <a:ext cx="1214446" cy="1356355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20" idx="2"/>
            <a:endCxn id="20" idx="4"/>
          </p:cNvCxnSpPr>
          <p:nvPr/>
        </p:nvCxnSpPr>
        <p:spPr>
          <a:xfrm rot="16200000" flipH="1">
            <a:off x="6822297" y="5321140"/>
            <a:ext cx="1588" cy="121444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 rot="15807871">
            <a:off x="6924169" y="5571153"/>
            <a:ext cx="571504" cy="642942"/>
          </a:xfrm>
          <a:prstGeom prst="arc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5807871">
            <a:off x="3995211" y="5571153"/>
            <a:ext cx="571504" cy="642942"/>
          </a:xfrm>
          <a:prstGeom prst="arc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Признак равенства прямоугольных треугольников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катету и противолежащему углу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17859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катет и противолежащий угол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одного прямоугольного треугольника соответственно равны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катету и противолежащему углу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другого треугольника, то  такие треугольники равны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5D1603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28794" y="5000636"/>
            <a:ext cx="1928826" cy="1071570"/>
            <a:chOff x="714348" y="3500438"/>
            <a:chExt cx="1214446" cy="2286810"/>
          </a:xfrm>
        </p:grpSpPr>
        <p:sp>
          <p:nvSpPr>
            <p:cNvPr id="5" name="Прямоугольный треугольник 4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6000760" y="5072074"/>
            <a:ext cx="2071702" cy="1071570"/>
            <a:chOff x="714348" y="3500438"/>
            <a:chExt cx="1214446" cy="2286810"/>
          </a:xfrm>
        </p:grpSpPr>
        <p:sp>
          <p:nvSpPr>
            <p:cNvPr id="9" name="Прямоугольный треугольник 8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12"/>
          <p:cNvCxnSpPr>
            <a:stCxn id="5" idx="2"/>
            <a:endCxn id="5" idx="4"/>
          </p:cNvCxnSpPr>
          <p:nvPr/>
        </p:nvCxnSpPr>
        <p:spPr>
          <a:xfrm rot="16200000" flipH="1">
            <a:off x="2893207" y="5107421"/>
            <a:ext cx="1588" cy="192882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000760" y="6143644"/>
            <a:ext cx="2000264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5960066">
            <a:off x="1675509" y="4779457"/>
            <a:ext cx="590755" cy="712175"/>
          </a:xfrm>
          <a:prstGeom prst="arc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5960066">
            <a:off x="5747475" y="4850894"/>
            <a:ext cx="590755" cy="712175"/>
          </a:xfrm>
          <a:prstGeom prst="arc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Признаки равенства прямоугольных треугольников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 по гипотенузе и острому углу)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86056"/>
          </a:xfrm>
        </p:spPr>
        <p:txBody>
          <a:bodyPr>
            <a:normAutofit fontScale="92500" lnSpcReduction="10000"/>
          </a:bodyPr>
          <a:lstStyle/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гипотенуза и острый угол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одного прямоугольного треугольника соответственно равны </a:t>
            </a:r>
            <a:r>
              <a:rPr lang="ru-RU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гипотенузе и острому углу 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другого треугольника, то  такие треугольники равны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71604" y="4857759"/>
            <a:ext cx="2286016" cy="1428761"/>
            <a:chOff x="714348" y="3500438"/>
            <a:chExt cx="1214446" cy="2286810"/>
          </a:xfrm>
        </p:grpSpPr>
        <p:sp>
          <p:nvSpPr>
            <p:cNvPr id="5" name="Прямоугольный треугольник 4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12"/>
          <p:cNvCxnSpPr>
            <a:stCxn id="5" idx="0"/>
            <a:endCxn id="5" idx="4"/>
          </p:cNvCxnSpPr>
          <p:nvPr/>
        </p:nvCxnSpPr>
        <p:spPr>
          <a:xfrm rot="16200000" flipH="1">
            <a:off x="2000479" y="4428883"/>
            <a:ext cx="1428265" cy="2286016"/>
          </a:xfrm>
          <a:prstGeom prst="line">
            <a:avLst/>
          </a:prstGeom>
          <a:ln w="50800">
            <a:solidFill>
              <a:srgbClr val="C0000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16407159">
            <a:off x="2877945" y="5949764"/>
            <a:ext cx="700086" cy="700110"/>
          </a:xfrm>
          <a:prstGeom prst="arc">
            <a:avLst>
              <a:gd name="adj1" fmla="val 16200000"/>
              <a:gd name="adj2" fmla="val 285813"/>
            </a:avLst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5500694" y="4857759"/>
            <a:ext cx="2286016" cy="1428761"/>
            <a:chOff x="714348" y="3500438"/>
            <a:chExt cx="1214446" cy="2286810"/>
          </a:xfrm>
        </p:grpSpPr>
        <p:sp>
          <p:nvSpPr>
            <p:cNvPr id="44" name="Прямоугольный треугольник 43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единительная линия 42"/>
          <p:cNvCxnSpPr>
            <a:stCxn id="44" idx="0"/>
            <a:endCxn id="44" idx="4"/>
          </p:cNvCxnSpPr>
          <p:nvPr/>
        </p:nvCxnSpPr>
        <p:spPr>
          <a:xfrm rot="16200000" flipH="1">
            <a:off x="5929569" y="4428883"/>
            <a:ext cx="1428265" cy="2286016"/>
          </a:xfrm>
          <a:prstGeom prst="line">
            <a:avLst/>
          </a:prstGeom>
          <a:ln w="50800">
            <a:solidFill>
              <a:srgbClr val="C0000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Дуга 46"/>
          <p:cNvSpPr/>
          <p:nvPr/>
        </p:nvSpPr>
        <p:spPr>
          <a:xfrm rot="16764572">
            <a:off x="6712298" y="5875004"/>
            <a:ext cx="914400" cy="914400"/>
          </a:xfrm>
          <a:prstGeom prst="arc">
            <a:avLst>
              <a:gd name="adj1" fmla="val 16200000"/>
              <a:gd name="adj2" fmla="val 20793405"/>
            </a:avLst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равные прямоугольные треугольники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 flipH="1">
            <a:off x="6893734" y="2107396"/>
            <a:ext cx="1571637" cy="1643074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 flipV="1">
            <a:off x="4536281" y="2107397"/>
            <a:ext cx="1143008" cy="1643074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flipV="1">
            <a:off x="2786050" y="2143116"/>
            <a:ext cx="1500198" cy="1928826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6200000">
            <a:off x="3286117" y="4000503"/>
            <a:ext cx="1285883" cy="2143142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flipH="1">
            <a:off x="7572396" y="4143380"/>
            <a:ext cx="914400" cy="1785950"/>
          </a:xfrm>
          <a:prstGeom prst="rtTriangle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1285852" y="2071678"/>
            <a:ext cx="914400" cy="1571636"/>
          </a:xfrm>
          <a:prstGeom prst="rtTriangle">
            <a:avLst/>
          </a:prstGeom>
          <a:solidFill>
            <a:srgbClr val="CCECFF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00430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 rot="5400000">
            <a:off x="5786446" y="4357694"/>
            <a:ext cx="1285884" cy="2143140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flipH="1" flipV="1">
            <a:off x="928662" y="4429132"/>
            <a:ext cx="1571636" cy="1928826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2071678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5984" y="2071678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2643182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86512" y="2928934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00100" y="5072074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14678" y="4500570"/>
            <a:ext cx="588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5786454"/>
            <a:ext cx="56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4143380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2714620"/>
            <a:ext cx="35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501090" y="500063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Дуга 48"/>
          <p:cNvSpPr/>
          <p:nvPr/>
        </p:nvSpPr>
        <p:spPr>
          <a:xfrm rot="16200000">
            <a:off x="1823675" y="3391243"/>
            <a:ext cx="432158" cy="507671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21327720">
            <a:off x="7520364" y="5659878"/>
            <a:ext cx="432158" cy="507671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572396" y="3429000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28728" y="5143512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1785927"/>
            <a:ext cx="428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28661" y="3019420"/>
            <a:ext cx="187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57884" y="250030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00826" y="264318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71934" y="5572140"/>
            <a:ext cx="279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72198" y="4143380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00562" y="4572008"/>
            <a:ext cx="830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29256" y="5357826"/>
            <a:ext cx="973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714612" y="3143248"/>
            <a:ext cx="80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600" b="1" i="1" dirty="0" smtClean="0">
                <a:solidFill>
                  <a:srgbClr val="C00000"/>
                </a:solidFill>
              </a:rPr>
              <a:t>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714480" y="5572140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600" b="1" i="1" dirty="0" smtClean="0">
                <a:solidFill>
                  <a:srgbClr val="C00000"/>
                </a:solidFill>
              </a:rPr>
              <a:t>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0232" y="114298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и 8;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6116" y="114298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 и 4;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0562" y="1142984"/>
            <a:ext cx="129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 и 7;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7884" y="1142984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и 5.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5720" y="1142984"/>
            <a:ext cx="247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9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Определите признаки равенства прямоугольных треугольников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500034" y="1500174"/>
            <a:ext cx="8130427" cy="4932383"/>
            <a:chOff x="541601" y="1214422"/>
            <a:chExt cx="8201865" cy="4932383"/>
          </a:xfrm>
        </p:grpSpPr>
        <p:grpSp>
          <p:nvGrpSpPr>
            <p:cNvPr id="52" name="Группа 51"/>
            <p:cNvGrpSpPr/>
            <p:nvPr/>
          </p:nvGrpSpPr>
          <p:grpSpPr>
            <a:xfrm rot="8723322">
              <a:off x="541601" y="1723954"/>
              <a:ext cx="274055" cy="231750"/>
              <a:chOff x="4106471" y="3308263"/>
              <a:chExt cx="284042" cy="235811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3989089" y="3425645"/>
                <a:ext cx="235811" cy="104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4107519" y="3308264"/>
                <a:ext cx="282994" cy="1741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Группа 86"/>
            <p:cNvGrpSpPr/>
            <p:nvPr/>
          </p:nvGrpSpPr>
          <p:grpSpPr>
            <a:xfrm>
              <a:off x="792660" y="1214422"/>
              <a:ext cx="7950806" cy="4932383"/>
              <a:chOff x="792660" y="1214422"/>
              <a:chExt cx="7950806" cy="4932383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792660" y="1285860"/>
                <a:ext cx="7941275" cy="4860945"/>
                <a:chOff x="792660" y="1282699"/>
                <a:chExt cx="7941275" cy="4860945"/>
              </a:xfrm>
            </p:grpSpPr>
            <p:sp>
              <p:nvSpPr>
                <p:cNvPr id="9" name="Прямоугольный треугольник 8"/>
                <p:cNvSpPr/>
                <p:nvPr/>
              </p:nvSpPr>
              <p:spPr>
                <a:xfrm>
                  <a:off x="5715008" y="1428736"/>
                  <a:ext cx="1518729" cy="911305"/>
                </a:xfrm>
                <a:prstGeom prst="rtTriangle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" name="Прямоугольный треугольник 5"/>
                <p:cNvSpPr/>
                <p:nvPr/>
              </p:nvSpPr>
              <p:spPr>
                <a:xfrm>
                  <a:off x="3160115" y="1428736"/>
                  <a:ext cx="1947357" cy="911305"/>
                </a:xfrm>
                <a:prstGeom prst="rtTriangle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" name="Прямоугольный треугольник 7"/>
                <p:cNvSpPr/>
                <p:nvPr/>
              </p:nvSpPr>
              <p:spPr>
                <a:xfrm rot="10800000">
                  <a:off x="3160115" y="2357430"/>
                  <a:ext cx="1947357" cy="911305"/>
                </a:xfrm>
                <a:prstGeom prst="rtTriangle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22" name="Группа 21"/>
                <p:cNvGrpSpPr/>
                <p:nvPr/>
              </p:nvGrpSpPr>
              <p:grpSpPr>
                <a:xfrm rot="10800000">
                  <a:off x="6357950" y="4143380"/>
                  <a:ext cx="2286016" cy="1279561"/>
                  <a:chOff x="357158" y="1809544"/>
                  <a:chExt cx="2157786" cy="1208123"/>
                </a:xfrm>
              </p:grpSpPr>
              <p:sp>
                <p:nvSpPr>
                  <p:cNvPr id="11" name="Прямоугольный треугольник 10"/>
                  <p:cNvSpPr/>
                  <p:nvPr/>
                </p:nvSpPr>
                <p:spPr>
                  <a:xfrm rot="7202350">
                    <a:off x="818598" y="1348104"/>
                    <a:ext cx="1208123" cy="2131004"/>
                  </a:xfrm>
                  <a:prstGeom prst="rtTriangle">
                    <a:avLst/>
                  </a:prstGeom>
                  <a:solidFill>
                    <a:srgbClr val="CCE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" name="Прямоугольный треугольник 12"/>
                  <p:cNvSpPr/>
                  <p:nvPr/>
                </p:nvSpPr>
                <p:spPr>
                  <a:xfrm rot="14520516" flipV="1">
                    <a:off x="869900" y="1369636"/>
                    <a:ext cx="1151409" cy="2138679"/>
                  </a:xfrm>
                  <a:prstGeom prst="rtTriangle">
                    <a:avLst/>
                  </a:prstGeom>
                  <a:solidFill>
                    <a:srgbClr val="CCE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15" name="Прямоугольный треугольник 14"/>
                <p:cNvSpPr/>
                <p:nvPr/>
              </p:nvSpPr>
              <p:spPr>
                <a:xfrm rot="10800000">
                  <a:off x="7215206" y="2357430"/>
                  <a:ext cx="1518729" cy="911305"/>
                </a:xfrm>
                <a:prstGeom prst="rtTriangle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21" name="Группа 20"/>
                <p:cNvGrpSpPr/>
                <p:nvPr/>
              </p:nvGrpSpPr>
              <p:grpSpPr>
                <a:xfrm>
                  <a:off x="3214678" y="4000504"/>
                  <a:ext cx="2714644" cy="2143140"/>
                  <a:chOff x="5867408" y="1581136"/>
                  <a:chExt cx="3018927" cy="1839999"/>
                </a:xfrm>
              </p:grpSpPr>
              <p:sp>
                <p:nvSpPr>
                  <p:cNvPr id="19" name="Прямоугольный треугольник 18"/>
                  <p:cNvSpPr/>
                  <p:nvPr/>
                </p:nvSpPr>
                <p:spPr>
                  <a:xfrm>
                    <a:off x="5867408" y="1581136"/>
                    <a:ext cx="1518729" cy="911305"/>
                  </a:xfrm>
                  <a:prstGeom prst="rtTriangle">
                    <a:avLst/>
                  </a:prstGeom>
                  <a:solidFill>
                    <a:srgbClr val="CCE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" name="Прямоугольный треугольник 19"/>
                  <p:cNvSpPr/>
                  <p:nvPr/>
                </p:nvSpPr>
                <p:spPr>
                  <a:xfrm rot="10800000">
                    <a:off x="7367606" y="2509830"/>
                    <a:ext cx="1518729" cy="911305"/>
                  </a:xfrm>
                  <a:prstGeom prst="rtTriangle">
                    <a:avLst/>
                  </a:prstGeom>
                  <a:solidFill>
                    <a:srgbClr val="CCE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130539">
                  <a:off x="500034" y="1785926"/>
                  <a:ext cx="2286016" cy="1279561"/>
                  <a:chOff x="357158" y="1809544"/>
                  <a:chExt cx="2157786" cy="1208123"/>
                </a:xfrm>
              </p:grpSpPr>
              <p:sp>
                <p:nvSpPr>
                  <p:cNvPr id="26" name="Прямоугольный треугольник 25"/>
                  <p:cNvSpPr/>
                  <p:nvPr/>
                </p:nvSpPr>
                <p:spPr>
                  <a:xfrm rot="7202350">
                    <a:off x="818598" y="1348104"/>
                    <a:ext cx="1208123" cy="2131004"/>
                  </a:xfrm>
                  <a:prstGeom prst="rtTriangle">
                    <a:avLst/>
                  </a:prstGeom>
                  <a:solidFill>
                    <a:srgbClr val="CCE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7" name="Прямоугольный треугольник 26"/>
                  <p:cNvSpPr/>
                  <p:nvPr/>
                </p:nvSpPr>
                <p:spPr>
                  <a:xfrm rot="14520516" flipV="1">
                    <a:off x="869900" y="1369636"/>
                    <a:ext cx="1151409" cy="2138679"/>
                  </a:xfrm>
                  <a:prstGeom prst="rtTriangle">
                    <a:avLst/>
                  </a:prstGeom>
                  <a:solidFill>
                    <a:srgbClr val="CCE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28" name="Группа 27"/>
                <p:cNvGrpSpPr/>
                <p:nvPr/>
              </p:nvGrpSpPr>
              <p:grpSpPr>
                <a:xfrm rot="10800000">
                  <a:off x="792660" y="4429132"/>
                  <a:ext cx="1707638" cy="1279561"/>
                  <a:chOff x="357158" y="1809544"/>
                  <a:chExt cx="2149135" cy="1208123"/>
                </a:xfrm>
              </p:grpSpPr>
              <p:sp>
                <p:nvSpPr>
                  <p:cNvPr id="29" name="Прямоугольный треугольник 28"/>
                  <p:cNvSpPr/>
                  <p:nvPr/>
                </p:nvSpPr>
                <p:spPr>
                  <a:xfrm rot="7202350">
                    <a:off x="818598" y="1348104"/>
                    <a:ext cx="1208123" cy="2131004"/>
                  </a:xfrm>
                  <a:prstGeom prst="rtTriangle">
                    <a:avLst/>
                  </a:prstGeom>
                  <a:solidFill>
                    <a:srgbClr val="CCE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30" name="Прямоугольный треугольник 29"/>
                  <p:cNvSpPr/>
                  <p:nvPr/>
                </p:nvSpPr>
                <p:spPr>
                  <a:xfrm rot="13626482" flipV="1">
                    <a:off x="853309" y="1363520"/>
                    <a:ext cx="1169755" cy="2136212"/>
                  </a:xfrm>
                  <a:prstGeom prst="rtTriangle">
                    <a:avLst/>
                  </a:prstGeom>
                  <a:solidFill>
                    <a:srgbClr val="CCE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cxnSp>
            <p:nvCxnSpPr>
              <p:cNvPr id="33" name="Прямая соединительная линия 32"/>
              <p:cNvCxnSpPr/>
              <p:nvPr/>
            </p:nvCxnSpPr>
            <p:spPr>
              <a:xfrm rot="16200000" flipH="1">
                <a:off x="821505" y="1393017"/>
                <a:ext cx="285752" cy="214314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5400000">
                <a:off x="1928794" y="1285860"/>
                <a:ext cx="285752" cy="142876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>
                <a:off x="6251587" y="2320917"/>
                <a:ext cx="357190" cy="158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7894661" y="2320917"/>
                <a:ext cx="357190" cy="158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2071670" y="4357694"/>
                <a:ext cx="285752" cy="142876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6200000" flipH="1">
                <a:off x="2178827" y="5393545"/>
                <a:ext cx="285752" cy="214314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3786182" y="4500570"/>
                <a:ext cx="285752" cy="142876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>
                <a:off x="5143504" y="5572140"/>
                <a:ext cx="285752" cy="142876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>
              <a:xfrm rot="17688224">
                <a:off x="2409694" y="1589218"/>
                <a:ext cx="255334" cy="278449"/>
                <a:chOff x="4106471" y="3308263"/>
                <a:chExt cx="284042" cy="235811"/>
              </a:xfrm>
            </p:grpSpPr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rot="5400000" flipH="1" flipV="1">
                  <a:off x="3989089" y="3425645"/>
                  <a:ext cx="235811" cy="1048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4107519" y="3308264"/>
                  <a:ext cx="282994" cy="1741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Группа 52"/>
              <p:cNvGrpSpPr/>
              <p:nvPr/>
            </p:nvGrpSpPr>
            <p:grpSpPr>
              <a:xfrm rot="5400000">
                <a:off x="3172009" y="2114347"/>
                <a:ext cx="214312" cy="271850"/>
                <a:chOff x="4106471" y="3308263"/>
                <a:chExt cx="284042" cy="235811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 flipH="1" flipV="1">
                  <a:off x="3989089" y="3425645"/>
                  <a:ext cx="235811" cy="1048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4107519" y="3308264"/>
                  <a:ext cx="282994" cy="1741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Группа 55"/>
              <p:cNvGrpSpPr/>
              <p:nvPr/>
            </p:nvGrpSpPr>
            <p:grpSpPr>
              <a:xfrm rot="16200000">
                <a:off x="4871783" y="2343399"/>
                <a:ext cx="214314" cy="242376"/>
                <a:chOff x="4106471" y="3308263"/>
                <a:chExt cx="284042" cy="235811"/>
              </a:xfrm>
            </p:grpSpPr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rot="5400000" flipH="1" flipV="1">
                  <a:off x="3989089" y="3425645"/>
                  <a:ext cx="235811" cy="1048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4107519" y="3308264"/>
                  <a:ext cx="282994" cy="1741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Группа 58"/>
              <p:cNvGrpSpPr/>
              <p:nvPr/>
            </p:nvGrpSpPr>
            <p:grpSpPr>
              <a:xfrm rot="5400000">
                <a:off x="5743777" y="2114347"/>
                <a:ext cx="214312" cy="271850"/>
                <a:chOff x="4106471" y="3308263"/>
                <a:chExt cx="284042" cy="235811"/>
              </a:xfrm>
            </p:grpSpPr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rot="5400000" flipH="1" flipV="1">
                  <a:off x="3989089" y="3425645"/>
                  <a:ext cx="235811" cy="1048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4107519" y="3308264"/>
                  <a:ext cx="282994" cy="1741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Группа 61"/>
              <p:cNvGrpSpPr/>
              <p:nvPr/>
            </p:nvGrpSpPr>
            <p:grpSpPr>
              <a:xfrm rot="16200000">
                <a:off x="8515121" y="2343399"/>
                <a:ext cx="214314" cy="242376"/>
                <a:chOff x="4106471" y="3308263"/>
                <a:chExt cx="284042" cy="235811"/>
              </a:xfrm>
            </p:grpSpPr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 rot="5400000" flipH="1" flipV="1">
                  <a:off x="3989089" y="3425645"/>
                  <a:ext cx="235811" cy="1048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4107519" y="3308264"/>
                  <a:ext cx="282994" cy="1741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Группа 64"/>
              <p:cNvGrpSpPr/>
              <p:nvPr/>
            </p:nvGrpSpPr>
            <p:grpSpPr>
              <a:xfrm rot="14418539">
                <a:off x="8024790" y="3745279"/>
                <a:ext cx="296759" cy="227119"/>
                <a:chOff x="4106471" y="3308263"/>
                <a:chExt cx="284042" cy="235811"/>
              </a:xfrm>
            </p:grpSpPr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 rot="5400000" flipH="1" flipV="1">
                  <a:off x="3989089" y="3425645"/>
                  <a:ext cx="235811" cy="1048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>
                  <a:off x="4107519" y="3308264"/>
                  <a:ext cx="282994" cy="1741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Группа 67"/>
              <p:cNvGrpSpPr/>
              <p:nvPr/>
            </p:nvGrpSpPr>
            <p:grpSpPr>
              <a:xfrm rot="1745484">
                <a:off x="1858426" y="5766895"/>
                <a:ext cx="270314" cy="219321"/>
                <a:chOff x="4106471" y="3308263"/>
                <a:chExt cx="284042" cy="235811"/>
              </a:xfrm>
            </p:grpSpPr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rot="5400000" flipH="1" flipV="1">
                  <a:off x="3989089" y="3425645"/>
                  <a:ext cx="235811" cy="1048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4107519" y="3308264"/>
                  <a:ext cx="282994" cy="1741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Группа 70"/>
              <p:cNvGrpSpPr/>
              <p:nvPr/>
            </p:nvGrpSpPr>
            <p:grpSpPr>
              <a:xfrm rot="5400000">
                <a:off x="3243447" y="4828991"/>
                <a:ext cx="214312" cy="271850"/>
                <a:chOff x="4106471" y="3308263"/>
                <a:chExt cx="284042" cy="235811"/>
              </a:xfrm>
            </p:grpSpPr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rot="5400000" flipH="1" flipV="1">
                  <a:off x="3989089" y="3425645"/>
                  <a:ext cx="235811" cy="1048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4107519" y="3308264"/>
                  <a:ext cx="282994" cy="1741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Группа 73"/>
              <p:cNvGrpSpPr/>
              <p:nvPr/>
            </p:nvGrpSpPr>
            <p:grpSpPr>
              <a:xfrm rot="16200000">
                <a:off x="5657601" y="5058043"/>
                <a:ext cx="214314" cy="242376"/>
                <a:chOff x="4106471" y="3308263"/>
                <a:chExt cx="284042" cy="235811"/>
              </a:xfrm>
            </p:grpSpPr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 rot="5400000" flipH="1" flipV="1">
                  <a:off x="3989089" y="3425645"/>
                  <a:ext cx="235811" cy="1048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4107519" y="3308264"/>
                  <a:ext cx="282994" cy="1741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Группа 76"/>
              <p:cNvGrpSpPr/>
              <p:nvPr/>
            </p:nvGrpSpPr>
            <p:grpSpPr>
              <a:xfrm rot="13392343">
                <a:off x="1683393" y="4064976"/>
                <a:ext cx="278724" cy="228249"/>
                <a:chOff x="4106471" y="3308263"/>
                <a:chExt cx="284042" cy="235811"/>
              </a:xfrm>
            </p:grpSpPr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 rot="5400000" flipH="1" flipV="1">
                  <a:off x="3989089" y="3425645"/>
                  <a:ext cx="235811" cy="1048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4107519" y="3308264"/>
                  <a:ext cx="282994" cy="1741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Группа 79"/>
              <p:cNvGrpSpPr/>
              <p:nvPr/>
            </p:nvGrpSpPr>
            <p:grpSpPr>
              <a:xfrm rot="1745484">
                <a:off x="7965853" y="5624019"/>
                <a:ext cx="270314" cy="219321"/>
                <a:chOff x="4106471" y="3308263"/>
                <a:chExt cx="284042" cy="235811"/>
              </a:xfrm>
            </p:grpSpPr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rot="5400000" flipH="1" flipV="1">
                  <a:off x="3989089" y="3425645"/>
                  <a:ext cx="235811" cy="1048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4107519" y="3308264"/>
                  <a:ext cx="282994" cy="1741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Дуга 82"/>
              <p:cNvSpPr/>
              <p:nvPr/>
            </p:nvSpPr>
            <p:spPr>
              <a:xfrm rot="6434250">
                <a:off x="3025416" y="1281911"/>
                <a:ext cx="393682" cy="492104"/>
              </a:xfrm>
              <a:prstGeom prst="arc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Дуга 83"/>
              <p:cNvSpPr/>
              <p:nvPr/>
            </p:nvSpPr>
            <p:spPr>
              <a:xfrm rot="16892854">
                <a:off x="4869949" y="2924993"/>
                <a:ext cx="393682" cy="492104"/>
              </a:xfrm>
              <a:prstGeom prst="arc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Дуга 84"/>
              <p:cNvSpPr/>
              <p:nvPr/>
            </p:nvSpPr>
            <p:spPr>
              <a:xfrm rot="21434772">
                <a:off x="6512420" y="4509744"/>
                <a:ext cx="393682" cy="492104"/>
              </a:xfrm>
              <a:prstGeom prst="arc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Дуга 85"/>
              <p:cNvSpPr/>
              <p:nvPr/>
            </p:nvSpPr>
            <p:spPr>
              <a:xfrm rot="4014087">
                <a:off x="6506914" y="4599728"/>
                <a:ext cx="362478" cy="587499"/>
              </a:xfrm>
              <a:prstGeom prst="arc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 rot="21090138" flipH="1">
              <a:off x="596647" y="1660988"/>
              <a:ext cx="269565" cy="360752"/>
              <a:chOff x="2497177" y="1695244"/>
              <a:chExt cx="278449" cy="301532"/>
            </a:xfrm>
          </p:grpSpPr>
          <p:cxnSp>
            <p:nvCxnSpPr>
              <p:cNvPr id="107" name="Прямая соединительная линия 106"/>
              <p:cNvCxnSpPr/>
              <p:nvPr/>
            </p:nvCxnSpPr>
            <p:spPr>
              <a:xfrm rot="1488224" flipH="1" flipV="1">
                <a:off x="2497177" y="1995834"/>
                <a:ext cx="278449" cy="94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rot="17688224">
                <a:off x="2437316" y="1821412"/>
                <a:ext cx="254392" cy="2056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Прямоугольник 110"/>
          <p:cNvSpPr/>
          <p:nvPr/>
        </p:nvSpPr>
        <p:spPr>
          <a:xfrm>
            <a:off x="3428992" y="1428737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071934" y="3786190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357158" y="2571744"/>
            <a:ext cx="7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928926" y="2643182"/>
            <a:ext cx="926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429388" y="2500306"/>
            <a:ext cx="774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57158" y="5429264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286116" y="5214950"/>
            <a:ext cx="855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357950" y="5286388"/>
            <a:ext cx="7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39000" cy="79375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  </a:t>
            </a:r>
          </a:p>
        </p:txBody>
      </p:sp>
      <p:sp>
        <p:nvSpPr>
          <p:cNvPr id="2048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5900750" cy="4840303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УРОКЕ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FontTx/>
              <a:buChar char="•"/>
            </a:pPr>
            <a:r>
              <a:rPr lang="en-US" sz="2400" b="1" dirty="0" smtClean="0"/>
              <a:t> </a:t>
            </a:r>
            <a:r>
              <a:rPr lang="ru-RU" sz="2400" b="1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узнал…</a:t>
            </a:r>
          </a:p>
          <a:p>
            <a:pPr>
              <a:buFontTx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pPr>
              <a:buFontTx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Мне понравилось…</a:t>
            </a:r>
          </a:p>
          <a:p>
            <a:pPr>
              <a:buFontTx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Я затруднялся…</a:t>
            </a:r>
          </a:p>
          <a:p>
            <a:pPr>
              <a:buFontTx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Моё настроение…</a:t>
            </a:r>
          </a:p>
        </p:txBody>
      </p:sp>
      <p:pic>
        <p:nvPicPr>
          <p:cNvPr id="5" name="Picture 5" descr="f1_07_hurr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0386" y="1785926"/>
            <a:ext cx="2976134" cy="3429024"/>
          </a:xfr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7414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Егорович Жуковский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1847-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1921</a:t>
            </a:r>
            <a:r>
              <a:rPr lang="ru-RU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14752"/>
            <a:ext cx="335758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714488"/>
            <a:ext cx="72866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математике 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своя красота, как в живописи и поэзии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78661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 tooltip="Малевич, Казимир Северинович"/>
              </a:rPr>
              <a:t>Казимир Малевич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6" name="AutoShape 2" descr="C:\Documents and Settings\Admin\%D0%A0%D0%B0%D0%B1%D0%BE%D1%87%D0%B8%D0%B9 %D1%81%D1%82%D0%BE%D0%BB\pic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C:\Documents and Settings\Admin\%D0%A0%D0%B0%D0%B1%D0%BE%D1%87%D0%B8%D0%B9 %D1%81%D1%82%D0%BE%D0%BB\pic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5616" y="1600200"/>
            <a:ext cx="4592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94398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Гипотенузой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называется сторона прямоугольного треугольника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28596" y="3071812"/>
            <a:ext cx="3000397" cy="3247314"/>
            <a:chOff x="642910" y="4014397"/>
            <a:chExt cx="2791068" cy="2452401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709364" y="4014397"/>
              <a:ext cx="2724614" cy="2452401"/>
              <a:chOff x="709364" y="4014397"/>
              <a:chExt cx="2724614" cy="2452401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1071538" y="4143380"/>
                <a:ext cx="2071702" cy="2000264"/>
              </a:xfrm>
              <a:prstGeom prst="rtTriangle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09364" y="4014397"/>
                <a:ext cx="524541" cy="43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К</a:t>
                </a:r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34616" y="5978683"/>
                <a:ext cx="199362" cy="48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42910" y="5978682"/>
              <a:ext cx="381836" cy="48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7620" y="307181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314324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3714752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596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364331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4357694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6" y="4286256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1928802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Катетом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называется сторона прямоугольного треугольника</a:t>
            </a:r>
            <a:r>
              <a:rPr lang="ru-RU" sz="2400" dirty="0" smtClean="0"/>
              <a:t>,</a:t>
            </a:r>
            <a:endParaRPr lang="en-US" sz="2400" dirty="0" smtClean="0"/>
          </a:p>
          <a:p>
            <a:endParaRPr lang="en-US" sz="2400" dirty="0" smtClean="0"/>
          </a:p>
          <a:p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71670" y="1214423"/>
            <a:ext cx="686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ротиволежащая прямому углу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5918" y="2357430"/>
            <a:ext cx="735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рилежащая к прямому углу.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42910" y="500042"/>
            <a:ext cx="7679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D1603"/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углы треугольника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00034" y="1857364"/>
            <a:ext cx="5357850" cy="4283476"/>
            <a:chOff x="571472" y="1500174"/>
            <a:chExt cx="4143404" cy="3557498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571472" y="2714620"/>
              <a:ext cx="4143404" cy="2214578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2607455" y="1535893"/>
              <a:ext cx="1214446" cy="1143008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1536679" y="3821115"/>
              <a:ext cx="2214578" cy="158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2214546" y="4786322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357422" y="4643446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Дуга 31"/>
            <p:cNvSpPr/>
            <p:nvPr/>
          </p:nvSpPr>
          <p:spPr>
            <a:xfrm rot="1529434">
              <a:off x="2514963" y="2548528"/>
              <a:ext cx="331575" cy="47514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43174" y="4500570"/>
              <a:ext cx="285752" cy="48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43372" y="4572007"/>
              <a:ext cx="285752" cy="48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736" y="3071810"/>
              <a:ext cx="586605" cy="433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25°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57488" y="2294289"/>
              <a:ext cx="862971" cy="433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120°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57422" y="3000372"/>
              <a:ext cx="214314" cy="433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5786" y="4572007"/>
              <a:ext cx="444562" cy="48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2" name="Объект 51"/>
            <p:cNvGraphicFramePr>
              <a:graphicFrameLocks noChangeAspect="1"/>
            </p:cNvGraphicFramePr>
            <p:nvPr/>
          </p:nvGraphicFramePr>
          <p:xfrm>
            <a:off x="4514850" y="3321050"/>
            <a:ext cx="114300" cy="608016"/>
          </p:xfrm>
          <a:graphic>
            <a:graphicData uri="http://schemas.openxmlformats.org/presentationml/2006/ole">
              <p:oleObj spid="_x0000_s1029" name="Формула" r:id="rId3" imgW="114120" imgH="215640" progId="Equation.3">
                <p:embed/>
              </p:oleObj>
            </a:graphicData>
          </a:graphic>
        </p:graphicFrame>
      </p:grpSp>
      <p:grpSp>
        <p:nvGrpSpPr>
          <p:cNvPr id="56" name="Группа 55"/>
          <p:cNvGrpSpPr/>
          <p:nvPr/>
        </p:nvGrpSpPr>
        <p:grpSpPr>
          <a:xfrm>
            <a:off x="5429258" y="2643182"/>
            <a:ext cx="1012490" cy="707886"/>
            <a:chOff x="5500694" y="3071810"/>
            <a:chExt cx="418918" cy="707886"/>
          </a:xfrm>
        </p:grpSpPr>
        <p:sp>
          <p:nvSpPr>
            <p:cNvPr id="46" name="TextBox 45"/>
            <p:cNvSpPr txBox="1"/>
            <p:nvPr/>
          </p:nvSpPr>
          <p:spPr>
            <a:xfrm>
              <a:off x="5643570" y="3071810"/>
              <a:ext cx="2760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2400" dirty="0" smtClean="0"/>
                <a:t> =</a:t>
              </a:r>
              <a:endParaRPr lang="ru-RU" sz="2400" dirty="0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5500694" y="3214686"/>
              <a:ext cx="142876" cy="142876"/>
              <a:chOff x="6858016" y="1142984"/>
              <a:chExt cx="142876" cy="144464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6858016" y="1142984"/>
                <a:ext cx="142876" cy="142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6858016" y="1285860"/>
                <a:ext cx="14287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Группа 56"/>
          <p:cNvGrpSpPr/>
          <p:nvPr/>
        </p:nvGrpSpPr>
        <p:grpSpPr>
          <a:xfrm>
            <a:off x="5572132" y="2000240"/>
            <a:ext cx="1014898" cy="646331"/>
            <a:chOff x="4857752" y="2000240"/>
            <a:chExt cx="446441" cy="646331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5000628" y="2000240"/>
              <a:ext cx="3035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dirty="0" smtClean="0"/>
                <a:t> =</a:t>
              </a: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4857752" y="2143116"/>
              <a:ext cx="142876" cy="142876"/>
              <a:chOff x="6858016" y="1142984"/>
              <a:chExt cx="142876" cy="144464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rot="5400000">
                <a:off x="6858016" y="1142984"/>
                <a:ext cx="142876" cy="142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6858016" y="1285860"/>
                <a:ext cx="14287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Группа 49"/>
          <p:cNvGrpSpPr/>
          <p:nvPr/>
        </p:nvGrpSpPr>
        <p:grpSpPr>
          <a:xfrm>
            <a:off x="5429261" y="3286124"/>
            <a:ext cx="998029" cy="707886"/>
            <a:chOff x="5429256" y="4357694"/>
            <a:chExt cx="430982" cy="70788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572132" y="4357694"/>
              <a:ext cx="2881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400" dirty="0" smtClean="0"/>
                <a:t> =</a:t>
              </a: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5429256" y="4500570"/>
              <a:ext cx="142876" cy="142876"/>
              <a:chOff x="6858016" y="1142984"/>
              <a:chExt cx="142876" cy="144464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>
                <a:off x="6858016" y="1142984"/>
                <a:ext cx="142876" cy="142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6858016" y="1285860"/>
                <a:ext cx="14287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Группа 52"/>
          <p:cNvGrpSpPr/>
          <p:nvPr/>
        </p:nvGrpSpPr>
        <p:grpSpPr>
          <a:xfrm>
            <a:off x="5643562" y="1285860"/>
            <a:ext cx="932273" cy="584775"/>
            <a:chOff x="6929454" y="2214554"/>
            <a:chExt cx="420986" cy="58477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072330" y="2214554"/>
              <a:ext cx="2781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400" dirty="0" smtClean="0"/>
                <a:t> =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6929454" y="2357430"/>
              <a:ext cx="142876" cy="142876"/>
              <a:chOff x="6858016" y="1142984"/>
              <a:chExt cx="142876" cy="144464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6858016" y="1142984"/>
                <a:ext cx="142876" cy="142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6858016" y="1285860"/>
                <a:ext cx="14287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Прямоугольник 58"/>
          <p:cNvSpPr/>
          <p:nvPr/>
        </p:nvSpPr>
        <p:spPr>
          <a:xfrm>
            <a:off x="6500826" y="1285860"/>
            <a:ext cx="1242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90°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643702" y="2000240"/>
            <a:ext cx="1402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65°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43702" y="2643182"/>
            <a:ext cx="1402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55°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572264" y="3286124"/>
            <a:ext cx="1099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35°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Содержимое 38"/>
          <p:cNvGraphicFramePr>
            <a:graphicFrameLocks noGrp="1"/>
          </p:cNvGraphicFramePr>
          <p:nvPr>
            <p:ph idx="1"/>
          </p:nvPr>
        </p:nvGraphicFramePr>
        <p:xfrm>
          <a:off x="642910" y="4071942"/>
          <a:ext cx="8001057" cy="200026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67019"/>
                <a:gridCol w="2667019"/>
                <a:gridCol w="2667019"/>
              </a:tblGrid>
              <a:tr h="460019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Треугольник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Гипотенуза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Катеты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</a:tr>
              <a:tr h="46001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</a:tr>
              <a:tr h="46001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</a:tr>
              <a:tr h="50110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solidFill>
                      <a:srgbClr val="CCECFF">
                        <a:alpha val="41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прямоугольные треугольники и заполните таблицу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71472" y="1285860"/>
            <a:ext cx="5857916" cy="2863220"/>
            <a:chOff x="838517" y="1571612"/>
            <a:chExt cx="4323943" cy="2467419"/>
          </a:xfrm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1000100" y="1928802"/>
              <a:ext cx="3714776" cy="1571636"/>
            </a:xfrm>
            <a:prstGeom prst="triangle">
              <a:avLst>
                <a:gd name="adj" fmla="val 78077"/>
              </a:avLst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" name="Прямая соединительная линия 8"/>
            <p:cNvCxnSpPr>
              <a:stCxn id="7" idx="0"/>
              <a:endCxn id="7" idx="3"/>
            </p:cNvCxnSpPr>
            <p:nvPr/>
          </p:nvCxnSpPr>
          <p:spPr>
            <a:xfrm rot="16200000" flipH="1">
              <a:off x="3114668" y="2714717"/>
              <a:ext cx="1571636" cy="1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22337" y="1571612"/>
              <a:ext cx="673545" cy="610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517" y="3172242"/>
              <a:ext cx="105462" cy="610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3438" y="3110679"/>
              <a:ext cx="519022" cy="610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43306" y="3429000"/>
              <a:ext cx="470210" cy="610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3578835" y="3402524"/>
              <a:ext cx="215108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685992" y="329536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/>
          <p:nvPr/>
        </p:nvCxnSpPr>
        <p:spPr>
          <a:xfrm flipV="1">
            <a:off x="4500562" y="1928802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V="1">
            <a:off x="4286248" y="192880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857224" y="4572008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785786" y="5000636"/>
            <a:ext cx="17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ABD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5786" y="5500702"/>
            <a:ext cx="1809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CBD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4572008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3643306" y="5072074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3143240" y="5500702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57884" y="4572008"/>
            <a:ext cx="1006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43768" y="4572008"/>
            <a:ext cx="867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29322" y="5072074"/>
            <a:ext cx="857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smtClean="0">
                <a:solidFill>
                  <a:schemeClr val="accent2"/>
                </a:solidFill>
              </a:rPr>
              <a:t>D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43768" y="5072074"/>
            <a:ext cx="925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29322" y="5500702"/>
            <a:ext cx="8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43768" y="5500702"/>
            <a:ext cx="896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/>
      <p:bldP spid="21" grpId="0"/>
      <p:bldP spid="24" grpId="0"/>
      <p:bldP spid="26" grpId="0"/>
      <p:bldP spid="27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42984"/>
            <a:ext cx="4114800" cy="50974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Обозначьте гипотенузу </a:t>
            </a:r>
            <a:r>
              <a:rPr lang="ru-RU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Обозначьте катет </a:t>
            </a:r>
            <a:r>
              <a:rPr lang="en-US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Обозначьте гипотенузу</a:t>
            </a:r>
            <a:r>
              <a:rPr lang="ru-RU" sz="3600" dirty="0" smtClean="0"/>
              <a:t>  </a:t>
            </a:r>
            <a:r>
              <a:rPr lang="en-US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катет</a:t>
            </a:r>
            <a:r>
              <a:rPr lang="en-US" sz="2400" dirty="0" smtClean="0"/>
              <a:t> </a:t>
            </a:r>
            <a:r>
              <a:rPr lang="en-US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XZ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4. Обозначьте гипотенузу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катеты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142976" y="1500174"/>
            <a:ext cx="771524" cy="1414466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1214414" y="3929066"/>
            <a:ext cx="1128714" cy="1643074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7708124">
            <a:off x="2851264" y="2177785"/>
            <a:ext cx="1155458" cy="1454238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2757478" y="4386266"/>
            <a:ext cx="1557342" cy="928694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78592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500570"/>
            <a:ext cx="44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17144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4572008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928670"/>
            <a:ext cx="46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7356" y="2714620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786" y="5429264"/>
            <a:ext cx="5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5429264"/>
            <a:ext cx="40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2857496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2857496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4214818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868" y="557214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9058" y="478632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71802" y="1357298"/>
            <a:ext cx="401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5" grpId="0"/>
      <p:bldP spid="26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385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Слайд 1</vt:lpstr>
      <vt:lpstr>  Николай Егорович Жуковский (1847- 1921) </vt:lpstr>
      <vt:lpstr>Слайд 3</vt:lpstr>
      <vt:lpstr>Слайд 4</vt:lpstr>
      <vt:lpstr>Казимир Малевич</vt:lpstr>
      <vt:lpstr>Гипотенузой называется сторона прямоугольного треугольника</vt:lpstr>
      <vt:lpstr>Слайд 7</vt:lpstr>
      <vt:lpstr>Назовите прямоугольные треугольники и заполните таблицу</vt:lpstr>
      <vt:lpstr>Практическая работа</vt:lpstr>
      <vt:lpstr>Признак равенства прямоугольных треугольников (по двум катетам)</vt:lpstr>
      <vt:lpstr>Признак равенства прямоугольных треугольников (по гипотенузе и катету)</vt:lpstr>
      <vt:lpstr>Признак равенства прямоугольных треугольников (по катету и прилежащему углу)</vt:lpstr>
      <vt:lpstr>Признак равенства прямоугольных треугольников  (по катету и противолежащему углу)</vt:lpstr>
      <vt:lpstr>Признаки равенства прямоугольных треугольников ( по гипотенузе и острому углу)</vt:lpstr>
      <vt:lpstr>Найдите равные прямоугольные треугольники</vt:lpstr>
      <vt:lpstr>Слайд 16</vt:lpstr>
      <vt:lpstr>                                          РЕФЛЕКСИЯ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ученик1</dc:creator>
  <cp:lastModifiedBy>Admin</cp:lastModifiedBy>
  <cp:revision>188</cp:revision>
  <dcterms:created xsi:type="dcterms:W3CDTF">2011-04-10T06:56:43Z</dcterms:created>
  <dcterms:modified xsi:type="dcterms:W3CDTF">2013-02-26T18:50:24Z</dcterms:modified>
</cp:coreProperties>
</file>