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58" r:id="rId5"/>
    <p:sldId id="266" r:id="rId6"/>
    <p:sldId id="260" r:id="rId7"/>
    <p:sldId id="261" r:id="rId8"/>
    <p:sldId id="263" r:id="rId9"/>
    <p:sldId id="262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660066"/>
    <a:srgbClr val="9900CC"/>
    <a:srgbClr val="B254BC"/>
    <a:srgbClr val="CC00CC"/>
    <a:srgbClr val="CC0066"/>
    <a:srgbClr val="0000FF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0EB2445-2446-4B54-8EF4-A35307F646D3}" type="datetimeFigureOut">
              <a:rPr lang="ru-RU"/>
              <a:pPr/>
              <a:t>03.06.2013</a:t>
            </a:fld>
            <a:endParaRPr lang="ru-RU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8D9E2FB-D275-4B6F-903E-34DA8E460F5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8C453BB-C404-473B-A660-DC9A823D8D79}" type="datetimeFigureOut">
              <a:rPr lang="ru-RU"/>
              <a:pPr>
                <a:defRPr/>
              </a:pPr>
              <a:t>03.06.2013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6B91014-FA94-4E52-BC26-236B54E39D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18E6CB-6BB1-4C95-A039-DA44C2CEFF5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2F030-ED21-4F3F-AC6A-E4E9032C768B}" type="datetimeFigureOut">
              <a:rPr lang="ru-RU"/>
              <a:pPr>
                <a:defRPr/>
              </a:pPr>
              <a:t>03.06.2013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2CD7E-082E-49B6-9DDD-E9F09A881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2CC14-C29E-4D48-AE35-8E595AF2E9F1}" type="datetimeFigureOut">
              <a:rPr lang="ru-RU"/>
              <a:pPr>
                <a:defRPr/>
              </a:pPr>
              <a:t>03.06.2013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515BA-0152-4E74-ADCE-6CD807E972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86703-F99D-4CDD-B1F0-E001BA67B592}" type="datetimeFigureOut">
              <a:rPr lang="ru-RU"/>
              <a:pPr>
                <a:defRPr/>
              </a:pPr>
              <a:t>03.06.2013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352BD-5474-4654-A510-1BC327A668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ACE8C-A9E3-4EC2-9F8C-1670427BB448}" type="datetimeFigureOut">
              <a:rPr lang="ru-RU"/>
              <a:pPr>
                <a:defRPr/>
              </a:pPr>
              <a:t>03.06.2013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7B9E1-FBEB-43BF-A6DF-443289E0B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608DA-F56A-45E6-8E9B-5CE7D729A3C2}" type="datetimeFigureOut">
              <a:rPr lang="ru-RU"/>
              <a:pPr>
                <a:defRPr/>
              </a:pPr>
              <a:t>03.06.2013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4CDF7-C80B-4430-8BE4-099A6B3BB8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E848C-88AF-4B2B-9E10-158726E37304}" type="datetimeFigureOut">
              <a:rPr lang="ru-RU"/>
              <a:pPr>
                <a:defRPr/>
              </a:pPr>
              <a:t>03.06.2013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EB1-F3D0-4618-8C1F-F17D5C944B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03717-42B2-4026-A352-F2777F35051A}" type="datetimeFigureOut">
              <a:rPr lang="ru-RU"/>
              <a:pPr>
                <a:defRPr/>
              </a:pPr>
              <a:t>03.06.2013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23020-5A45-4B51-B120-A95A0D157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D0019-5BC8-4DDB-806A-337840BFF294}" type="datetimeFigureOut">
              <a:rPr lang="ru-RU"/>
              <a:pPr>
                <a:defRPr/>
              </a:pPr>
              <a:t>03.06.2013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64AF7-7EE4-4376-93C1-644AAD529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AA56D-93FE-4225-B420-AD9626B5BAA2}" type="datetimeFigureOut">
              <a:rPr lang="ru-RU"/>
              <a:pPr>
                <a:defRPr/>
              </a:pPr>
              <a:t>03.06.2013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D1CE4-A46B-4DB3-BD0B-086A64191A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0DA07-1F19-4640-A9B8-2980B3B0B56B}" type="datetimeFigureOut">
              <a:rPr lang="ru-RU"/>
              <a:pPr>
                <a:defRPr/>
              </a:pPr>
              <a:t>03.06.2013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DB28B-EC11-486F-A9E9-1ECF11DC1E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8016E-5D30-4067-987C-A2264FCA70EC}" type="datetimeFigureOut">
              <a:rPr lang="ru-RU"/>
              <a:pPr>
                <a:defRPr/>
              </a:pPr>
              <a:t>03.06.2013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0C979-847C-4D3E-BCCD-FD60855EA0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4CDE70-BEFF-4D48-B64B-4CD07C236045}" type="datetimeFigureOut">
              <a:rPr lang="ru-RU"/>
              <a:pPr>
                <a:defRPr/>
              </a:pPr>
              <a:t>03.06.2013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CEE82E-0250-4DF5-9679-C04593DDD4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060848"/>
            <a:ext cx="8352928" cy="2569641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Inflat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FF"/>
                </a:solidFill>
                <a:latin typeface="+mn-lt"/>
              </a:rPr>
              <a:t>Многоугольники.</a:t>
            </a:r>
            <a:endParaRPr lang="ru-RU" sz="4400" b="1" dirty="0">
              <a:solidFill>
                <a:srgbClr val="FF00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Прямая соединительная линия 38"/>
          <p:cNvCxnSpPr/>
          <p:nvPr/>
        </p:nvCxnSpPr>
        <p:spPr>
          <a:xfrm flipV="1">
            <a:off x="5572125" y="1643063"/>
            <a:ext cx="1357313" cy="1071562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1071563" y="1214438"/>
            <a:ext cx="431800" cy="431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1</a:t>
            </a:r>
            <a:endParaRPr lang="ru-RU" sz="2000" b="1" dirty="0"/>
          </a:p>
        </p:txBody>
      </p:sp>
      <p:grpSp>
        <p:nvGrpSpPr>
          <p:cNvPr id="23556" name="Группа 1"/>
          <p:cNvGrpSpPr>
            <a:grpSpLocks/>
          </p:cNvGrpSpPr>
          <p:nvPr/>
        </p:nvGrpSpPr>
        <p:grpSpPr bwMode="auto">
          <a:xfrm>
            <a:off x="179388" y="260350"/>
            <a:ext cx="914400" cy="923925"/>
            <a:chOff x="1619672" y="476672"/>
            <a:chExt cx="914400" cy="923330"/>
          </a:xfrm>
        </p:grpSpPr>
        <p:sp>
          <p:nvSpPr>
            <p:cNvPr id="3" name="Овал 2"/>
            <p:cNvSpPr/>
            <p:nvPr/>
          </p:nvSpPr>
          <p:spPr>
            <a:xfrm>
              <a:off x="1619672" y="476672"/>
              <a:ext cx="914400" cy="91381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835696" y="476672"/>
              <a:ext cx="505267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+mn-lt"/>
                </a:rPr>
                <a:t>?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331640" y="404664"/>
            <a:ext cx="698056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Найдите сумму углов следующих многоугольников.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072063" y="4000500"/>
            <a:ext cx="431800" cy="431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4</a:t>
            </a:r>
            <a:endParaRPr lang="ru-RU" sz="2000" b="1" dirty="0"/>
          </a:p>
        </p:txBody>
      </p:sp>
      <p:sp>
        <p:nvSpPr>
          <p:cNvPr id="12" name="Равнобедренный треугольник 11"/>
          <p:cNvSpPr/>
          <p:nvPr/>
        </p:nvSpPr>
        <p:spPr>
          <a:xfrm rot="20840351">
            <a:off x="1098550" y="1768475"/>
            <a:ext cx="1920875" cy="1109663"/>
          </a:xfrm>
          <a:prstGeom prst="triangle">
            <a:avLst>
              <a:gd name="adj" fmla="val 85701"/>
            </a:avLst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Шестиугольник 15"/>
          <p:cNvSpPr/>
          <p:nvPr/>
        </p:nvSpPr>
        <p:spPr>
          <a:xfrm rot="18895716">
            <a:off x="5979319" y="4680744"/>
            <a:ext cx="1862137" cy="1317625"/>
          </a:xfrm>
          <a:prstGeom prst="hexagon">
            <a:avLst>
              <a:gd name="adj" fmla="val 43384"/>
              <a:gd name="vf" fmla="val 115470"/>
            </a:avLst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1571625" y="1214438"/>
            <a:ext cx="164623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Треугольник.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072063" y="1214438"/>
            <a:ext cx="431800" cy="431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2</a:t>
            </a:r>
            <a:endParaRPr lang="ru-RU" sz="2000" b="1" dirty="0"/>
          </a:p>
        </p:txBody>
      </p:sp>
      <p:grpSp>
        <p:nvGrpSpPr>
          <p:cNvPr id="23563" name="Группа 25"/>
          <p:cNvGrpSpPr>
            <a:grpSpLocks/>
          </p:cNvGrpSpPr>
          <p:nvPr/>
        </p:nvGrpSpPr>
        <p:grpSpPr bwMode="auto">
          <a:xfrm rot="1082543">
            <a:off x="5751513" y="1587500"/>
            <a:ext cx="1714500" cy="1430338"/>
            <a:chOff x="1427934" y="4429132"/>
            <a:chExt cx="2143934" cy="1643868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1427336" y="4429156"/>
              <a:ext cx="1214896" cy="786356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H="1">
              <a:off x="2498800" y="4571407"/>
              <a:ext cx="1215112" cy="929038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998501" y="5643159"/>
              <a:ext cx="857511" cy="1986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1425920" y="5643647"/>
              <a:ext cx="2143934" cy="428755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5572125" y="1214438"/>
            <a:ext cx="22098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Четырехугольник.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071563" y="4000500"/>
            <a:ext cx="431800" cy="431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3</a:t>
            </a:r>
            <a:endParaRPr lang="ru-RU" sz="2000" b="1" dirty="0"/>
          </a:p>
        </p:txBody>
      </p:sp>
      <p:sp>
        <p:nvSpPr>
          <p:cNvPr id="15" name="Правильный пятиугольник 14"/>
          <p:cNvSpPr/>
          <p:nvPr/>
        </p:nvSpPr>
        <p:spPr>
          <a:xfrm rot="20563432">
            <a:off x="1377950" y="4395788"/>
            <a:ext cx="1914525" cy="1397000"/>
          </a:xfrm>
          <a:prstGeom prst="pentagon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1928813" y="4000500"/>
            <a:ext cx="18002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Пятиугольник.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43625" y="4071938"/>
            <a:ext cx="1978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Шестиугольник.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14438" y="3143250"/>
            <a:ext cx="21240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Сумма углов 180˚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786438" y="3143250"/>
            <a:ext cx="13747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2∙180=360˚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403350" y="6180138"/>
            <a:ext cx="1374775" cy="6778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3∙180=540˚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cxnSp>
        <p:nvCxnSpPr>
          <p:cNvPr id="32" name="Прямая соединительная линия 31"/>
          <p:cNvCxnSpPr>
            <a:stCxn id="15" idx="1"/>
            <a:endCxn id="15" idx="5"/>
          </p:cNvCxnSpPr>
          <p:nvPr/>
        </p:nvCxnSpPr>
        <p:spPr>
          <a:xfrm flipV="1">
            <a:off x="1373188" y="4652963"/>
            <a:ext cx="1827212" cy="568325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15" idx="1"/>
            <a:endCxn id="15" idx="4"/>
          </p:cNvCxnSpPr>
          <p:nvPr/>
        </p:nvCxnSpPr>
        <p:spPr>
          <a:xfrm>
            <a:off x="1373188" y="5221288"/>
            <a:ext cx="1735137" cy="365125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6" idx="0"/>
            <a:endCxn id="16" idx="3"/>
          </p:cNvCxnSpPr>
          <p:nvPr/>
        </p:nvCxnSpPr>
        <p:spPr>
          <a:xfrm flipV="1">
            <a:off x="6189663" y="4679950"/>
            <a:ext cx="1377950" cy="449263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16" idx="0"/>
            <a:endCxn id="16" idx="2"/>
          </p:cNvCxnSpPr>
          <p:nvPr/>
        </p:nvCxnSpPr>
        <p:spPr>
          <a:xfrm>
            <a:off x="6189663" y="5129213"/>
            <a:ext cx="1441450" cy="420687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16" idx="0"/>
            <a:endCxn id="16" idx="2"/>
          </p:cNvCxnSpPr>
          <p:nvPr/>
        </p:nvCxnSpPr>
        <p:spPr>
          <a:xfrm>
            <a:off x="6189663" y="5129213"/>
            <a:ext cx="931862" cy="930275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6011863" y="6165850"/>
            <a:ext cx="137477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4∙180=720˚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3" grpId="0"/>
      <p:bldP spid="44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260648"/>
            <a:ext cx="756938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CC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Найдем сумму углов выпуклого </a:t>
            </a:r>
            <a:r>
              <a:rPr lang="en-US" sz="2400" b="1" dirty="0">
                <a:ln w="1905"/>
                <a:solidFill>
                  <a:srgbClr val="CC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n</a:t>
            </a:r>
            <a:r>
              <a:rPr lang="ru-RU" sz="2400" b="1" dirty="0">
                <a:ln w="1905"/>
                <a:solidFill>
                  <a:srgbClr val="CC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-угольника А</a:t>
            </a:r>
            <a:r>
              <a:rPr lang="ru-RU" b="1" dirty="0">
                <a:ln w="1905"/>
                <a:solidFill>
                  <a:srgbClr val="CC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1</a:t>
            </a:r>
            <a:r>
              <a:rPr lang="ru-RU" sz="2400" b="1" dirty="0">
                <a:ln w="1905"/>
                <a:solidFill>
                  <a:srgbClr val="CC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А</a:t>
            </a:r>
            <a:r>
              <a:rPr lang="ru-RU" b="1" dirty="0">
                <a:ln w="1905"/>
                <a:solidFill>
                  <a:srgbClr val="CC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2</a:t>
            </a:r>
            <a:r>
              <a:rPr lang="ru-RU" sz="2400" b="1" dirty="0">
                <a:ln w="1905"/>
                <a:solidFill>
                  <a:srgbClr val="CC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…А</a:t>
            </a:r>
            <a:r>
              <a:rPr lang="en-US" sz="2000" b="1" dirty="0">
                <a:ln w="1905"/>
                <a:solidFill>
                  <a:srgbClr val="CC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n</a:t>
            </a:r>
            <a:r>
              <a:rPr lang="ru-RU" sz="2400" b="1" dirty="0">
                <a:ln w="1905"/>
                <a:solidFill>
                  <a:srgbClr val="CC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.</a:t>
            </a:r>
            <a:endParaRPr lang="ru-RU" sz="2400" b="1" dirty="0">
              <a:ln w="1905"/>
              <a:solidFill>
                <a:srgbClr val="CC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284663" y="1428736"/>
            <a:ext cx="4859337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 sz="2000" b="1" dirty="0">
                <a:solidFill>
                  <a:srgbClr val="CC0066"/>
                </a:solidFill>
                <a:latin typeface="Calibri" pitchFamily="34" charset="0"/>
              </a:rPr>
              <a:t>Проведем из вершины А</a:t>
            </a:r>
            <a:r>
              <a:rPr lang="ru-RU" sz="1600" b="1" dirty="0">
                <a:solidFill>
                  <a:srgbClr val="CC0066"/>
                </a:solidFill>
                <a:latin typeface="Calibri" pitchFamily="34" charset="0"/>
              </a:rPr>
              <a:t>1</a:t>
            </a:r>
            <a:r>
              <a:rPr lang="ru-RU" sz="2000" b="1" dirty="0">
                <a:solidFill>
                  <a:srgbClr val="CC0066"/>
                </a:solidFill>
                <a:latin typeface="Calibri" pitchFamily="34" charset="0"/>
              </a:rPr>
              <a:t> все диагонали.  </a:t>
            </a:r>
          </a:p>
          <a:p>
            <a:pPr marL="457200" indent="-457200"/>
            <a:r>
              <a:rPr lang="ru-RU" sz="2000" b="1" dirty="0">
                <a:solidFill>
                  <a:srgbClr val="CC0066"/>
                </a:solidFill>
                <a:latin typeface="Calibri" pitchFamily="34" charset="0"/>
              </a:rPr>
              <a:t>        Получим </a:t>
            </a:r>
            <a:r>
              <a:rPr lang="en-US" sz="2000" b="1" dirty="0">
                <a:solidFill>
                  <a:srgbClr val="CC0066"/>
                </a:solidFill>
                <a:latin typeface="Calibri" pitchFamily="34" charset="0"/>
              </a:rPr>
              <a:t>n</a:t>
            </a:r>
            <a:r>
              <a:rPr lang="ru-RU" sz="2000" b="1" dirty="0">
                <a:solidFill>
                  <a:srgbClr val="CC0066"/>
                </a:solidFill>
                <a:latin typeface="Calibri" pitchFamily="34" charset="0"/>
              </a:rPr>
              <a:t>-2 треугольника.</a:t>
            </a:r>
          </a:p>
          <a:p>
            <a:pPr marL="457200" indent="-457200">
              <a:buFontTx/>
              <a:buAutoNum type="arabicPeriod" startAt="2"/>
            </a:pPr>
            <a:r>
              <a:rPr lang="ru-RU" sz="2000" b="1" dirty="0">
                <a:solidFill>
                  <a:srgbClr val="CC0066"/>
                </a:solidFill>
                <a:latin typeface="Calibri" pitchFamily="34" charset="0"/>
              </a:rPr>
              <a:t>Сумма углов этих треугольников равна   сумме углов многоугольника, </a:t>
            </a:r>
          </a:p>
          <a:p>
            <a:pPr marL="457200" indent="-457200"/>
            <a:r>
              <a:rPr lang="ru-RU" sz="2000" b="1" dirty="0">
                <a:solidFill>
                  <a:srgbClr val="CC0066"/>
                </a:solidFill>
                <a:latin typeface="Calibri" pitchFamily="34" charset="0"/>
              </a:rPr>
              <a:t>        поэтому  (</a:t>
            </a:r>
            <a:r>
              <a:rPr lang="en-US" sz="2000" b="1" dirty="0">
                <a:solidFill>
                  <a:srgbClr val="CC0066"/>
                </a:solidFill>
                <a:latin typeface="Calibri" pitchFamily="34" charset="0"/>
              </a:rPr>
              <a:t>n</a:t>
            </a:r>
            <a:r>
              <a:rPr lang="ru-RU" sz="2000" b="1" dirty="0">
                <a:solidFill>
                  <a:srgbClr val="CC0066"/>
                </a:solidFill>
                <a:latin typeface="Calibri" pitchFamily="34" charset="0"/>
              </a:rPr>
              <a:t>-2)·180°.</a:t>
            </a:r>
          </a:p>
        </p:txBody>
      </p:sp>
      <p:grpSp>
        <p:nvGrpSpPr>
          <p:cNvPr id="24" name="Группа 23"/>
          <p:cNvGrpSpPr>
            <a:grpSpLocks/>
          </p:cNvGrpSpPr>
          <p:nvPr/>
        </p:nvGrpSpPr>
        <p:grpSpPr bwMode="auto">
          <a:xfrm>
            <a:off x="214282" y="4643446"/>
            <a:ext cx="8785225" cy="1223962"/>
            <a:chOff x="179512" y="4509120"/>
            <a:chExt cx="8784976" cy="1224136"/>
          </a:xfrm>
        </p:grpSpPr>
        <p:sp>
          <p:nvSpPr>
            <p:cNvPr id="22" name="Овал 21"/>
            <p:cNvSpPr/>
            <p:nvPr/>
          </p:nvSpPr>
          <p:spPr>
            <a:xfrm>
              <a:off x="179512" y="4509120"/>
              <a:ext cx="8784976" cy="122413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603" name="Прямоугольник 22"/>
            <p:cNvSpPr>
              <a:spLocks noChangeArrowheads="1"/>
            </p:cNvSpPr>
            <p:nvPr/>
          </p:nvSpPr>
          <p:spPr bwMode="auto">
            <a:xfrm>
              <a:off x="611560" y="4725144"/>
              <a:ext cx="792088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400" b="1">
                  <a:solidFill>
                    <a:srgbClr val="0000FF"/>
                  </a:solidFill>
                  <a:latin typeface="Calibri" pitchFamily="34" charset="0"/>
                </a:rPr>
                <a:t>Сумма углов выпуклого </a:t>
              </a:r>
              <a:r>
                <a:rPr lang="en-US" sz="2400" b="1">
                  <a:solidFill>
                    <a:srgbClr val="0000FF"/>
                  </a:solidFill>
                  <a:latin typeface="Calibri" pitchFamily="34" charset="0"/>
                </a:rPr>
                <a:t>n</a:t>
              </a:r>
              <a:r>
                <a:rPr lang="ru-RU" sz="2400" b="1">
                  <a:solidFill>
                    <a:srgbClr val="0000FF"/>
                  </a:solidFill>
                  <a:latin typeface="Calibri" pitchFamily="34" charset="0"/>
                </a:rPr>
                <a:t>-угольника равна</a:t>
              </a:r>
            </a:p>
            <a:p>
              <a:pPr algn="ctr"/>
              <a:r>
                <a:rPr lang="ru-RU" sz="2400" b="1">
                  <a:solidFill>
                    <a:srgbClr val="0000FF"/>
                  </a:solidFill>
                  <a:latin typeface="Calibri" pitchFamily="34" charset="0"/>
                </a:rPr>
                <a:t> (</a:t>
              </a:r>
              <a:r>
                <a:rPr lang="en-US" sz="2400" b="1">
                  <a:solidFill>
                    <a:srgbClr val="0000FF"/>
                  </a:solidFill>
                  <a:latin typeface="Calibri" pitchFamily="34" charset="0"/>
                </a:rPr>
                <a:t>n</a:t>
              </a:r>
              <a:r>
                <a:rPr lang="ru-RU" sz="2400" b="1">
                  <a:solidFill>
                    <a:srgbClr val="0000FF"/>
                  </a:solidFill>
                  <a:latin typeface="Calibri" pitchFamily="34" charset="0"/>
                </a:rPr>
                <a:t>-2)·180°</a:t>
              </a: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285720" y="1000108"/>
            <a:ext cx="3900487" cy="2921000"/>
            <a:chOff x="179388" y="692150"/>
            <a:chExt cx="3900487" cy="2921000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flipV="1">
              <a:off x="468313" y="981075"/>
              <a:ext cx="1943100" cy="1292225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2411413" y="981075"/>
              <a:ext cx="1296987" cy="576263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3708400" y="1557338"/>
              <a:ext cx="0" cy="715962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H="1">
              <a:off x="3059113" y="2273300"/>
              <a:ext cx="649287" cy="93980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468313" y="2273300"/>
              <a:ext cx="1036637" cy="93980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1504950" y="3213100"/>
              <a:ext cx="1554163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3779838" y="1484313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468313" y="1557338"/>
              <a:ext cx="3240087" cy="719137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468313" y="2276475"/>
              <a:ext cx="3240087" cy="0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468313" y="2276475"/>
              <a:ext cx="2590800" cy="936625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179388" y="1916113"/>
              <a:ext cx="457200" cy="4000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А</a:t>
              </a:r>
              <a:r>
                <a:rPr lang="ru-RU" sz="1600" b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1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08175" y="692150"/>
              <a:ext cx="444500" cy="4000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А</a:t>
              </a:r>
              <a:r>
                <a:rPr lang="ru-RU" sz="1600" b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2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635375" y="1196975"/>
              <a:ext cx="444500" cy="4000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А</a:t>
              </a:r>
              <a:r>
                <a:rPr lang="ru-RU" sz="1600" b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3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116013" y="3213100"/>
              <a:ext cx="477837" cy="4000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А</a:t>
              </a:r>
              <a:r>
                <a:rPr lang="en-US" b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n</a:t>
              </a:r>
              <a:endParaRPr lang="ru-RU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059113" y="3141663"/>
              <a:ext cx="639762" cy="4000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А</a:t>
              </a:r>
              <a:r>
                <a:rPr lang="en-US" b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n-</a:t>
              </a:r>
              <a:r>
                <a:rPr lang="en-US" sz="1600" b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1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571472" y="785794"/>
            <a:ext cx="914400" cy="923925"/>
            <a:chOff x="1619672" y="476672"/>
            <a:chExt cx="914400" cy="923330"/>
          </a:xfrm>
        </p:grpSpPr>
        <p:sp>
          <p:nvSpPr>
            <p:cNvPr id="3" name="Овал 2"/>
            <p:cNvSpPr/>
            <p:nvPr/>
          </p:nvSpPr>
          <p:spPr>
            <a:xfrm>
              <a:off x="1619672" y="476672"/>
              <a:ext cx="914400" cy="91381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835696" y="476672"/>
              <a:ext cx="505267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+mn-lt"/>
                </a:rPr>
                <a:t>?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857356" y="714356"/>
            <a:ext cx="4629150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Найдите сумму углов выпуклого: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восьмиугольника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двенадцатиугольника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826099" y="1074719"/>
            <a:ext cx="26304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Calibri" pitchFamily="34" charset="0"/>
              </a:rPr>
              <a:t>n=8</a:t>
            </a:r>
            <a:r>
              <a:rPr lang="ru-RU" sz="2000" b="1" dirty="0">
                <a:solidFill>
                  <a:srgbClr val="C00000"/>
                </a:solidFill>
                <a:latin typeface="Calibri" pitchFamily="34" charset="0"/>
              </a:rPr>
              <a:t>.     (8-2)·180=1080°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826099" y="1435081"/>
            <a:ext cx="2930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00000"/>
                </a:solidFill>
                <a:latin typeface="Calibri" pitchFamily="34" charset="0"/>
              </a:rPr>
              <a:t>n</a:t>
            </a:r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=12.      (12-2)·180=1800°</a:t>
            </a:r>
          </a:p>
        </p:txBody>
      </p:sp>
      <p:grpSp>
        <p:nvGrpSpPr>
          <p:cNvPr id="9" name="Группа 8"/>
          <p:cNvGrpSpPr>
            <a:grpSpLocks/>
          </p:cNvGrpSpPr>
          <p:nvPr/>
        </p:nvGrpSpPr>
        <p:grpSpPr bwMode="auto">
          <a:xfrm>
            <a:off x="571472" y="2714620"/>
            <a:ext cx="914400" cy="923925"/>
            <a:chOff x="1619672" y="476672"/>
            <a:chExt cx="914400" cy="923330"/>
          </a:xfrm>
        </p:grpSpPr>
        <p:sp>
          <p:nvSpPr>
            <p:cNvPr id="10" name="Овал 9"/>
            <p:cNvSpPr/>
            <p:nvPr/>
          </p:nvSpPr>
          <p:spPr>
            <a:xfrm>
              <a:off x="1619672" y="476672"/>
              <a:ext cx="914400" cy="91381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35696" y="476672"/>
              <a:ext cx="505267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+mn-lt"/>
                </a:rPr>
                <a:t>?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785918" y="2643182"/>
            <a:ext cx="735808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+mn-lt"/>
              </a:rPr>
              <a:t>Сколько сторон имеет выпуклый многоугольник, если его сумма углов равна 2340</a:t>
            </a:r>
            <a:r>
              <a:rPr lang="ru-RU" sz="2400" b="1" dirty="0" smtClean="0">
                <a:solidFill>
                  <a:schemeClr val="tx2"/>
                </a:solidFill>
                <a:latin typeface="+mn-lt"/>
              </a:rPr>
              <a:t>°?</a:t>
            </a:r>
          </a:p>
          <a:p>
            <a:endParaRPr lang="ru-RU" sz="2400" b="1" dirty="0">
              <a:solidFill>
                <a:schemeClr val="tx2"/>
              </a:solidFill>
              <a:latin typeface="+mn-lt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Решение: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n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-2)</a:t>
            </a: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</a:rPr>
              <a:t>·180=2340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</a:rPr>
              <a:t>-2=13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</a:rPr>
              <a:t>n=15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</a:rPr>
              <a:t>Ответ: многоугольник имеет 15 сторон.</a:t>
            </a:r>
            <a:endParaRPr lang="ru-RU" sz="2400" b="1" dirty="0" smtClean="0">
              <a:solidFill>
                <a:schemeClr val="tx2"/>
              </a:solidFill>
              <a:latin typeface="+mn-lt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323850" y="404813"/>
            <a:ext cx="8424863" cy="201612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899592" y="476672"/>
            <a:ext cx="784887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3850" y="620713"/>
            <a:ext cx="8135938" cy="150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660066"/>
                </a:solidFill>
                <a:latin typeface="+mn-lt"/>
              </a:rPr>
              <a:t>Многоугольником</a:t>
            </a:r>
            <a:r>
              <a:rPr lang="ru-RU" sz="3200" b="1" dirty="0">
                <a:solidFill>
                  <a:srgbClr val="660066"/>
                </a:solidFill>
                <a:latin typeface="+mn-lt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660066"/>
                </a:solidFill>
                <a:latin typeface="+mn-lt"/>
              </a:rPr>
              <a:t>            называют фигуру, составленную из отрезков так, что: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660066"/>
                </a:solidFill>
                <a:latin typeface="+mn-lt"/>
              </a:rPr>
              <a:t>    1)   смежные отрезки не лежат на одной прямой;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660066"/>
                </a:solidFill>
                <a:latin typeface="+mn-lt"/>
              </a:rPr>
              <a:t>2)   несмежные отрезки не имеют общих точек.</a:t>
            </a:r>
            <a:endParaRPr lang="ru-RU" sz="2000" b="1" i="1" dirty="0">
              <a:solidFill>
                <a:srgbClr val="660066"/>
              </a:solidFill>
              <a:latin typeface="+mn-lt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rot="18615689" flipV="1">
            <a:off x="1962150" y="4246563"/>
            <a:ext cx="1511300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8615689">
            <a:off x="2725738" y="2990850"/>
            <a:ext cx="1943100" cy="93662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8615689" flipH="1">
            <a:off x="4110038" y="3284538"/>
            <a:ext cx="1296987" cy="129698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8615689">
            <a:off x="3482975" y="4502150"/>
            <a:ext cx="2232025" cy="302577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8615689">
            <a:off x="5618163" y="4449762"/>
            <a:ext cx="71438" cy="208756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0" name="TextBox 15"/>
          <p:cNvSpPr txBox="1">
            <a:spLocks noChangeArrowheads="1"/>
          </p:cNvSpPr>
          <p:nvPr/>
        </p:nvSpPr>
        <p:spPr bwMode="auto">
          <a:xfrm flipH="1">
            <a:off x="2601913" y="3544888"/>
            <a:ext cx="314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alibri" pitchFamily="34" charset="0"/>
              </a:rPr>
              <a:t>A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15371" name="TextBox 16"/>
          <p:cNvSpPr txBox="1">
            <a:spLocks noChangeArrowheads="1"/>
          </p:cNvSpPr>
          <p:nvPr/>
        </p:nvSpPr>
        <p:spPr bwMode="auto">
          <a:xfrm>
            <a:off x="4572000" y="2681288"/>
            <a:ext cx="314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alibri" pitchFamily="34" charset="0"/>
              </a:rPr>
              <a:t>B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15372" name="TextBox 17"/>
          <p:cNvSpPr txBox="1">
            <a:spLocks noChangeArrowheads="1"/>
          </p:cNvSpPr>
          <p:nvPr/>
        </p:nvSpPr>
        <p:spPr bwMode="auto">
          <a:xfrm>
            <a:off x="4859338" y="4554538"/>
            <a:ext cx="3095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alibri" pitchFamily="34" charset="0"/>
              </a:rPr>
              <a:t>C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15373" name="TextBox 18"/>
          <p:cNvSpPr txBox="1">
            <a:spLocks noChangeArrowheads="1"/>
          </p:cNvSpPr>
          <p:nvPr/>
        </p:nvSpPr>
        <p:spPr bwMode="auto">
          <a:xfrm>
            <a:off x="6443663" y="5994400"/>
            <a:ext cx="3317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alibri" pitchFamily="34" charset="0"/>
              </a:rPr>
              <a:t>D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15374" name="TextBox 19"/>
          <p:cNvSpPr txBox="1">
            <a:spLocks noChangeArrowheads="1"/>
          </p:cNvSpPr>
          <p:nvPr/>
        </p:nvSpPr>
        <p:spPr bwMode="auto">
          <a:xfrm>
            <a:off x="2411413" y="5778500"/>
            <a:ext cx="296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alibri" pitchFamily="34" charset="0"/>
              </a:rPr>
              <a:t>E</a:t>
            </a:r>
            <a:endParaRPr lang="ru-RU" b="1" dirty="0">
              <a:latin typeface="Calibri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18615689">
            <a:off x="2713038" y="2997200"/>
            <a:ext cx="1944688" cy="935037"/>
          </a:xfrm>
          <a:prstGeom prst="line">
            <a:avLst/>
          </a:prstGeom>
          <a:ln w="317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8615689" flipH="1">
            <a:off x="4117975" y="3262313"/>
            <a:ext cx="1295400" cy="1295400"/>
          </a:xfrm>
          <a:prstGeom prst="line">
            <a:avLst/>
          </a:prstGeom>
          <a:ln w="317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8615689">
            <a:off x="5644356" y="4455319"/>
            <a:ext cx="71438" cy="2089150"/>
          </a:xfrm>
          <a:prstGeom prst="line">
            <a:avLst/>
          </a:prstGeom>
          <a:ln w="349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8615689">
            <a:off x="2713038" y="2997200"/>
            <a:ext cx="1944688" cy="935037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9317" y="285728"/>
            <a:ext cx="7914683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Объясните, почему данные фигуры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не являются многоугольниками.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323850" y="1412875"/>
            <a:ext cx="3144838" cy="4186238"/>
            <a:chOff x="323850" y="1412875"/>
            <a:chExt cx="3144838" cy="4186238"/>
          </a:xfrm>
        </p:grpSpPr>
        <p:cxnSp>
          <p:nvCxnSpPr>
            <p:cNvPr id="4" name="Прямая соединительная линия 3"/>
            <p:cNvCxnSpPr/>
            <p:nvPr/>
          </p:nvCxnSpPr>
          <p:spPr bwMode="auto">
            <a:xfrm flipV="1">
              <a:off x="684213" y="1773238"/>
              <a:ext cx="1131887" cy="1439862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 bwMode="auto">
            <a:xfrm>
              <a:off x="1816100" y="1773238"/>
              <a:ext cx="322263" cy="3455987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 bwMode="auto">
            <a:xfrm flipV="1">
              <a:off x="684213" y="2305050"/>
              <a:ext cx="2328862" cy="908050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 bwMode="auto">
            <a:xfrm>
              <a:off x="3013075" y="2305050"/>
              <a:ext cx="46038" cy="1728788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 bwMode="auto">
            <a:xfrm flipH="1">
              <a:off x="2138363" y="4033838"/>
              <a:ext cx="920750" cy="1195387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18" name="TextBox 39"/>
            <p:cNvSpPr txBox="1">
              <a:spLocks noChangeArrowheads="1"/>
            </p:cNvSpPr>
            <p:nvPr/>
          </p:nvSpPr>
          <p:spPr bwMode="auto">
            <a:xfrm>
              <a:off x="1835813" y="5229738"/>
              <a:ext cx="386592" cy="369375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Calibri" pitchFamily="34" charset="0"/>
                </a:rPr>
                <a:t>M</a:t>
              </a:r>
              <a:endParaRPr lang="ru-RU" b="1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16419" name="TextBox 40"/>
            <p:cNvSpPr txBox="1">
              <a:spLocks noChangeArrowheads="1"/>
            </p:cNvSpPr>
            <p:nvPr/>
          </p:nvSpPr>
          <p:spPr bwMode="auto">
            <a:xfrm>
              <a:off x="3059783" y="3861429"/>
              <a:ext cx="408905" cy="369375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Calibri" pitchFamily="34" charset="0"/>
                </a:rPr>
                <a:t>N</a:t>
              </a:r>
              <a:endParaRPr lang="ru-RU" b="1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16420" name="TextBox 41"/>
            <p:cNvSpPr txBox="1">
              <a:spLocks noChangeArrowheads="1"/>
            </p:cNvSpPr>
            <p:nvPr/>
          </p:nvSpPr>
          <p:spPr bwMode="auto">
            <a:xfrm>
              <a:off x="323850" y="2997233"/>
              <a:ext cx="311262" cy="369375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Calibri" pitchFamily="34" charset="0"/>
                </a:rPr>
                <a:t>K</a:t>
              </a:r>
              <a:endParaRPr lang="ru-RU" b="1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16421" name="TextBox 43"/>
            <p:cNvSpPr txBox="1">
              <a:spLocks noChangeArrowheads="1"/>
            </p:cNvSpPr>
            <p:nvPr/>
          </p:nvSpPr>
          <p:spPr bwMode="auto">
            <a:xfrm>
              <a:off x="1763815" y="1412875"/>
              <a:ext cx="282412" cy="369375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Calibri" pitchFamily="34" charset="0"/>
                </a:rPr>
                <a:t>L</a:t>
              </a:r>
              <a:endParaRPr lang="ru-RU" b="1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16422" name="TextBox 44"/>
            <p:cNvSpPr txBox="1">
              <a:spLocks noChangeArrowheads="1"/>
            </p:cNvSpPr>
            <p:nvPr/>
          </p:nvSpPr>
          <p:spPr bwMode="auto">
            <a:xfrm>
              <a:off x="3059783" y="1989005"/>
              <a:ext cx="340112" cy="369375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Calibri" pitchFamily="34" charset="0"/>
                </a:rPr>
                <a:t>O</a:t>
              </a:r>
              <a:endParaRPr lang="ru-RU" b="1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5148263" y="1557338"/>
            <a:ext cx="3762375" cy="3465512"/>
            <a:chOff x="5148263" y="1557338"/>
            <a:chExt cx="3762375" cy="3465512"/>
          </a:xfrm>
        </p:grpSpPr>
        <p:grpSp>
          <p:nvGrpSpPr>
            <p:cNvPr id="16402" name="Группа 35"/>
            <p:cNvGrpSpPr>
              <a:grpSpLocks/>
            </p:cNvGrpSpPr>
            <p:nvPr/>
          </p:nvGrpSpPr>
          <p:grpSpPr bwMode="auto">
            <a:xfrm>
              <a:off x="5365170" y="1886373"/>
              <a:ext cx="3236123" cy="2774147"/>
              <a:chOff x="5004960" y="2677931"/>
              <a:chExt cx="3236556" cy="2774278"/>
            </a:xfrm>
          </p:grpSpPr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6080422" y="2677508"/>
                <a:ext cx="2160876" cy="1932079"/>
              </a:xfrm>
              <a:prstGeom prst="line">
                <a:avLst/>
              </a:prstGeom>
              <a:ln w="317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flipH="1">
                <a:off x="6726620" y="4609587"/>
                <a:ext cx="1514678" cy="843002"/>
              </a:xfrm>
              <a:prstGeom prst="line">
                <a:avLst/>
              </a:prstGeom>
              <a:ln w="317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flipH="1">
                <a:off x="5005540" y="2677508"/>
                <a:ext cx="1074882" cy="1501846"/>
              </a:xfrm>
              <a:prstGeom prst="line">
                <a:avLst/>
              </a:prstGeom>
              <a:ln w="317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flipV="1">
                <a:off x="5005540" y="3717370"/>
                <a:ext cx="2230736" cy="461984"/>
              </a:xfrm>
              <a:prstGeom prst="line">
                <a:avLst/>
              </a:prstGeom>
              <a:ln w="317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flipH="1">
                <a:off x="6726620" y="3717370"/>
                <a:ext cx="509656" cy="1735219"/>
              </a:xfrm>
              <a:prstGeom prst="line">
                <a:avLst/>
              </a:prstGeom>
              <a:ln w="317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403" name="TextBox 45"/>
            <p:cNvSpPr txBox="1">
              <a:spLocks noChangeArrowheads="1"/>
            </p:cNvSpPr>
            <p:nvPr/>
          </p:nvSpPr>
          <p:spPr bwMode="auto">
            <a:xfrm>
              <a:off x="6228239" y="1557338"/>
              <a:ext cx="324085" cy="369315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  <a:latin typeface="Calibri" pitchFamily="34" charset="0"/>
                </a:rPr>
                <a:t>A</a:t>
              </a:r>
              <a:endParaRPr lang="ru-RU" b="1" dirty="0">
                <a:solidFill>
                  <a:srgbClr val="00B050"/>
                </a:solidFill>
                <a:latin typeface="Calibri" pitchFamily="34" charset="0"/>
              </a:endParaRPr>
            </a:p>
          </p:txBody>
        </p:sp>
        <p:sp>
          <p:nvSpPr>
            <p:cNvPr id="16404" name="TextBox 46"/>
            <p:cNvSpPr txBox="1">
              <a:spLocks noChangeArrowheads="1"/>
            </p:cNvSpPr>
            <p:nvPr/>
          </p:nvSpPr>
          <p:spPr bwMode="auto">
            <a:xfrm>
              <a:off x="7596208" y="2637407"/>
              <a:ext cx="314468" cy="369315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  <a:latin typeface="Calibri" pitchFamily="34" charset="0"/>
                </a:rPr>
                <a:t>B</a:t>
              </a:r>
              <a:endParaRPr lang="ru-RU" b="1" dirty="0">
                <a:solidFill>
                  <a:srgbClr val="00B050"/>
                </a:solidFill>
                <a:latin typeface="Calibri" pitchFamily="34" charset="0"/>
              </a:endParaRPr>
            </a:p>
          </p:txBody>
        </p:sp>
        <p:sp>
          <p:nvSpPr>
            <p:cNvPr id="16405" name="TextBox 47"/>
            <p:cNvSpPr txBox="1">
              <a:spLocks noChangeArrowheads="1"/>
            </p:cNvSpPr>
            <p:nvPr/>
          </p:nvSpPr>
          <p:spPr bwMode="auto">
            <a:xfrm>
              <a:off x="8604185" y="3717476"/>
              <a:ext cx="306453" cy="369315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  <a:latin typeface="Calibri" pitchFamily="34" charset="0"/>
                </a:rPr>
                <a:t>C</a:t>
              </a:r>
              <a:endParaRPr lang="ru-RU" b="1" dirty="0">
                <a:solidFill>
                  <a:srgbClr val="00B050"/>
                </a:solidFill>
                <a:latin typeface="Calibri" pitchFamily="34" charset="0"/>
              </a:endParaRPr>
            </a:p>
          </p:txBody>
        </p:sp>
        <p:sp>
          <p:nvSpPr>
            <p:cNvPr id="16406" name="TextBox 48"/>
            <p:cNvSpPr txBox="1">
              <a:spLocks noChangeArrowheads="1"/>
            </p:cNvSpPr>
            <p:nvPr/>
          </p:nvSpPr>
          <p:spPr bwMode="auto">
            <a:xfrm>
              <a:off x="6876224" y="4653535"/>
              <a:ext cx="330496" cy="369315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  <a:latin typeface="Calibri" pitchFamily="34" charset="0"/>
                </a:rPr>
                <a:t>D</a:t>
              </a:r>
              <a:endParaRPr lang="ru-RU" b="1" dirty="0">
                <a:solidFill>
                  <a:srgbClr val="00B050"/>
                </a:solidFill>
                <a:latin typeface="Calibri" pitchFamily="34" charset="0"/>
              </a:endParaRPr>
            </a:p>
          </p:txBody>
        </p:sp>
        <p:sp>
          <p:nvSpPr>
            <p:cNvPr id="16407" name="TextBox 49"/>
            <p:cNvSpPr txBox="1">
              <a:spLocks noChangeArrowheads="1"/>
            </p:cNvSpPr>
            <p:nvPr/>
          </p:nvSpPr>
          <p:spPr bwMode="auto">
            <a:xfrm>
              <a:off x="5148263" y="3357453"/>
              <a:ext cx="296836" cy="369315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  <a:latin typeface="Calibri" pitchFamily="34" charset="0"/>
                </a:rPr>
                <a:t>E</a:t>
              </a:r>
              <a:endParaRPr lang="ru-RU" b="1" dirty="0">
                <a:solidFill>
                  <a:srgbClr val="00B050"/>
                </a:solidFill>
                <a:latin typeface="Calibri" pitchFamily="34" charset="0"/>
              </a:endParaRPr>
            </a:p>
          </p:txBody>
        </p:sp>
      </p:grpSp>
      <p:grpSp>
        <p:nvGrpSpPr>
          <p:cNvPr id="16389" name="Группа 52"/>
          <p:cNvGrpSpPr>
            <a:grpSpLocks/>
          </p:cNvGrpSpPr>
          <p:nvPr/>
        </p:nvGrpSpPr>
        <p:grpSpPr bwMode="auto">
          <a:xfrm>
            <a:off x="539750" y="260350"/>
            <a:ext cx="914400" cy="923925"/>
            <a:chOff x="1619672" y="476672"/>
            <a:chExt cx="914400" cy="923330"/>
          </a:xfrm>
        </p:grpSpPr>
        <p:sp>
          <p:nvSpPr>
            <p:cNvPr id="52" name="Овал 51"/>
            <p:cNvSpPr/>
            <p:nvPr/>
          </p:nvSpPr>
          <p:spPr>
            <a:xfrm>
              <a:off x="1619672" y="476672"/>
              <a:ext cx="914400" cy="91381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835696" y="476672"/>
              <a:ext cx="505267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+mn-lt"/>
                </a:rPr>
                <a:t>?</a:t>
              </a:r>
            </a:p>
          </p:txBody>
        </p:sp>
      </p:grpSp>
      <p:grpSp>
        <p:nvGrpSpPr>
          <p:cNvPr id="16390" name="Группа 57"/>
          <p:cNvGrpSpPr>
            <a:grpSpLocks/>
          </p:cNvGrpSpPr>
          <p:nvPr/>
        </p:nvGrpSpPr>
        <p:grpSpPr bwMode="auto">
          <a:xfrm>
            <a:off x="3203575" y="4437063"/>
            <a:ext cx="3317875" cy="2241550"/>
            <a:chOff x="3203848" y="4437112"/>
            <a:chExt cx="3318006" cy="2241540"/>
          </a:xfrm>
        </p:grpSpPr>
        <p:grpSp>
          <p:nvGrpSpPr>
            <p:cNvPr id="16391" name="Группа 42"/>
            <p:cNvGrpSpPr>
              <a:grpSpLocks/>
            </p:cNvGrpSpPr>
            <p:nvPr/>
          </p:nvGrpSpPr>
          <p:grpSpPr bwMode="auto">
            <a:xfrm>
              <a:off x="3491880" y="4797152"/>
              <a:ext cx="2736304" cy="1656184"/>
              <a:chOff x="3491880" y="4797152"/>
              <a:chExt cx="2736304" cy="1656184"/>
            </a:xfrm>
          </p:grpSpPr>
          <p:cxnSp>
            <p:nvCxnSpPr>
              <p:cNvPr id="30" name="Прямая соединительная линия 29"/>
              <p:cNvCxnSpPr/>
              <p:nvPr/>
            </p:nvCxnSpPr>
            <p:spPr>
              <a:xfrm flipH="1">
                <a:off x="3491197" y="4797472"/>
                <a:ext cx="863634" cy="1655756"/>
              </a:xfrm>
              <a:prstGeom prst="line">
                <a:avLst/>
              </a:prstGeom>
              <a:ln w="31750">
                <a:solidFill>
                  <a:srgbClr val="FF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3491197" y="6453228"/>
                <a:ext cx="2736958" cy="0"/>
              </a:xfrm>
              <a:prstGeom prst="line">
                <a:avLst/>
              </a:prstGeom>
              <a:ln w="31750">
                <a:solidFill>
                  <a:srgbClr val="FF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5796338" y="4797472"/>
                <a:ext cx="431817" cy="1655756"/>
              </a:xfrm>
              <a:prstGeom prst="line">
                <a:avLst/>
              </a:prstGeom>
              <a:ln w="31750">
                <a:solidFill>
                  <a:srgbClr val="FF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Дуга 38"/>
            <p:cNvSpPr/>
            <p:nvPr/>
          </p:nvSpPr>
          <p:spPr>
            <a:xfrm rot="19481418">
              <a:off x="3602327" y="4676823"/>
              <a:ext cx="2355943" cy="1436682"/>
            </a:xfrm>
            <a:prstGeom prst="arc">
              <a:avLst>
                <a:gd name="adj1" fmla="val 16200000"/>
                <a:gd name="adj2" fmla="val 432014"/>
              </a:avLst>
            </a:prstGeom>
            <a:ln w="3175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393" name="TextBox 53"/>
            <p:cNvSpPr txBox="1">
              <a:spLocks noChangeArrowheads="1"/>
            </p:cNvSpPr>
            <p:nvPr/>
          </p:nvSpPr>
          <p:spPr bwMode="auto">
            <a:xfrm>
              <a:off x="3203848" y="6309320"/>
              <a:ext cx="3080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F00FF"/>
                  </a:solidFill>
                  <a:latin typeface="Calibri" pitchFamily="34" charset="0"/>
                </a:rPr>
                <a:t>P</a:t>
              </a:r>
              <a:endParaRPr lang="ru-RU" b="1" dirty="0">
                <a:solidFill>
                  <a:srgbClr val="FF00FF"/>
                </a:solidFill>
                <a:latin typeface="Calibri" pitchFamily="34" charset="0"/>
              </a:endParaRPr>
            </a:p>
          </p:txBody>
        </p:sp>
        <p:sp>
          <p:nvSpPr>
            <p:cNvPr id="16394" name="TextBox 54"/>
            <p:cNvSpPr txBox="1">
              <a:spLocks noChangeArrowheads="1"/>
            </p:cNvSpPr>
            <p:nvPr/>
          </p:nvSpPr>
          <p:spPr bwMode="auto">
            <a:xfrm>
              <a:off x="4067944" y="4437112"/>
              <a:ext cx="34336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F00FF"/>
                  </a:solidFill>
                  <a:latin typeface="Calibri" pitchFamily="34" charset="0"/>
                </a:rPr>
                <a:t>Q</a:t>
              </a:r>
              <a:endParaRPr lang="ru-RU" b="1" dirty="0">
                <a:solidFill>
                  <a:srgbClr val="FF00FF"/>
                </a:solidFill>
                <a:latin typeface="Calibri" pitchFamily="34" charset="0"/>
              </a:endParaRPr>
            </a:p>
          </p:txBody>
        </p:sp>
        <p:sp>
          <p:nvSpPr>
            <p:cNvPr id="16395" name="TextBox 55"/>
            <p:cNvSpPr txBox="1">
              <a:spLocks noChangeArrowheads="1"/>
            </p:cNvSpPr>
            <p:nvPr/>
          </p:nvSpPr>
          <p:spPr bwMode="auto">
            <a:xfrm>
              <a:off x="5724128" y="4437112"/>
              <a:ext cx="31451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F00FF"/>
                  </a:solidFill>
                  <a:latin typeface="Calibri" pitchFamily="34" charset="0"/>
                </a:rPr>
                <a:t>R</a:t>
              </a:r>
              <a:endParaRPr lang="ru-RU" b="1" dirty="0">
                <a:solidFill>
                  <a:srgbClr val="FF00FF"/>
                </a:solidFill>
                <a:latin typeface="Calibri" pitchFamily="34" charset="0"/>
              </a:endParaRPr>
            </a:p>
          </p:txBody>
        </p:sp>
        <p:sp>
          <p:nvSpPr>
            <p:cNvPr id="16396" name="TextBox 56"/>
            <p:cNvSpPr txBox="1">
              <a:spLocks noChangeArrowheads="1"/>
            </p:cNvSpPr>
            <p:nvPr/>
          </p:nvSpPr>
          <p:spPr bwMode="auto">
            <a:xfrm>
              <a:off x="6228184" y="6237312"/>
              <a:ext cx="2936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F00FF"/>
                  </a:solidFill>
                  <a:latin typeface="Calibri" pitchFamily="34" charset="0"/>
                </a:rPr>
                <a:t>S</a:t>
              </a:r>
              <a:endParaRPr lang="ru-RU" b="1" dirty="0">
                <a:solidFill>
                  <a:srgbClr val="FF00FF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Прямая соединительная линия 40"/>
          <p:cNvCxnSpPr>
            <a:stCxn id="18" idx="6"/>
            <a:endCxn id="20" idx="7"/>
          </p:cNvCxnSpPr>
          <p:nvPr/>
        </p:nvCxnSpPr>
        <p:spPr>
          <a:xfrm flipH="1">
            <a:off x="2760663" y="3492500"/>
            <a:ext cx="1882775" cy="2854325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Группа 38"/>
          <p:cNvGrpSpPr>
            <a:grpSpLocks/>
          </p:cNvGrpSpPr>
          <p:nvPr/>
        </p:nvGrpSpPr>
        <p:grpSpPr bwMode="auto">
          <a:xfrm>
            <a:off x="250825" y="765175"/>
            <a:ext cx="8715375" cy="1368425"/>
            <a:chOff x="0" y="1052736"/>
            <a:chExt cx="8714223" cy="1368152"/>
          </a:xfrm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0" y="1557460"/>
              <a:ext cx="8568192" cy="863428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436" name="TextBox 13"/>
            <p:cNvSpPr txBox="1">
              <a:spLocks noChangeArrowheads="1"/>
            </p:cNvSpPr>
            <p:nvPr/>
          </p:nvSpPr>
          <p:spPr bwMode="auto">
            <a:xfrm>
              <a:off x="0" y="1052736"/>
              <a:ext cx="8714223" cy="1261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b="1" dirty="0">
                  <a:solidFill>
                    <a:srgbClr val="660066"/>
                  </a:solidFill>
                  <a:latin typeface="Calibri" pitchFamily="34" charset="0"/>
                </a:rPr>
                <a:t>   </a:t>
              </a:r>
            </a:p>
            <a:p>
              <a:r>
                <a:rPr lang="ru-RU" sz="2800" b="1" dirty="0">
                  <a:solidFill>
                    <a:srgbClr val="660066"/>
                  </a:solidFill>
                  <a:latin typeface="Calibri" pitchFamily="34" charset="0"/>
                </a:rPr>
                <a:t>   Вершины</a:t>
              </a:r>
              <a:r>
                <a:rPr lang="ru-RU" b="1" dirty="0">
                  <a:solidFill>
                    <a:srgbClr val="660066"/>
                  </a:solidFill>
                  <a:latin typeface="Calibri" pitchFamily="34" charset="0"/>
                </a:rPr>
                <a:t> </a:t>
              </a:r>
              <a:r>
                <a:rPr lang="ru-RU" sz="2000" b="1" dirty="0">
                  <a:solidFill>
                    <a:srgbClr val="660066"/>
                  </a:solidFill>
                  <a:latin typeface="Calibri" pitchFamily="34" charset="0"/>
                </a:rPr>
                <a:t>многоугольника – это точки </a:t>
              </a:r>
              <a:r>
                <a:rPr lang="en-US" sz="2000" b="1" dirty="0">
                  <a:solidFill>
                    <a:srgbClr val="660066"/>
                  </a:solidFill>
                  <a:latin typeface="Calibri" pitchFamily="34" charset="0"/>
                </a:rPr>
                <a:t>A, B, C, D, E.</a:t>
              </a:r>
              <a:endParaRPr lang="ru-RU" sz="2000" b="1" dirty="0">
                <a:solidFill>
                  <a:srgbClr val="660066"/>
                </a:solidFill>
                <a:latin typeface="Calibri" pitchFamily="34" charset="0"/>
              </a:endParaRPr>
            </a:p>
            <a:p>
              <a:endParaRPr lang="ru-RU" sz="2000" b="1" dirty="0">
                <a:solidFill>
                  <a:srgbClr val="660066"/>
                </a:solidFill>
                <a:latin typeface="Calibri" pitchFamily="34" charset="0"/>
              </a:endParaRPr>
            </a:p>
          </p:txBody>
        </p:sp>
      </p:grpSp>
      <p:cxnSp>
        <p:nvCxnSpPr>
          <p:cNvPr id="9" name="Прямая соединительная линия 2"/>
          <p:cNvCxnSpPr/>
          <p:nvPr/>
        </p:nvCxnSpPr>
        <p:spPr>
          <a:xfrm rot="18615689" flipV="1">
            <a:off x="1961356" y="4706144"/>
            <a:ext cx="1512888" cy="1295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8615689">
            <a:off x="2724944" y="3450431"/>
            <a:ext cx="1944688" cy="93662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8615689" flipH="1">
            <a:off x="4110832" y="3744119"/>
            <a:ext cx="1295400" cy="129698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8615689">
            <a:off x="3482975" y="4962525"/>
            <a:ext cx="2232025" cy="302577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8615689">
            <a:off x="5617369" y="4909344"/>
            <a:ext cx="73025" cy="208756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7" name="TextBox 3"/>
          <p:cNvSpPr txBox="1">
            <a:spLocks noChangeArrowheads="1"/>
          </p:cNvSpPr>
          <p:nvPr/>
        </p:nvSpPr>
        <p:spPr bwMode="auto">
          <a:xfrm flipH="1">
            <a:off x="2484438" y="3960813"/>
            <a:ext cx="2873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alibri" pitchFamily="34" charset="0"/>
              </a:rPr>
              <a:t>A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17418" name="TextBox 4"/>
          <p:cNvSpPr txBox="1">
            <a:spLocks noChangeArrowheads="1"/>
          </p:cNvSpPr>
          <p:nvPr/>
        </p:nvSpPr>
        <p:spPr bwMode="auto">
          <a:xfrm>
            <a:off x="4572000" y="3141663"/>
            <a:ext cx="314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alibri" pitchFamily="34" charset="0"/>
              </a:rPr>
              <a:t>B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17419" name="TextBox 5"/>
          <p:cNvSpPr txBox="1">
            <a:spLocks noChangeArrowheads="1"/>
          </p:cNvSpPr>
          <p:nvPr/>
        </p:nvSpPr>
        <p:spPr bwMode="auto">
          <a:xfrm>
            <a:off x="4859338" y="4968875"/>
            <a:ext cx="381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alibri" pitchFamily="34" charset="0"/>
              </a:rPr>
              <a:t>C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17420" name="TextBox 6"/>
          <p:cNvSpPr txBox="1">
            <a:spLocks noChangeArrowheads="1"/>
          </p:cNvSpPr>
          <p:nvPr/>
        </p:nvSpPr>
        <p:spPr bwMode="auto">
          <a:xfrm>
            <a:off x="6443663" y="6453188"/>
            <a:ext cx="331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alibri" pitchFamily="34" charset="0"/>
              </a:rPr>
              <a:t>D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17421" name="TextBox 7"/>
          <p:cNvSpPr txBox="1">
            <a:spLocks noChangeArrowheads="1"/>
          </p:cNvSpPr>
          <p:nvPr/>
        </p:nvSpPr>
        <p:spPr bwMode="auto">
          <a:xfrm>
            <a:off x="2411413" y="6237288"/>
            <a:ext cx="2968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alibri" pitchFamily="34" charset="0"/>
              </a:rPr>
              <a:t>E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 flipV="1">
            <a:off x="2700338" y="4321175"/>
            <a:ext cx="71437" cy="71438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4787900" y="5256213"/>
            <a:ext cx="71438" cy="73025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 flipH="1">
            <a:off x="4643438" y="3455988"/>
            <a:ext cx="73025" cy="73025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 flipV="1">
            <a:off x="6443663" y="6553200"/>
            <a:ext cx="73025" cy="71438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2700338" y="6337300"/>
            <a:ext cx="71437" cy="71438"/>
          </a:xfrm>
          <a:prstGeom prst="ellipse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pSp>
        <p:nvGrpSpPr>
          <p:cNvPr id="30" name="Группа 29"/>
          <p:cNvGrpSpPr>
            <a:grpSpLocks/>
          </p:cNvGrpSpPr>
          <p:nvPr/>
        </p:nvGrpSpPr>
        <p:grpSpPr bwMode="auto">
          <a:xfrm>
            <a:off x="468313" y="620713"/>
            <a:ext cx="8064500" cy="523875"/>
            <a:chOff x="611560" y="692696"/>
            <a:chExt cx="8064896" cy="523220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611560" y="764044"/>
              <a:ext cx="7993454" cy="432846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434" name="Прямоугольник 28"/>
            <p:cNvSpPr>
              <a:spLocks noChangeArrowheads="1"/>
            </p:cNvSpPr>
            <p:nvPr/>
          </p:nvSpPr>
          <p:spPr bwMode="auto">
            <a:xfrm>
              <a:off x="611560" y="692696"/>
              <a:ext cx="806489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b="1" dirty="0">
                  <a:solidFill>
                    <a:srgbClr val="660066"/>
                  </a:solidFill>
                  <a:latin typeface="Calibri" pitchFamily="34" charset="0"/>
                </a:rPr>
                <a:t>Стороны</a:t>
              </a:r>
              <a:r>
                <a:rPr lang="ru-RU" sz="2400" b="1" dirty="0">
                  <a:solidFill>
                    <a:srgbClr val="660066"/>
                  </a:solidFill>
                  <a:latin typeface="Calibri" pitchFamily="34" charset="0"/>
                </a:rPr>
                <a:t> </a:t>
              </a:r>
              <a:r>
                <a:rPr lang="ru-RU" sz="2000" b="1" dirty="0">
                  <a:solidFill>
                    <a:srgbClr val="660066"/>
                  </a:solidFill>
                  <a:latin typeface="Calibri" pitchFamily="34" charset="0"/>
                </a:rPr>
                <a:t>многоугольника – это отрезки, из которых он составлен.</a:t>
              </a:r>
              <a:endParaRPr lang="ru-RU" sz="2000" dirty="0">
                <a:latin typeface="Calibri" pitchFamily="34" charset="0"/>
              </a:endParaRPr>
            </a:p>
          </p:txBody>
        </p:sp>
      </p:grpSp>
      <p:sp>
        <p:nvSpPr>
          <p:cNvPr id="31" name="Прямоугольник 30"/>
          <p:cNvSpPr/>
          <p:nvPr/>
        </p:nvSpPr>
        <p:spPr>
          <a:xfrm>
            <a:off x="1396345" y="0"/>
            <a:ext cx="65991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Элементы многоугольника.</a:t>
            </a:r>
          </a:p>
        </p:txBody>
      </p:sp>
      <p:grpSp>
        <p:nvGrpSpPr>
          <p:cNvPr id="33" name="Группа 32"/>
          <p:cNvGrpSpPr>
            <a:grpSpLocks/>
          </p:cNvGrpSpPr>
          <p:nvPr/>
        </p:nvGrpSpPr>
        <p:grpSpPr bwMode="auto">
          <a:xfrm>
            <a:off x="323850" y="2205038"/>
            <a:ext cx="8459788" cy="936625"/>
            <a:chOff x="0" y="2204864"/>
            <a:chExt cx="8460432" cy="936104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215916" y="2276261"/>
              <a:ext cx="7849197" cy="864707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432" name="Прямоугольник 31"/>
            <p:cNvSpPr>
              <a:spLocks noChangeArrowheads="1"/>
            </p:cNvSpPr>
            <p:nvPr/>
          </p:nvSpPr>
          <p:spPr bwMode="auto">
            <a:xfrm>
              <a:off x="0" y="2204864"/>
              <a:ext cx="8460432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400" b="1" dirty="0">
                  <a:solidFill>
                    <a:srgbClr val="660066"/>
                  </a:solidFill>
                  <a:latin typeface="Calibri" pitchFamily="34" charset="0"/>
                </a:rPr>
                <a:t> </a:t>
              </a:r>
              <a:r>
                <a:rPr lang="ru-RU" sz="2800" b="1" dirty="0">
                  <a:solidFill>
                    <a:srgbClr val="660066"/>
                  </a:solidFill>
                  <a:latin typeface="Calibri" pitchFamily="34" charset="0"/>
                </a:rPr>
                <a:t>Диагональ</a:t>
              </a:r>
              <a:r>
                <a:rPr lang="ru-RU" sz="2400" b="1" dirty="0">
                  <a:solidFill>
                    <a:srgbClr val="660066"/>
                  </a:solidFill>
                  <a:latin typeface="Calibri" pitchFamily="34" charset="0"/>
                </a:rPr>
                <a:t> </a:t>
              </a:r>
              <a:r>
                <a:rPr lang="ru-RU" sz="2000" b="1" dirty="0">
                  <a:solidFill>
                    <a:srgbClr val="660066"/>
                  </a:solidFill>
                  <a:latin typeface="Calibri" pitchFamily="34" charset="0"/>
                </a:rPr>
                <a:t>многоугольника – это отрезок, соединяющий две </a:t>
              </a:r>
              <a:r>
                <a:rPr lang="ru-RU" sz="2000" b="1" dirty="0" err="1">
                  <a:solidFill>
                    <a:srgbClr val="660066"/>
                  </a:solidFill>
                  <a:latin typeface="Calibri" pitchFamily="34" charset="0"/>
                </a:rPr>
                <a:t>несоседние</a:t>
              </a:r>
              <a:r>
                <a:rPr lang="ru-RU" sz="2000" b="1">
                  <a:solidFill>
                    <a:srgbClr val="660066"/>
                  </a:solidFill>
                  <a:latin typeface="Calibri" pitchFamily="34" charset="0"/>
                </a:rPr>
                <a:t> вершины.</a:t>
              </a:r>
              <a:endParaRPr lang="ru-RU" sz="2000">
                <a:latin typeface="Calibri" pitchFamily="34" charset="0"/>
              </a:endParaRPr>
            </a:p>
          </p:txBody>
        </p:sp>
      </p:grpSp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250825" y="1628775"/>
            <a:ext cx="8642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660066"/>
                </a:solidFill>
                <a:latin typeface="Calibri" pitchFamily="34" charset="0"/>
              </a:rPr>
              <a:t> </a:t>
            </a:r>
            <a:r>
              <a:rPr lang="ru-RU" sz="2000" b="1">
                <a:solidFill>
                  <a:srgbClr val="660066"/>
                </a:solidFill>
                <a:latin typeface="Calibri" pitchFamily="34" charset="0"/>
              </a:rPr>
              <a:t>Две вершины, принадлежащие одной стороне, называются </a:t>
            </a:r>
            <a:r>
              <a:rPr lang="ru-RU" sz="2400" b="1">
                <a:solidFill>
                  <a:srgbClr val="660066"/>
                </a:solidFill>
                <a:latin typeface="Calibri" pitchFamily="34" charset="0"/>
              </a:rPr>
              <a:t>соседними.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9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8" grpId="0" animBg="1"/>
      <p:bldP spid="18" grpId="1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68313" y="333375"/>
            <a:ext cx="8424862" cy="158273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Многоугольник с </a:t>
            </a:r>
            <a:r>
              <a:rPr lang="en-US" sz="2400" b="1" i="1" dirty="0">
                <a:solidFill>
                  <a:srgbClr val="C00000"/>
                </a:solidFill>
              </a:rPr>
              <a:t>n </a:t>
            </a:r>
            <a:r>
              <a:rPr lang="ru-RU" sz="2400" b="1" dirty="0">
                <a:solidFill>
                  <a:srgbClr val="C00000"/>
                </a:solidFill>
              </a:rPr>
              <a:t>вершинами называется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rgbClr val="C00000"/>
                </a:solidFill>
              </a:rPr>
              <a:t>n</a:t>
            </a:r>
            <a:r>
              <a:rPr lang="ru-RU" sz="2800" b="1" i="1" dirty="0">
                <a:solidFill>
                  <a:srgbClr val="C00000"/>
                </a:solidFill>
              </a:rPr>
              <a:t>-угольником</a:t>
            </a:r>
            <a:r>
              <a:rPr lang="ru-RU" sz="2400" b="1" dirty="0">
                <a:solidFill>
                  <a:srgbClr val="C00000"/>
                </a:solidFill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он имеет </a:t>
            </a:r>
            <a:r>
              <a:rPr lang="en-US" sz="2400" b="1" i="1" dirty="0">
                <a:solidFill>
                  <a:srgbClr val="C00000"/>
                </a:solidFill>
              </a:rPr>
              <a:t>n</a:t>
            </a:r>
            <a:r>
              <a:rPr lang="ru-RU" sz="2400" b="1" dirty="0">
                <a:solidFill>
                  <a:srgbClr val="C00000"/>
                </a:solidFill>
              </a:rPr>
              <a:t> сторон.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pSp>
        <p:nvGrpSpPr>
          <p:cNvPr id="18435" name="Группа 3"/>
          <p:cNvGrpSpPr>
            <a:grpSpLocks/>
          </p:cNvGrpSpPr>
          <p:nvPr/>
        </p:nvGrpSpPr>
        <p:grpSpPr bwMode="auto">
          <a:xfrm>
            <a:off x="468313" y="1916113"/>
            <a:ext cx="914400" cy="923925"/>
            <a:chOff x="1619672" y="476672"/>
            <a:chExt cx="914400" cy="923330"/>
          </a:xfrm>
        </p:grpSpPr>
        <p:sp>
          <p:nvSpPr>
            <p:cNvPr id="5" name="Овал 4"/>
            <p:cNvSpPr/>
            <p:nvPr/>
          </p:nvSpPr>
          <p:spPr>
            <a:xfrm>
              <a:off x="1619672" y="476672"/>
              <a:ext cx="914400" cy="91381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35696" y="476672"/>
              <a:ext cx="505267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+mn-lt"/>
                </a:rPr>
                <a:t>?</a:t>
              </a:r>
            </a:p>
          </p:txBody>
        </p:sp>
      </p:grpSp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1547813" y="2205038"/>
            <a:ext cx="67452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9900CC"/>
                </a:solidFill>
                <a:latin typeface="Calibri" pitchFamily="34" charset="0"/>
              </a:rPr>
              <a:t>Какие многоугольники изображены на рисунке?</a:t>
            </a:r>
          </a:p>
        </p:txBody>
      </p:sp>
      <p:grpSp>
        <p:nvGrpSpPr>
          <p:cNvPr id="18437" name="Группа 8"/>
          <p:cNvGrpSpPr>
            <a:grpSpLocks/>
          </p:cNvGrpSpPr>
          <p:nvPr/>
        </p:nvGrpSpPr>
        <p:grpSpPr bwMode="auto">
          <a:xfrm rot="4670181">
            <a:off x="1079501" y="2371725"/>
            <a:ext cx="1428750" cy="2257425"/>
            <a:chOff x="827584" y="4509120"/>
            <a:chExt cx="1800200" cy="1728192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 flipH="1">
              <a:off x="825446" y="4509566"/>
              <a:ext cx="792088" cy="93580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827076" y="5445654"/>
              <a:ext cx="1800200" cy="792392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617406" y="4510460"/>
              <a:ext cx="0" cy="720688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1619036" y="5231436"/>
              <a:ext cx="1008112" cy="1007505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5-конечная звезда 14"/>
          <p:cNvSpPr/>
          <p:nvPr/>
        </p:nvSpPr>
        <p:spPr>
          <a:xfrm>
            <a:off x="2484438" y="4292600"/>
            <a:ext cx="2087562" cy="1873250"/>
          </a:xfrm>
          <a:prstGeom prst="star5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8439" name="Группа 66"/>
          <p:cNvGrpSpPr>
            <a:grpSpLocks/>
          </p:cNvGrpSpPr>
          <p:nvPr/>
        </p:nvGrpSpPr>
        <p:grpSpPr bwMode="auto">
          <a:xfrm>
            <a:off x="6588125" y="4437063"/>
            <a:ext cx="1941513" cy="1687512"/>
            <a:chOff x="6807254" y="4982614"/>
            <a:chExt cx="1941210" cy="1686747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7137402" y="4982614"/>
              <a:ext cx="982510" cy="6347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8119912" y="4988961"/>
              <a:ext cx="196819" cy="599803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8316731" y="5588764"/>
              <a:ext cx="431733" cy="433191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flipH="1">
              <a:off x="8027851" y="6021955"/>
              <a:ext cx="720613" cy="576002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7137402" y="4982614"/>
              <a:ext cx="171423" cy="60615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H="1">
              <a:off x="6807254" y="5588764"/>
              <a:ext cx="501572" cy="488728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6807254" y="6077492"/>
              <a:ext cx="501572" cy="591869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V="1">
              <a:off x="7308826" y="6597956"/>
              <a:ext cx="719026" cy="71405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Правильный пятиугольник 39"/>
          <p:cNvSpPr/>
          <p:nvPr/>
        </p:nvSpPr>
        <p:spPr>
          <a:xfrm rot="1606322">
            <a:off x="4090988" y="2984500"/>
            <a:ext cx="2417762" cy="996950"/>
          </a:xfrm>
          <a:prstGeom prst="pentagon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 rot="-1676574">
            <a:off x="1085850" y="3830638"/>
            <a:ext cx="2119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четырехугольник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 rot="1754478">
            <a:off x="5497513" y="2955925"/>
            <a:ext cx="1704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пятиугольник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2627313" y="6237288"/>
            <a:ext cx="19542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десятиугольник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6659563" y="6165850"/>
            <a:ext cx="2024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восьмиугольник</a:t>
            </a:r>
          </a:p>
        </p:txBody>
      </p:sp>
      <p:sp>
        <p:nvSpPr>
          <p:cNvPr id="72" name="Овал 71"/>
          <p:cNvSpPr/>
          <p:nvPr/>
        </p:nvSpPr>
        <p:spPr>
          <a:xfrm>
            <a:off x="611188" y="2924175"/>
            <a:ext cx="431800" cy="43338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1</a:t>
            </a:r>
            <a:endParaRPr lang="ru-RU" sz="2000" b="1" dirty="0"/>
          </a:p>
        </p:txBody>
      </p:sp>
      <p:sp>
        <p:nvSpPr>
          <p:cNvPr id="73" name="Овал 72"/>
          <p:cNvSpPr/>
          <p:nvPr/>
        </p:nvSpPr>
        <p:spPr>
          <a:xfrm>
            <a:off x="3779838" y="2924175"/>
            <a:ext cx="431800" cy="43338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2</a:t>
            </a:r>
            <a:endParaRPr lang="ru-RU" sz="2000" b="1" dirty="0"/>
          </a:p>
        </p:txBody>
      </p:sp>
      <p:sp>
        <p:nvSpPr>
          <p:cNvPr id="74" name="Овал 73"/>
          <p:cNvSpPr/>
          <p:nvPr/>
        </p:nvSpPr>
        <p:spPr>
          <a:xfrm>
            <a:off x="2555875" y="4292600"/>
            <a:ext cx="431800" cy="431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3</a:t>
            </a:r>
            <a:endParaRPr lang="ru-RU" sz="2000" b="1" dirty="0"/>
          </a:p>
        </p:txBody>
      </p:sp>
      <p:sp>
        <p:nvSpPr>
          <p:cNvPr id="75" name="Овал 74"/>
          <p:cNvSpPr/>
          <p:nvPr/>
        </p:nvSpPr>
        <p:spPr>
          <a:xfrm>
            <a:off x="6300788" y="4581525"/>
            <a:ext cx="431800" cy="431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49" name="Прямоугольник 75"/>
          <p:cNvSpPr>
            <a:spLocks noChangeArrowheads="1"/>
          </p:cNvSpPr>
          <p:nvPr/>
        </p:nvSpPr>
        <p:spPr bwMode="auto">
          <a:xfrm>
            <a:off x="6365875" y="4581525"/>
            <a:ext cx="31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>
                <a:latin typeface="Calibri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/>
      <p:bldP spid="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0" y="1844675"/>
            <a:ext cx="9144000" cy="35290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79388" y="188913"/>
            <a:ext cx="8964612" cy="15113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660066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660066"/>
                </a:solidFill>
              </a:rPr>
              <a:t>Любой многоугольник разделяет плоскость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660066"/>
                </a:solidFill>
              </a:rPr>
              <a:t> на две части: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660066"/>
                </a:solidFill>
              </a:rPr>
              <a:t>      - внутреннюю область;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660066"/>
                </a:solidFill>
              </a:rPr>
              <a:t>- внешнюю область.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460" name="TextBox 10"/>
          <p:cNvSpPr txBox="1">
            <a:spLocks noChangeArrowheads="1"/>
          </p:cNvSpPr>
          <p:nvPr/>
        </p:nvSpPr>
        <p:spPr bwMode="auto">
          <a:xfrm>
            <a:off x="5867400" y="4724400"/>
            <a:ext cx="331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D</a:t>
            </a:r>
            <a:endParaRPr lang="ru-RU" b="1">
              <a:latin typeface="Calibri" pitchFamily="34" charset="0"/>
            </a:endParaRPr>
          </a:p>
        </p:txBody>
      </p:sp>
      <p:sp>
        <p:nvSpPr>
          <p:cNvPr id="19461" name="TextBox 7"/>
          <p:cNvSpPr txBox="1">
            <a:spLocks noChangeArrowheads="1"/>
          </p:cNvSpPr>
          <p:nvPr/>
        </p:nvSpPr>
        <p:spPr bwMode="auto">
          <a:xfrm flipH="1">
            <a:off x="2051050" y="2565400"/>
            <a:ext cx="314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A</a:t>
            </a:r>
            <a:endParaRPr lang="ru-RU" b="1">
              <a:latin typeface="Calibri" pitchFamily="34" charset="0"/>
            </a:endParaRPr>
          </a:p>
        </p:txBody>
      </p:sp>
      <p:sp>
        <p:nvSpPr>
          <p:cNvPr id="19462" name="TextBox 8"/>
          <p:cNvSpPr txBox="1">
            <a:spLocks noChangeArrowheads="1"/>
          </p:cNvSpPr>
          <p:nvPr/>
        </p:nvSpPr>
        <p:spPr bwMode="auto">
          <a:xfrm>
            <a:off x="4284663" y="1916113"/>
            <a:ext cx="314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B</a:t>
            </a:r>
            <a:endParaRPr lang="ru-RU" b="1">
              <a:latin typeface="Calibri" pitchFamily="34" charset="0"/>
            </a:endParaRPr>
          </a:p>
        </p:txBody>
      </p:sp>
      <p:sp>
        <p:nvSpPr>
          <p:cNvPr id="19463" name="TextBox 9"/>
          <p:cNvSpPr txBox="1">
            <a:spLocks noChangeArrowheads="1"/>
          </p:cNvSpPr>
          <p:nvPr/>
        </p:nvSpPr>
        <p:spPr bwMode="auto">
          <a:xfrm>
            <a:off x="6588125" y="3284538"/>
            <a:ext cx="307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C</a:t>
            </a:r>
            <a:endParaRPr lang="ru-RU" b="1">
              <a:latin typeface="Calibri" pitchFamily="34" charset="0"/>
            </a:endParaRPr>
          </a:p>
        </p:txBody>
      </p:sp>
      <p:sp>
        <p:nvSpPr>
          <p:cNvPr id="19464" name="TextBox 11"/>
          <p:cNvSpPr txBox="1">
            <a:spLocks noChangeArrowheads="1"/>
          </p:cNvSpPr>
          <p:nvPr/>
        </p:nvSpPr>
        <p:spPr bwMode="auto">
          <a:xfrm>
            <a:off x="3132138" y="4221163"/>
            <a:ext cx="2968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E</a:t>
            </a:r>
            <a:endParaRPr lang="ru-RU" b="1">
              <a:latin typeface="Calibri" pitchFamily="34" charset="0"/>
            </a:endParaRPr>
          </a:p>
        </p:txBody>
      </p:sp>
      <p:sp>
        <p:nvSpPr>
          <p:cNvPr id="29" name="Правильный пятиугольник 28"/>
          <p:cNvSpPr/>
          <p:nvPr/>
        </p:nvSpPr>
        <p:spPr>
          <a:xfrm rot="17371702">
            <a:off x="3201194" y="1404144"/>
            <a:ext cx="2179637" cy="3978275"/>
          </a:xfrm>
          <a:prstGeom prst="pentagon">
            <a:avLst/>
          </a:prstGeom>
          <a:solidFill>
            <a:srgbClr val="FF00FF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79388" y="5516563"/>
            <a:ext cx="8785225" cy="115252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660066"/>
                </a:solidFill>
              </a:rPr>
              <a:t>Фигуру, состоящую из многоугольника и его внутренней области, также называют </a:t>
            </a:r>
            <a:r>
              <a:rPr lang="ru-RU" sz="2400" b="1" dirty="0">
                <a:solidFill>
                  <a:srgbClr val="660066"/>
                </a:solidFill>
              </a:rPr>
              <a:t>многоугольником.</a:t>
            </a:r>
            <a:endParaRPr lang="ru-RU" sz="2400" b="1" dirty="0">
              <a:solidFill>
                <a:srgbClr val="660066"/>
              </a:solidFill>
            </a:endParaRPr>
          </a:p>
        </p:txBody>
      </p:sp>
      <p:sp>
        <p:nvSpPr>
          <p:cNvPr id="16" name="Правильный пятиугольник 15"/>
          <p:cNvSpPr/>
          <p:nvPr/>
        </p:nvSpPr>
        <p:spPr>
          <a:xfrm rot="17371702">
            <a:off x="3201194" y="1404144"/>
            <a:ext cx="2179637" cy="3978275"/>
          </a:xfrm>
          <a:prstGeom prst="pentagon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Группа 2"/>
          <p:cNvGrpSpPr>
            <a:grpSpLocks/>
          </p:cNvGrpSpPr>
          <p:nvPr/>
        </p:nvGrpSpPr>
        <p:grpSpPr bwMode="auto">
          <a:xfrm>
            <a:off x="179388" y="260350"/>
            <a:ext cx="914400" cy="923925"/>
            <a:chOff x="1619672" y="476672"/>
            <a:chExt cx="914400" cy="923330"/>
          </a:xfrm>
        </p:grpSpPr>
        <p:sp>
          <p:nvSpPr>
            <p:cNvPr id="4" name="Овал 3"/>
            <p:cNvSpPr/>
            <p:nvPr/>
          </p:nvSpPr>
          <p:spPr>
            <a:xfrm>
              <a:off x="1619672" y="476672"/>
              <a:ext cx="914400" cy="91381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35696" y="476672"/>
              <a:ext cx="505267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+mn-lt"/>
                </a:rPr>
                <a:t>?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259632" y="332656"/>
            <a:ext cx="828092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Распределите данные многоугольники на две группы.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 Объясните, по какому принципу вы это сделали.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7164388" y="4221163"/>
            <a:ext cx="431800" cy="431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3635375" y="4292600"/>
            <a:ext cx="431800" cy="431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827088" y="4365625"/>
            <a:ext cx="431800" cy="431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6516688" y="1484313"/>
            <a:ext cx="431800" cy="431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708400" y="1557338"/>
            <a:ext cx="431800" cy="431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11188" y="1628775"/>
            <a:ext cx="431800" cy="431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авильный пятиугольник 6"/>
          <p:cNvSpPr/>
          <p:nvPr/>
        </p:nvSpPr>
        <p:spPr>
          <a:xfrm rot="18236334">
            <a:off x="615157" y="1994694"/>
            <a:ext cx="2222500" cy="1538287"/>
          </a:xfrm>
          <a:prstGeom prst="pentagon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Трапеция 7"/>
          <p:cNvSpPr/>
          <p:nvPr/>
        </p:nvSpPr>
        <p:spPr>
          <a:xfrm rot="19145492">
            <a:off x="6692900" y="1579563"/>
            <a:ext cx="1941513" cy="1482725"/>
          </a:xfrm>
          <a:prstGeom prst="trapezoid">
            <a:avLst>
              <a:gd name="adj" fmla="val 38950"/>
            </a:avLst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Фигура, имеющая форму буквы L 8"/>
          <p:cNvSpPr/>
          <p:nvPr/>
        </p:nvSpPr>
        <p:spPr>
          <a:xfrm rot="2590634">
            <a:off x="4149725" y="1582738"/>
            <a:ext cx="1296988" cy="2016125"/>
          </a:xfrm>
          <a:prstGeom prst="corner">
            <a:avLst>
              <a:gd name="adj1" fmla="val 50000"/>
              <a:gd name="adj2" fmla="val 49355"/>
            </a:avLst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0493" name="Группа 18"/>
          <p:cNvGrpSpPr>
            <a:grpSpLocks/>
          </p:cNvGrpSpPr>
          <p:nvPr/>
        </p:nvGrpSpPr>
        <p:grpSpPr bwMode="auto">
          <a:xfrm>
            <a:off x="1042988" y="4292600"/>
            <a:ext cx="1800225" cy="1728788"/>
            <a:chOff x="827584" y="4509120"/>
            <a:chExt cx="1800200" cy="172819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flipH="1">
              <a:off x="827584" y="4509120"/>
              <a:ext cx="792151" cy="93630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827584" y="5445422"/>
              <a:ext cx="1800200" cy="79189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619735" y="4509120"/>
              <a:ext cx="0" cy="72047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619735" y="5229597"/>
              <a:ext cx="1008049" cy="100771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5-конечная звезда 24"/>
          <p:cNvSpPr/>
          <p:nvPr/>
        </p:nvSpPr>
        <p:spPr>
          <a:xfrm rot="19750598">
            <a:off x="3684588" y="4005263"/>
            <a:ext cx="2305050" cy="2232025"/>
          </a:xfrm>
          <a:prstGeom prst="star5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7092950" y="3860800"/>
            <a:ext cx="1439863" cy="2376488"/>
          </a:xfrm>
          <a:prstGeom prst="triangle">
            <a:avLst>
              <a:gd name="adj" fmla="val 83211"/>
            </a:avLst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96" name="TextBox 27"/>
          <p:cNvSpPr txBox="1">
            <a:spLocks noChangeArrowheads="1"/>
          </p:cNvSpPr>
          <p:nvPr/>
        </p:nvSpPr>
        <p:spPr bwMode="auto">
          <a:xfrm>
            <a:off x="684213" y="1628775"/>
            <a:ext cx="31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Calibri" pitchFamily="34" charset="0"/>
              </a:rPr>
              <a:t>1</a:t>
            </a:r>
          </a:p>
        </p:txBody>
      </p:sp>
      <p:sp>
        <p:nvSpPr>
          <p:cNvPr id="20497" name="TextBox 28"/>
          <p:cNvSpPr txBox="1">
            <a:spLocks noChangeArrowheads="1"/>
          </p:cNvSpPr>
          <p:nvPr/>
        </p:nvSpPr>
        <p:spPr bwMode="auto">
          <a:xfrm>
            <a:off x="3779838" y="1557338"/>
            <a:ext cx="31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Calibri" pitchFamily="34" charset="0"/>
              </a:rPr>
              <a:t>2</a:t>
            </a:r>
          </a:p>
        </p:txBody>
      </p:sp>
      <p:sp>
        <p:nvSpPr>
          <p:cNvPr id="20498" name="TextBox 29"/>
          <p:cNvSpPr txBox="1">
            <a:spLocks noChangeArrowheads="1"/>
          </p:cNvSpPr>
          <p:nvPr/>
        </p:nvSpPr>
        <p:spPr bwMode="auto">
          <a:xfrm>
            <a:off x="6588125" y="1484313"/>
            <a:ext cx="31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Calibri" pitchFamily="34" charset="0"/>
              </a:rPr>
              <a:t>3</a:t>
            </a:r>
          </a:p>
        </p:txBody>
      </p:sp>
      <p:sp>
        <p:nvSpPr>
          <p:cNvPr id="20499" name="TextBox 30"/>
          <p:cNvSpPr txBox="1">
            <a:spLocks noChangeArrowheads="1"/>
          </p:cNvSpPr>
          <p:nvPr/>
        </p:nvSpPr>
        <p:spPr bwMode="auto">
          <a:xfrm>
            <a:off x="900113" y="4365625"/>
            <a:ext cx="31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Calibri" pitchFamily="34" charset="0"/>
              </a:rPr>
              <a:t>4</a:t>
            </a:r>
          </a:p>
        </p:txBody>
      </p:sp>
      <p:sp>
        <p:nvSpPr>
          <p:cNvPr id="20500" name="TextBox 31"/>
          <p:cNvSpPr txBox="1">
            <a:spLocks noChangeArrowheads="1"/>
          </p:cNvSpPr>
          <p:nvPr/>
        </p:nvSpPr>
        <p:spPr bwMode="auto">
          <a:xfrm>
            <a:off x="3708400" y="4292600"/>
            <a:ext cx="31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Calibri" pitchFamily="34" charset="0"/>
              </a:rPr>
              <a:t>5</a:t>
            </a:r>
          </a:p>
        </p:txBody>
      </p:sp>
      <p:sp>
        <p:nvSpPr>
          <p:cNvPr id="20501" name="TextBox 32"/>
          <p:cNvSpPr txBox="1">
            <a:spLocks noChangeArrowheads="1"/>
          </p:cNvSpPr>
          <p:nvPr/>
        </p:nvSpPr>
        <p:spPr bwMode="auto">
          <a:xfrm>
            <a:off x="7235825" y="4221163"/>
            <a:ext cx="31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Calibri" pitchFamily="34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rgbClr val="FF00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Группа 6"/>
          <p:cNvGrpSpPr>
            <a:grpSpLocks/>
          </p:cNvGrpSpPr>
          <p:nvPr/>
        </p:nvGrpSpPr>
        <p:grpSpPr bwMode="auto">
          <a:xfrm>
            <a:off x="0" y="333375"/>
            <a:ext cx="9144000" cy="1484313"/>
            <a:chOff x="0" y="0"/>
            <a:chExt cx="9144000" cy="1484784"/>
          </a:xfrm>
        </p:grpSpPr>
        <p:sp>
          <p:nvSpPr>
            <p:cNvPr id="6" name="Овал 5"/>
            <p:cNvSpPr/>
            <p:nvPr/>
          </p:nvSpPr>
          <p:spPr>
            <a:xfrm>
              <a:off x="0" y="0"/>
              <a:ext cx="9144000" cy="148478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523" name="TextBox 1"/>
            <p:cNvSpPr txBox="1">
              <a:spLocks noChangeArrowheads="1"/>
            </p:cNvSpPr>
            <p:nvPr/>
          </p:nvSpPr>
          <p:spPr bwMode="auto">
            <a:xfrm>
              <a:off x="323528" y="260648"/>
              <a:ext cx="864096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000" b="1" i="1">
                  <a:solidFill>
                    <a:srgbClr val="660066"/>
                  </a:solidFill>
                  <a:latin typeface="Calibri" pitchFamily="34" charset="0"/>
                </a:rPr>
                <a:t>Многоугольник называют </a:t>
              </a:r>
              <a:r>
                <a:rPr lang="ru-RU" sz="2800" b="1" i="1">
                  <a:solidFill>
                    <a:srgbClr val="660066"/>
                  </a:solidFill>
                  <a:latin typeface="Calibri" pitchFamily="34" charset="0"/>
                </a:rPr>
                <a:t>выпуклым</a:t>
              </a:r>
              <a:r>
                <a:rPr lang="ru-RU" sz="2000" b="1" i="1">
                  <a:solidFill>
                    <a:srgbClr val="660066"/>
                  </a:solidFill>
                  <a:latin typeface="Calibri" pitchFamily="34" charset="0"/>
                </a:rPr>
                <a:t>, если он лежит по одну сторону от каждой прямой, проходящей через две его соседние вершины. </a:t>
              </a:r>
            </a:p>
          </p:txBody>
        </p:sp>
      </p:grpSp>
      <p:grpSp>
        <p:nvGrpSpPr>
          <p:cNvPr id="21507" name="Группа 23"/>
          <p:cNvGrpSpPr>
            <a:grpSpLocks/>
          </p:cNvGrpSpPr>
          <p:nvPr/>
        </p:nvGrpSpPr>
        <p:grpSpPr bwMode="auto">
          <a:xfrm rot="1457142">
            <a:off x="5541963" y="2454275"/>
            <a:ext cx="2808287" cy="2520950"/>
            <a:chOff x="5004048" y="2708920"/>
            <a:chExt cx="2808312" cy="2520280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5649848" y="2708302"/>
              <a:ext cx="1873267" cy="100779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7523624" y="2708541"/>
              <a:ext cx="287341" cy="230443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H="1">
              <a:off x="5002459" y="3715651"/>
              <a:ext cx="647706" cy="151248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5003234" y="4581626"/>
              <a:ext cx="1584339" cy="64752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6588145" y="4581715"/>
              <a:ext cx="1223974" cy="43168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Правильный пятиугольник 7"/>
          <p:cNvSpPr/>
          <p:nvPr/>
        </p:nvSpPr>
        <p:spPr>
          <a:xfrm rot="18313267">
            <a:off x="772319" y="2999582"/>
            <a:ext cx="2790825" cy="1830387"/>
          </a:xfrm>
          <a:prstGeom prst="pentagon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2409825" y="1989138"/>
            <a:ext cx="1514475" cy="266382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2051050" y="2924175"/>
            <a:ext cx="1944688" cy="273685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39750" y="4827588"/>
            <a:ext cx="2870200" cy="46196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1042988" y="2582863"/>
            <a:ext cx="498475" cy="31496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939800" y="2276475"/>
            <a:ext cx="2552700" cy="136207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475656" y="6021288"/>
            <a:ext cx="1778051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Выпуклый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 flipH="1" flipV="1">
            <a:off x="5435600" y="2997200"/>
            <a:ext cx="2881313" cy="273526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796136" y="5949280"/>
            <a:ext cx="212269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Невыпуклый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Группа 25"/>
          <p:cNvGrpSpPr>
            <a:grpSpLocks/>
          </p:cNvGrpSpPr>
          <p:nvPr/>
        </p:nvGrpSpPr>
        <p:grpSpPr bwMode="auto">
          <a:xfrm>
            <a:off x="539750" y="1773238"/>
            <a:ext cx="1884363" cy="2246312"/>
            <a:chOff x="539552" y="1772816"/>
            <a:chExt cx="1884630" cy="2246892"/>
          </a:xfrm>
        </p:grpSpPr>
        <p:sp>
          <p:nvSpPr>
            <p:cNvPr id="9" name="Овал 8"/>
            <p:cNvSpPr/>
            <p:nvPr/>
          </p:nvSpPr>
          <p:spPr>
            <a:xfrm>
              <a:off x="539552" y="1772816"/>
              <a:ext cx="431861" cy="43191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Правильный пятиугольник 9"/>
            <p:cNvSpPr/>
            <p:nvPr/>
          </p:nvSpPr>
          <p:spPr>
            <a:xfrm rot="18236334">
              <a:off x="542599" y="2138124"/>
              <a:ext cx="2223074" cy="1540093"/>
            </a:xfrm>
            <a:prstGeom prst="pentagon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560" name="TextBox 15"/>
            <p:cNvSpPr txBox="1">
              <a:spLocks noChangeArrowheads="1"/>
            </p:cNvSpPr>
            <p:nvPr/>
          </p:nvSpPr>
          <p:spPr bwMode="auto">
            <a:xfrm>
              <a:off x="611560" y="1772816"/>
              <a:ext cx="3145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b="1"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27" name="Группа 26"/>
          <p:cNvGrpSpPr>
            <a:grpSpLocks/>
          </p:cNvGrpSpPr>
          <p:nvPr/>
        </p:nvGrpSpPr>
        <p:grpSpPr bwMode="auto">
          <a:xfrm>
            <a:off x="3635375" y="1700213"/>
            <a:ext cx="1738313" cy="2043112"/>
            <a:chOff x="3635896" y="1700808"/>
            <a:chExt cx="1738473" cy="2042700"/>
          </a:xfrm>
        </p:grpSpPr>
        <p:sp>
          <p:nvSpPr>
            <p:cNvPr id="8" name="Овал 7"/>
            <p:cNvSpPr/>
            <p:nvPr/>
          </p:nvSpPr>
          <p:spPr>
            <a:xfrm>
              <a:off x="3635896" y="1700808"/>
              <a:ext cx="431840" cy="43171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Фигура, имеющая форму буквы L 11"/>
            <p:cNvSpPr/>
            <p:nvPr/>
          </p:nvSpPr>
          <p:spPr>
            <a:xfrm rot="2590634">
              <a:off x="4078850" y="1727790"/>
              <a:ext cx="1295519" cy="2015718"/>
            </a:xfrm>
            <a:prstGeom prst="corner">
              <a:avLst>
                <a:gd name="adj1" fmla="val 50000"/>
                <a:gd name="adj2" fmla="val 49355"/>
              </a:avLst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557" name="TextBox 16"/>
            <p:cNvSpPr txBox="1">
              <a:spLocks noChangeArrowheads="1"/>
            </p:cNvSpPr>
            <p:nvPr/>
          </p:nvSpPr>
          <p:spPr bwMode="auto">
            <a:xfrm>
              <a:off x="3707904" y="1700808"/>
              <a:ext cx="3145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b="1"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28" name="Группа 27"/>
          <p:cNvGrpSpPr>
            <a:grpSpLocks/>
          </p:cNvGrpSpPr>
          <p:nvPr/>
        </p:nvGrpSpPr>
        <p:grpSpPr bwMode="auto">
          <a:xfrm>
            <a:off x="6443663" y="1628775"/>
            <a:ext cx="2117725" cy="1577975"/>
            <a:chOff x="6444208" y="1628800"/>
            <a:chExt cx="2117503" cy="1577826"/>
          </a:xfrm>
        </p:grpSpPr>
        <p:sp>
          <p:nvSpPr>
            <p:cNvPr id="7" name="Овал 6"/>
            <p:cNvSpPr/>
            <p:nvPr/>
          </p:nvSpPr>
          <p:spPr>
            <a:xfrm>
              <a:off x="6444208" y="1628800"/>
              <a:ext cx="431755" cy="43175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Трапеция 10"/>
            <p:cNvSpPr/>
            <p:nvPr/>
          </p:nvSpPr>
          <p:spPr>
            <a:xfrm rot="19145492">
              <a:off x="6620402" y="1722454"/>
              <a:ext cx="1941309" cy="1484172"/>
            </a:xfrm>
            <a:prstGeom prst="trapezoid">
              <a:avLst>
                <a:gd name="adj" fmla="val 38950"/>
              </a:avLst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554" name="TextBox 17"/>
            <p:cNvSpPr txBox="1">
              <a:spLocks noChangeArrowheads="1"/>
            </p:cNvSpPr>
            <p:nvPr/>
          </p:nvSpPr>
          <p:spPr bwMode="auto">
            <a:xfrm>
              <a:off x="6516216" y="1628800"/>
              <a:ext cx="3145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b="1"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35" name="Группа 34"/>
          <p:cNvGrpSpPr>
            <a:grpSpLocks/>
          </p:cNvGrpSpPr>
          <p:nvPr/>
        </p:nvGrpSpPr>
        <p:grpSpPr bwMode="auto">
          <a:xfrm>
            <a:off x="755650" y="4437063"/>
            <a:ext cx="2016125" cy="1728787"/>
            <a:chOff x="755576" y="4437112"/>
            <a:chExt cx="2016224" cy="1728192"/>
          </a:xfrm>
        </p:grpSpPr>
        <p:sp>
          <p:nvSpPr>
            <p:cNvPr id="6" name="Овал 5"/>
            <p:cNvSpPr/>
            <p:nvPr/>
          </p:nvSpPr>
          <p:spPr>
            <a:xfrm>
              <a:off x="755576" y="4508524"/>
              <a:ext cx="431821" cy="43323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22546" name="Группа 18"/>
            <p:cNvGrpSpPr>
              <a:grpSpLocks/>
            </p:cNvGrpSpPr>
            <p:nvPr/>
          </p:nvGrpSpPr>
          <p:grpSpPr bwMode="auto">
            <a:xfrm>
              <a:off x="971600" y="4437112"/>
              <a:ext cx="1800200" cy="1728192"/>
              <a:chOff x="827584" y="4509120"/>
              <a:chExt cx="1800200" cy="1728192"/>
            </a:xfrm>
          </p:grpSpPr>
          <p:cxnSp>
            <p:nvCxnSpPr>
              <p:cNvPr id="22" name="Прямая соединительная линия 21"/>
              <p:cNvCxnSpPr/>
              <p:nvPr/>
            </p:nvCxnSpPr>
            <p:spPr>
              <a:xfrm flipH="1">
                <a:off x="827471" y="4509120"/>
                <a:ext cx="792202" cy="936303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827471" y="5445423"/>
                <a:ext cx="1800313" cy="791889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1619673" y="4509120"/>
                <a:ext cx="0" cy="720477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1619673" y="5229597"/>
                <a:ext cx="1008111" cy="1007715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547" name="TextBox 18"/>
            <p:cNvSpPr txBox="1">
              <a:spLocks noChangeArrowheads="1"/>
            </p:cNvSpPr>
            <p:nvPr/>
          </p:nvSpPr>
          <p:spPr bwMode="auto">
            <a:xfrm>
              <a:off x="827584" y="4509120"/>
              <a:ext cx="3145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b="1"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36" name="Группа 35"/>
          <p:cNvGrpSpPr>
            <a:grpSpLocks/>
          </p:cNvGrpSpPr>
          <p:nvPr/>
        </p:nvGrpSpPr>
        <p:grpSpPr bwMode="auto">
          <a:xfrm>
            <a:off x="3563938" y="4149725"/>
            <a:ext cx="2352675" cy="2232025"/>
            <a:chOff x="3563888" y="4149724"/>
            <a:chExt cx="2353373" cy="2232248"/>
          </a:xfrm>
        </p:grpSpPr>
        <p:sp>
          <p:nvSpPr>
            <p:cNvPr id="5" name="Овал 4"/>
            <p:cNvSpPr/>
            <p:nvPr/>
          </p:nvSpPr>
          <p:spPr>
            <a:xfrm>
              <a:off x="3563888" y="4437091"/>
              <a:ext cx="431928" cy="43184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5-конечная звезда 13"/>
            <p:cNvSpPr/>
            <p:nvPr/>
          </p:nvSpPr>
          <p:spPr>
            <a:xfrm rot="19750598">
              <a:off x="3613115" y="4149724"/>
              <a:ext cx="2304146" cy="2232248"/>
            </a:xfrm>
            <a:prstGeom prst="star5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544" name="TextBox 19"/>
            <p:cNvSpPr txBox="1">
              <a:spLocks noChangeArrowheads="1"/>
            </p:cNvSpPr>
            <p:nvPr/>
          </p:nvSpPr>
          <p:spPr bwMode="auto">
            <a:xfrm>
              <a:off x="3635896" y="4437112"/>
              <a:ext cx="3145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b="1">
                  <a:latin typeface="Calibri" pitchFamily="34" charset="0"/>
                </a:rPr>
                <a:t>5</a:t>
              </a:r>
            </a:p>
          </p:txBody>
        </p:sp>
      </p:grpSp>
      <p:grpSp>
        <p:nvGrpSpPr>
          <p:cNvPr id="29" name="Группа 28"/>
          <p:cNvGrpSpPr>
            <a:grpSpLocks/>
          </p:cNvGrpSpPr>
          <p:nvPr/>
        </p:nvGrpSpPr>
        <p:grpSpPr bwMode="auto">
          <a:xfrm>
            <a:off x="7019925" y="4005263"/>
            <a:ext cx="1439863" cy="2376487"/>
            <a:chOff x="7020272" y="4005064"/>
            <a:chExt cx="1440160" cy="2376264"/>
          </a:xfrm>
        </p:grpSpPr>
        <p:sp>
          <p:nvSpPr>
            <p:cNvPr id="4" name="Овал 3"/>
            <p:cNvSpPr/>
            <p:nvPr/>
          </p:nvSpPr>
          <p:spPr>
            <a:xfrm>
              <a:off x="7091725" y="4365392"/>
              <a:ext cx="431889" cy="43175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7020272" y="4005064"/>
              <a:ext cx="1440160" cy="2376264"/>
            </a:xfrm>
            <a:prstGeom prst="triangle">
              <a:avLst>
                <a:gd name="adj" fmla="val 83211"/>
              </a:avLst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541" name="TextBox 20"/>
            <p:cNvSpPr txBox="1">
              <a:spLocks noChangeArrowheads="1"/>
            </p:cNvSpPr>
            <p:nvPr/>
          </p:nvSpPr>
          <p:spPr bwMode="auto">
            <a:xfrm>
              <a:off x="7164288" y="4365104"/>
              <a:ext cx="3145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b="1">
                  <a:latin typeface="Calibri" pitchFamily="34" charset="0"/>
                </a:rPr>
                <a:t>6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79512" y="332656"/>
            <a:ext cx="3785652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Выпуклые многоугольники.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71410" y="332656"/>
            <a:ext cx="407259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Невыпуклые многоугольники.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4643438" y="0"/>
            <a:ext cx="144462" cy="685800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63737E-6 L -0.00052 -0.153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66512E-7 L -0.47014 0.147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" y="7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51434E-6 L -0.66927 0.0367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" y="1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3876E-7 L 0.18906 -0.07331 " pathEditMode="relative" ptsTypes="AA"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96947E-6 L 0.68525 -0.2308 " pathEditMode="relative" ptsTypes="AA">
                                      <p:cBhvr>
                                        <p:cTn id="2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8353E-6 L 0.15486 -0.0053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394</Words>
  <Application>Microsoft Office PowerPoint</Application>
  <PresentationFormat>Экран (4:3)</PresentationFormat>
  <Paragraphs>123</Paragraphs>
  <Slides>12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Calibri</vt:lpstr>
      <vt:lpstr>Arial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АВН</cp:lastModifiedBy>
  <cp:revision>74</cp:revision>
  <dcterms:created xsi:type="dcterms:W3CDTF">2012-07-12T11:08:11Z</dcterms:created>
  <dcterms:modified xsi:type="dcterms:W3CDTF">2013-06-03T13:53:47Z</dcterms:modified>
</cp:coreProperties>
</file>