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9" r:id="rId4"/>
    <p:sldId id="258" r:id="rId5"/>
    <p:sldId id="266" r:id="rId6"/>
    <p:sldId id="260" r:id="rId7"/>
    <p:sldId id="261" r:id="rId8"/>
    <p:sldId id="263" r:id="rId9"/>
    <p:sldId id="262" r:id="rId10"/>
    <p:sldId id="264" r:id="rId11"/>
    <p:sldId id="265" r:id="rId12"/>
    <p:sldId id="267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660066"/>
    <a:srgbClr val="9900CC"/>
    <a:srgbClr val="B254BC"/>
    <a:srgbClr val="CC00CC"/>
    <a:srgbClr val="CC0066"/>
    <a:srgbClr val="0000FF"/>
    <a:srgbClr val="FF33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ru-RU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C0EB2445-2446-4B54-8EF4-A35307F646D3}" type="datetimeFigureOut">
              <a:rPr lang="ru-RU"/>
              <a:pPr/>
              <a:t>03.06.2013</a:t>
            </a:fld>
            <a:endParaRPr lang="ru-RU"/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ru-RU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48D9E2FB-D275-4B6F-903E-34DA8E460F57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8C453BB-C404-473B-A660-DC9A823D8D79}" type="datetimeFigureOut">
              <a:rPr lang="ru-RU"/>
              <a:pPr>
                <a:defRPr/>
              </a:pPr>
              <a:t>03.06.2013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6B91014-FA94-4E52-BC26-236B54E39D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560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418E6CB-6BB1-4C95-A039-DA44C2CEFF5A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B2F030-ED21-4F3F-AC6A-E4E9032C768B}" type="datetimeFigureOut">
              <a:rPr lang="ru-RU"/>
              <a:pPr>
                <a:defRPr/>
              </a:pPr>
              <a:t>03.06.2013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B2CD7E-082E-49B6-9DDD-E9F09A8815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A2CC14-C29E-4D48-AE35-8E595AF2E9F1}" type="datetimeFigureOut">
              <a:rPr lang="ru-RU"/>
              <a:pPr>
                <a:defRPr/>
              </a:pPr>
              <a:t>03.06.2013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D515BA-0152-4E74-ADCE-6CD807E972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86703-F99D-4CDD-B1F0-E001BA67B592}" type="datetimeFigureOut">
              <a:rPr lang="ru-RU"/>
              <a:pPr>
                <a:defRPr/>
              </a:pPr>
              <a:t>03.06.2013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C352BD-5474-4654-A510-1BC327A668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CACE8C-A9E3-4EC2-9F8C-1670427BB448}" type="datetimeFigureOut">
              <a:rPr lang="ru-RU"/>
              <a:pPr>
                <a:defRPr/>
              </a:pPr>
              <a:t>03.06.2013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7B9E1-FBEB-43BF-A6DF-443289E0B4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3608DA-F56A-45E6-8E9B-5CE7D729A3C2}" type="datetimeFigureOut">
              <a:rPr lang="ru-RU"/>
              <a:pPr>
                <a:defRPr/>
              </a:pPr>
              <a:t>03.06.2013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4CDF7-C80B-4430-8BE4-099A6B3BB8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7E848C-88AF-4B2B-9E10-158726E37304}" type="datetimeFigureOut">
              <a:rPr lang="ru-RU"/>
              <a:pPr>
                <a:defRPr/>
              </a:pPr>
              <a:t>03.06.2013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3AEB1-F3D0-4618-8C1F-F17D5C944B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B03717-42B2-4026-A352-F2777F35051A}" type="datetimeFigureOut">
              <a:rPr lang="ru-RU"/>
              <a:pPr>
                <a:defRPr/>
              </a:pPr>
              <a:t>03.06.2013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A23020-5A45-4B51-B120-A95A0D157B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3D0019-5BC8-4DDB-806A-337840BFF294}" type="datetimeFigureOut">
              <a:rPr lang="ru-RU"/>
              <a:pPr>
                <a:defRPr/>
              </a:pPr>
              <a:t>03.06.2013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64AF7-7EE4-4376-93C1-644AAD529B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CAA56D-93FE-4225-B420-AD9626B5BAA2}" type="datetimeFigureOut">
              <a:rPr lang="ru-RU"/>
              <a:pPr>
                <a:defRPr/>
              </a:pPr>
              <a:t>03.06.2013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D1CE4-A46B-4DB3-BD0B-086A64191A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A0DA07-1F19-4640-A9B8-2980B3B0B56B}" type="datetimeFigureOut">
              <a:rPr lang="ru-RU"/>
              <a:pPr>
                <a:defRPr/>
              </a:pPr>
              <a:t>03.06.2013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4DB28B-EC11-486F-A9E9-1ECF11DC1E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78016E-5D30-4067-987C-A2264FCA70EC}" type="datetimeFigureOut">
              <a:rPr lang="ru-RU"/>
              <a:pPr>
                <a:defRPr/>
              </a:pPr>
              <a:t>03.06.2013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E0C979-847C-4D3E-BCCD-FD60855EA0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34CDE70-BEFF-4D48-B64B-4CD07C236045}" type="datetimeFigureOut">
              <a:rPr lang="ru-RU"/>
              <a:pPr>
                <a:defRPr/>
              </a:pPr>
              <a:t>03.06.2013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2CEE82E-0250-4DF5-9679-C04593DDD4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9552" y="2060848"/>
            <a:ext cx="8352928" cy="2569641"/>
          </a:xfrm>
          <a:prstGeom prst="rect">
            <a:avLst/>
          </a:prstGeom>
          <a:noFill/>
          <a:effectLst>
            <a:glow rad="228600">
              <a:schemeClr val="accent4">
                <a:satMod val="175000"/>
                <a:alpha val="40000"/>
              </a:schemeClr>
            </a:glow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wrap="none">
            <a:prstTxWarp prst="textInflate">
              <a:avLst/>
            </a:prstTxWarp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solidFill>
                  <a:srgbClr val="FF00FF"/>
                </a:solidFill>
                <a:latin typeface="+mn-lt"/>
              </a:rPr>
              <a:t>Многоугольники.</a:t>
            </a:r>
            <a:endParaRPr lang="ru-RU" sz="4400" b="1" dirty="0">
              <a:solidFill>
                <a:srgbClr val="FF00FF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9" name="Прямая соединительная линия 38"/>
          <p:cNvCxnSpPr/>
          <p:nvPr/>
        </p:nvCxnSpPr>
        <p:spPr>
          <a:xfrm flipV="1">
            <a:off x="5572125" y="1643063"/>
            <a:ext cx="1357313" cy="1071562"/>
          </a:xfrm>
          <a:prstGeom prst="line">
            <a:avLst/>
          </a:prstGeom>
          <a:ln w="317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Овал 5"/>
          <p:cNvSpPr/>
          <p:nvPr/>
        </p:nvSpPr>
        <p:spPr>
          <a:xfrm>
            <a:off x="1071563" y="1214438"/>
            <a:ext cx="431800" cy="4318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1</a:t>
            </a:r>
            <a:endParaRPr lang="ru-RU" sz="2000" b="1" dirty="0"/>
          </a:p>
        </p:txBody>
      </p:sp>
      <p:grpSp>
        <p:nvGrpSpPr>
          <p:cNvPr id="23556" name="Группа 1"/>
          <p:cNvGrpSpPr>
            <a:grpSpLocks/>
          </p:cNvGrpSpPr>
          <p:nvPr/>
        </p:nvGrpSpPr>
        <p:grpSpPr bwMode="auto">
          <a:xfrm>
            <a:off x="179388" y="260350"/>
            <a:ext cx="914400" cy="923925"/>
            <a:chOff x="1619672" y="476672"/>
            <a:chExt cx="914400" cy="923330"/>
          </a:xfrm>
        </p:grpSpPr>
        <p:sp>
          <p:nvSpPr>
            <p:cNvPr id="3" name="Овал 2"/>
            <p:cNvSpPr/>
            <p:nvPr/>
          </p:nvSpPr>
          <p:spPr>
            <a:xfrm>
              <a:off x="1619672" y="476672"/>
              <a:ext cx="914400" cy="913811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835696" y="476672"/>
              <a:ext cx="505267" cy="92333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5400" b="1" dirty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latin typeface="+mn-lt"/>
                </a:rPr>
                <a:t>?</a:t>
              </a: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1331640" y="404664"/>
            <a:ext cx="6980565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Найдите сумму углов следующих многоугольников.</a:t>
            </a:r>
            <a:endParaRPr lang="ru-RU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5072063" y="4000500"/>
            <a:ext cx="431800" cy="4318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4</a:t>
            </a:r>
            <a:endParaRPr lang="ru-RU" sz="2000" b="1" dirty="0"/>
          </a:p>
        </p:txBody>
      </p:sp>
      <p:sp>
        <p:nvSpPr>
          <p:cNvPr id="12" name="Равнобедренный треугольник 11"/>
          <p:cNvSpPr/>
          <p:nvPr/>
        </p:nvSpPr>
        <p:spPr>
          <a:xfrm rot="20840351">
            <a:off x="1098550" y="1768475"/>
            <a:ext cx="1920875" cy="1109663"/>
          </a:xfrm>
          <a:prstGeom prst="triangle">
            <a:avLst>
              <a:gd name="adj" fmla="val 85701"/>
            </a:avLst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6" name="Шестиугольник 15"/>
          <p:cNvSpPr/>
          <p:nvPr/>
        </p:nvSpPr>
        <p:spPr>
          <a:xfrm rot="18895716">
            <a:off x="5979319" y="4680744"/>
            <a:ext cx="1862137" cy="1317625"/>
          </a:xfrm>
          <a:prstGeom prst="hexagon">
            <a:avLst>
              <a:gd name="adj" fmla="val 43384"/>
              <a:gd name="vf" fmla="val 115470"/>
            </a:avLst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7" name="TextBox 26"/>
          <p:cNvSpPr txBox="1"/>
          <p:nvPr/>
        </p:nvSpPr>
        <p:spPr>
          <a:xfrm>
            <a:off x="1571625" y="1214438"/>
            <a:ext cx="1646238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Треугольник.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5072063" y="1214438"/>
            <a:ext cx="431800" cy="4318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2</a:t>
            </a:r>
            <a:endParaRPr lang="ru-RU" sz="2000" b="1" dirty="0"/>
          </a:p>
        </p:txBody>
      </p:sp>
      <p:grpSp>
        <p:nvGrpSpPr>
          <p:cNvPr id="23563" name="Группа 25"/>
          <p:cNvGrpSpPr>
            <a:grpSpLocks/>
          </p:cNvGrpSpPr>
          <p:nvPr/>
        </p:nvGrpSpPr>
        <p:grpSpPr bwMode="auto">
          <a:xfrm rot="1082543">
            <a:off x="5751513" y="1587500"/>
            <a:ext cx="1714500" cy="1430338"/>
            <a:chOff x="1427934" y="4429132"/>
            <a:chExt cx="2143934" cy="1643868"/>
          </a:xfrm>
        </p:grpSpPr>
        <p:cxnSp>
          <p:nvCxnSpPr>
            <p:cNvPr id="18" name="Прямая соединительная линия 17"/>
            <p:cNvCxnSpPr/>
            <p:nvPr/>
          </p:nvCxnSpPr>
          <p:spPr>
            <a:xfrm flipV="1">
              <a:off x="1427336" y="4429156"/>
              <a:ext cx="1214896" cy="786356"/>
            </a:xfrm>
            <a:prstGeom prst="line">
              <a:avLst/>
            </a:prstGeom>
            <a:ln w="317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H="1">
              <a:off x="2498800" y="4571407"/>
              <a:ext cx="1215112" cy="929038"/>
            </a:xfrm>
            <a:prstGeom prst="line">
              <a:avLst/>
            </a:prstGeom>
            <a:ln w="317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rot="5400000">
              <a:off x="998501" y="5643159"/>
              <a:ext cx="857511" cy="1986"/>
            </a:xfrm>
            <a:prstGeom prst="line">
              <a:avLst/>
            </a:prstGeom>
            <a:ln w="317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 flipV="1">
              <a:off x="1425920" y="5643647"/>
              <a:ext cx="2143934" cy="428755"/>
            </a:xfrm>
            <a:prstGeom prst="line">
              <a:avLst/>
            </a:prstGeom>
            <a:ln w="317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TextBox 27"/>
          <p:cNvSpPr txBox="1"/>
          <p:nvPr/>
        </p:nvSpPr>
        <p:spPr>
          <a:xfrm>
            <a:off x="5572125" y="1214438"/>
            <a:ext cx="2209800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Четырехугольник.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1071563" y="4000500"/>
            <a:ext cx="431800" cy="4318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3</a:t>
            </a:r>
            <a:endParaRPr lang="ru-RU" sz="2000" b="1" dirty="0"/>
          </a:p>
        </p:txBody>
      </p:sp>
      <p:sp>
        <p:nvSpPr>
          <p:cNvPr id="15" name="Правильный пятиугольник 14"/>
          <p:cNvSpPr/>
          <p:nvPr/>
        </p:nvSpPr>
        <p:spPr>
          <a:xfrm rot="20563432">
            <a:off x="1377950" y="4395788"/>
            <a:ext cx="1914525" cy="1397000"/>
          </a:xfrm>
          <a:prstGeom prst="pentagon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9" name="TextBox 28"/>
          <p:cNvSpPr txBox="1"/>
          <p:nvPr/>
        </p:nvSpPr>
        <p:spPr>
          <a:xfrm>
            <a:off x="1928813" y="4000500"/>
            <a:ext cx="1800225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Пятиугольник.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143625" y="4071938"/>
            <a:ext cx="1978025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Шестиугольник.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214438" y="3143250"/>
            <a:ext cx="2124075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Сумма углов 180˚</a:t>
            </a:r>
            <a:endParaRPr lang="ru-RU" sz="2000" b="1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786438" y="3143250"/>
            <a:ext cx="1374775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2∙180=360˚</a:t>
            </a:r>
            <a:endParaRPr lang="ru-RU" sz="2000" b="1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403350" y="6180138"/>
            <a:ext cx="1374775" cy="6778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3∙180=540˚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</a:endParaRPr>
          </a:p>
        </p:txBody>
      </p:sp>
      <p:cxnSp>
        <p:nvCxnSpPr>
          <p:cNvPr id="32" name="Прямая соединительная линия 31"/>
          <p:cNvCxnSpPr>
            <a:stCxn id="15" idx="1"/>
            <a:endCxn id="15" idx="5"/>
          </p:cNvCxnSpPr>
          <p:nvPr/>
        </p:nvCxnSpPr>
        <p:spPr>
          <a:xfrm flipV="1">
            <a:off x="1373188" y="4652963"/>
            <a:ext cx="1827212" cy="568325"/>
          </a:xfrm>
          <a:prstGeom prst="line">
            <a:avLst/>
          </a:prstGeom>
          <a:ln w="317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>
            <a:stCxn id="15" idx="1"/>
            <a:endCxn id="15" idx="4"/>
          </p:cNvCxnSpPr>
          <p:nvPr/>
        </p:nvCxnSpPr>
        <p:spPr>
          <a:xfrm>
            <a:off x="1373188" y="5221288"/>
            <a:ext cx="1735137" cy="365125"/>
          </a:xfrm>
          <a:prstGeom prst="line">
            <a:avLst/>
          </a:prstGeom>
          <a:ln w="317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>
            <a:stCxn id="16" idx="0"/>
            <a:endCxn id="16" idx="3"/>
          </p:cNvCxnSpPr>
          <p:nvPr/>
        </p:nvCxnSpPr>
        <p:spPr>
          <a:xfrm flipV="1">
            <a:off x="6189663" y="4679950"/>
            <a:ext cx="1377950" cy="449263"/>
          </a:xfrm>
          <a:prstGeom prst="line">
            <a:avLst/>
          </a:prstGeom>
          <a:ln w="317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>
            <a:stCxn id="16" idx="0"/>
            <a:endCxn id="16" idx="2"/>
          </p:cNvCxnSpPr>
          <p:nvPr/>
        </p:nvCxnSpPr>
        <p:spPr>
          <a:xfrm>
            <a:off x="6189663" y="5129213"/>
            <a:ext cx="1441450" cy="420687"/>
          </a:xfrm>
          <a:prstGeom prst="line">
            <a:avLst/>
          </a:prstGeom>
          <a:ln w="317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>
            <a:stCxn id="16" idx="0"/>
            <a:endCxn id="16" idx="2"/>
          </p:cNvCxnSpPr>
          <p:nvPr/>
        </p:nvCxnSpPr>
        <p:spPr>
          <a:xfrm>
            <a:off x="6189663" y="5129213"/>
            <a:ext cx="931862" cy="930275"/>
          </a:xfrm>
          <a:prstGeom prst="line">
            <a:avLst/>
          </a:prstGeom>
          <a:ln w="317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Прямоугольник 46"/>
          <p:cNvSpPr/>
          <p:nvPr/>
        </p:nvSpPr>
        <p:spPr>
          <a:xfrm>
            <a:off x="6011863" y="6165850"/>
            <a:ext cx="1374775" cy="4000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4∙180=720˚</a:t>
            </a:r>
            <a:endParaRPr lang="ru-RU" sz="2000" b="1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43" grpId="0"/>
      <p:bldP spid="44" grpId="0"/>
      <p:bldP spid="4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260648"/>
            <a:ext cx="7569380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n w="1905"/>
                <a:solidFill>
                  <a:srgbClr val="CC006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Найдем сумму углов выпуклого </a:t>
            </a:r>
            <a:r>
              <a:rPr lang="en-US" sz="2400" b="1" dirty="0">
                <a:ln w="1905"/>
                <a:solidFill>
                  <a:srgbClr val="CC006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n</a:t>
            </a:r>
            <a:r>
              <a:rPr lang="ru-RU" sz="2400" b="1" dirty="0">
                <a:ln w="1905"/>
                <a:solidFill>
                  <a:srgbClr val="CC006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-угольника А</a:t>
            </a:r>
            <a:r>
              <a:rPr lang="ru-RU" b="1" dirty="0">
                <a:ln w="1905"/>
                <a:solidFill>
                  <a:srgbClr val="CC006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1</a:t>
            </a:r>
            <a:r>
              <a:rPr lang="ru-RU" sz="2400" b="1" dirty="0">
                <a:ln w="1905"/>
                <a:solidFill>
                  <a:srgbClr val="CC006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А</a:t>
            </a:r>
            <a:r>
              <a:rPr lang="ru-RU" b="1" dirty="0">
                <a:ln w="1905"/>
                <a:solidFill>
                  <a:srgbClr val="CC006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2</a:t>
            </a:r>
            <a:r>
              <a:rPr lang="ru-RU" sz="2400" b="1" dirty="0">
                <a:ln w="1905"/>
                <a:solidFill>
                  <a:srgbClr val="CC006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…А</a:t>
            </a:r>
            <a:r>
              <a:rPr lang="en-US" sz="2000" b="1" dirty="0">
                <a:ln w="1905"/>
                <a:solidFill>
                  <a:srgbClr val="CC006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n</a:t>
            </a:r>
            <a:r>
              <a:rPr lang="ru-RU" sz="2400" b="1" dirty="0">
                <a:ln w="1905"/>
                <a:solidFill>
                  <a:srgbClr val="CC006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.</a:t>
            </a:r>
            <a:endParaRPr lang="ru-RU" sz="2400" b="1" dirty="0">
              <a:ln w="1905"/>
              <a:solidFill>
                <a:srgbClr val="CC0066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</a:endParaRP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4284663" y="1428736"/>
            <a:ext cx="4859337" cy="193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Tx/>
              <a:buAutoNum type="arabicPeriod"/>
            </a:pPr>
            <a:r>
              <a:rPr lang="ru-RU" sz="2000" b="1" dirty="0">
                <a:solidFill>
                  <a:srgbClr val="CC0066"/>
                </a:solidFill>
                <a:latin typeface="Calibri" pitchFamily="34" charset="0"/>
              </a:rPr>
              <a:t>Проведем из вершины А</a:t>
            </a:r>
            <a:r>
              <a:rPr lang="ru-RU" sz="1600" b="1" dirty="0">
                <a:solidFill>
                  <a:srgbClr val="CC0066"/>
                </a:solidFill>
                <a:latin typeface="Calibri" pitchFamily="34" charset="0"/>
              </a:rPr>
              <a:t>1</a:t>
            </a:r>
            <a:r>
              <a:rPr lang="ru-RU" sz="2000" b="1" dirty="0">
                <a:solidFill>
                  <a:srgbClr val="CC0066"/>
                </a:solidFill>
                <a:latin typeface="Calibri" pitchFamily="34" charset="0"/>
              </a:rPr>
              <a:t> все диагонали.  </a:t>
            </a:r>
          </a:p>
          <a:p>
            <a:pPr marL="457200" indent="-457200"/>
            <a:r>
              <a:rPr lang="ru-RU" sz="2000" b="1" dirty="0">
                <a:solidFill>
                  <a:srgbClr val="CC0066"/>
                </a:solidFill>
                <a:latin typeface="Calibri" pitchFamily="34" charset="0"/>
              </a:rPr>
              <a:t>        Получим </a:t>
            </a:r>
            <a:r>
              <a:rPr lang="en-US" sz="2000" b="1" dirty="0">
                <a:solidFill>
                  <a:srgbClr val="CC0066"/>
                </a:solidFill>
                <a:latin typeface="Calibri" pitchFamily="34" charset="0"/>
              </a:rPr>
              <a:t>n</a:t>
            </a:r>
            <a:r>
              <a:rPr lang="ru-RU" sz="2000" b="1" dirty="0">
                <a:solidFill>
                  <a:srgbClr val="CC0066"/>
                </a:solidFill>
                <a:latin typeface="Calibri" pitchFamily="34" charset="0"/>
              </a:rPr>
              <a:t>-2 треугольника.</a:t>
            </a:r>
          </a:p>
          <a:p>
            <a:pPr marL="457200" indent="-457200">
              <a:buFontTx/>
              <a:buAutoNum type="arabicPeriod" startAt="2"/>
            </a:pPr>
            <a:r>
              <a:rPr lang="ru-RU" sz="2000" b="1" dirty="0">
                <a:solidFill>
                  <a:srgbClr val="CC0066"/>
                </a:solidFill>
                <a:latin typeface="Calibri" pitchFamily="34" charset="0"/>
              </a:rPr>
              <a:t>Сумма углов этих треугольников равна   сумме углов многоугольника, </a:t>
            </a:r>
          </a:p>
          <a:p>
            <a:pPr marL="457200" indent="-457200"/>
            <a:r>
              <a:rPr lang="ru-RU" sz="2000" b="1" dirty="0">
                <a:solidFill>
                  <a:srgbClr val="CC0066"/>
                </a:solidFill>
                <a:latin typeface="Calibri" pitchFamily="34" charset="0"/>
              </a:rPr>
              <a:t>        поэтому  (</a:t>
            </a:r>
            <a:r>
              <a:rPr lang="en-US" sz="2000" b="1" dirty="0">
                <a:solidFill>
                  <a:srgbClr val="CC0066"/>
                </a:solidFill>
                <a:latin typeface="Calibri" pitchFamily="34" charset="0"/>
              </a:rPr>
              <a:t>n</a:t>
            </a:r>
            <a:r>
              <a:rPr lang="ru-RU" sz="2000" b="1" dirty="0">
                <a:solidFill>
                  <a:srgbClr val="CC0066"/>
                </a:solidFill>
                <a:latin typeface="Calibri" pitchFamily="34" charset="0"/>
              </a:rPr>
              <a:t>-2)·180°.</a:t>
            </a:r>
          </a:p>
        </p:txBody>
      </p:sp>
      <p:grpSp>
        <p:nvGrpSpPr>
          <p:cNvPr id="24" name="Группа 23"/>
          <p:cNvGrpSpPr>
            <a:grpSpLocks/>
          </p:cNvGrpSpPr>
          <p:nvPr/>
        </p:nvGrpSpPr>
        <p:grpSpPr bwMode="auto">
          <a:xfrm>
            <a:off x="214282" y="4643446"/>
            <a:ext cx="8785225" cy="1223962"/>
            <a:chOff x="179512" y="4509120"/>
            <a:chExt cx="8784976" cy="1224136"/>
          </a:xfrm>
        </p:grpSpPr>
        <p:sp>
          <p:nvSpPr>
            <p:cNvPr id="22" name="Овал 21"/>
            <p:cNvSpPr/>
            <p:nvPr/>
          </p:nvSpPr>
          <p:spPr>
            <a:xfrm>
              <a:off x="179512" y="4509120"/>
              <a:ext cx="8784976" cy="1224136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4603" name="Прямоугольник 22"/>
            <p:cNvSpPr>
              <a:spLocks noChangeArrowheads="1"/>
            </p:cNvSpPr>
            <p:nvPr/>
          </p:nvSpPr>
          <p:spPr bwMode="auto">
            <a:xfrm>
              <a:off x="611560" y="4725144"/>
              <a:ext cx="7920880" cy="830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2400" b="1">
                  <a:solidFill>
                    <a:srgbClr val="0000FF"/>
                  </a:solidFill>
                  <a:latin typeface="Calibri" pitchFamily="34" charset="0"/>
                </a:rPr>
                <a:t>Сумма углов выпуклого </a:t>
              </a:r>
              <a:r>
                <a:rPr lang="en-US" sz="2400" b="1">
                  <a:solidFill>
                    <a:srgbClr val="0000FF"/>
                  </a:solidFill>
                  <a:latin typeface="Calibri" pitchFamily="34" charset="0"/>
                </a:rPr>
                <a:t>n</a:t>
              </a:r>
              <a:r>
                <a:rPr lang="ru-RU" sz="2400" b="1">
                  <a:solidFill>
                    <a:srgbClr val="0000FF"/>
                  </a:solidFill>
                  <a:latin typeface="Calibri" pitchFamily="34" charset="0"/>
                </a:rPr>
                <a:t>-угольника равна</a:t>
              </a:r>
            </a:p>
            <a:p>
              <a:pPr algn="ctr"/>
              <a:r>
                <a:rPr lang="ru-RU" sz="2400" b="1">
                  <a:solidFill>
                    <a:srgbClr val="0000FF"/>
                  </a:solidFill>
                  <a:latin typeface="Calibri" pitchFamily="34" charset="0"/>
                </a:rPr>
                <a:t> (</a:t>
              </a:r>
              <a:r>
                <a:rPr lang="en-US" sz="2400" b="1">
                  <a:solidFill>
                    <a:srgbClr val="0000FF"/>
                  </a:solidFill>
                  <a:latin typeface="Calibri" pitchFamily="34" charset="0"/>
                </a:rPr>
                <a:t>n</a:t>
              </a:r>
              <a:r>
                <a:rPr lang="ru-RU" sz="2400" b="1">
                  <a:solidFill>
                    <a:srgbClr val="0000FF"/>
                  </a:solidFill>
                  <a:latin typeface="Calibri" pitchFamily="34" charset="0"/>
                </a:rPr>
                <a:t>-2)·180°</a:t>
              </a:r>
            </a:p>
          </p:txBody>
        </p:sp>
      </p:grpSp>
      <p:grpSp>
        <p:nvGrpSpPr>
          <p:cNvPr id="30" name="Группа 29"/>
          <p:cNvGrpSpPr/>
          <p:nvPr/>
        </p:nvGrpSpPr>
        <p:grpSpPr>
          <a:xfrm>
            <a:off x="285720" y="1000108"/>
            <a:ext cx="3900487" cy="2921000"/>
            <a:chOff x="179388" y="692150"/>
            <a:chExt cx="3900487" cy="2921000"/>
          </a:xfrm>
        </p:grpSpPr>
        <p:cxnSp>
          <p:nvCxnSpPr>
            <p:cNvPr id="4" name="Прямая соединительная линия 3"/>
            <p:cNvCxnSpPr/>
            <p:nvPr/>
          </p:nvCxnSpPr>
          <p:spPr>
            <a:xfrm flipV="1">
              <a:off x="468313" y="981075"/>
              <a:ext cx="1943100" cy="1292225"/>
            </a:xfrm>
            <a:prstGeom prst="line">
              <a:avLst/>
            </a:prstGeom>
            <a:ln w="317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/>
          </p:nvCxnSpPr>
          <p:spPr>
            <a:xfrm>
              <a:off x="2411413" y="981075"/>
              <a:ext cx="1296987" cy="576263"/>
            </a:xfrm>
            <a:prstGeom prst="line">
              <a:avLst/>
            </a:prstGeom>
            <a:ln w="317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>
              <a:off x="3708400" y="1557338"/>
              <a:ext cx="0" cy="715962"/>
            </a:xfrm>
            <a:prstGeom prst="line">
              <a:avLst/>
            </a:prstGeom>
            <a:ln w="317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единительная линия 9"/>
            <p:cNvCxnSpPr/>
            <p:nvPr/>
          </p:nvCxnSpPr>
          <p:spPr>
            <a:xfrm flipH="1">
              <a:off x="3059113" y="2273300"/>
              <a:ext cx="649287" cy="939800"/>
            </a:xfrm>
            <a:prstGeom prst="line">
              <a:avLst/>
            </a:prstGeom>
            <a:ln w="317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>
              <a:off x="468313" y="2273300"/>
              <a:ext cx="1036637" cy="939800"/>
            </a:xfrm>
            <a:prstGeom prst="line">
              <a:avLst/>
            </a:prstGeom>
            <a:ln w="317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1504950" y="3213100"/>
              <a:ext cx="1554163" cy="0"/>
            </a:xfrm>
            <a:prstGeom prst="line">
              <a:avLst/>
            </a:prstGeom>
            <a:ln w="317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>
              <a:off x="3779838" y="1484313"/>
              <a:ext cx="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 flipH="1">
              <a:off x="468313" y="1557338"/>
              <a:ext cx="3240087" cy="719137"/>
            </a:xfrm>
            <a:prstGeom prst="line">
              <a:avLst/>
            </a:prstGeom>
            <a:ln w="317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>
              <a:off x="468313" y="2276475"/>
              <a:ext cx="3240087" cy="0"/>
            </a:xfrm>
            <a:prstGeom prst="line">
              <a:avLst/>
            </a:prstGeom>
            <a:ln w="317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>
              <a:off x="468313" y="2276475"/>
              <a:ext cx="2590800" cy="936625"/>
            </a:xfrm>
            <a:prstGeom prst="line">
              <a:avLst/>
            </a:prstGeom>
            <a:ln w="317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TextBox 39"/>
            <p:cNvSpPr txBox="1"/>
            <p:nvPr/>
          </p:nvSpPr>
          <p:spPr>
            <a:xfrm>
              <a:off x="179388" y="1916113"/>
              <a:ext cx="457200" cy="40005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b="1" dirty="0">
                  <a:solidFill>
                    <a:schemeClr val="accent1">
                      <a:lumMod val="75000"/>
                    </a:schemeClr>
                  </a:solidFill>
                  <a:latin typeface="+mn-lt"/>
                </a:rPr>
                <a:t>А</a:t>
              </a:r>
              <a:r>
                <a:rPr lang="ru-RU" sz="1600" b="1" dirty="0">
                  <a:solidFill>
                    <a:schemeClr val="accent1">
                      <a:lumMod val="75000"/>
                    </a:schemeClr>
                  </a:solidFill>
                  <a:latin typeface="+mn-lt"/>
                </a:rPr>
                <a:t>1</a:t>
              </a:r>
              <a:endParaRPr lang="ru-RU" sz="1600" b="1" dirty="0">
                <a:solidFill>
                  <a:schemeClr val="accent1">
                    <a:lumMod val="75000"/>
                  </a:schemeClr>
                </a:solidFill>
                <a:latin typeface="+mn-lt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908175" y="692150"/>
              <a:ext cx="444500" cy="40005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b="1" dirty="0">
                  <a:solidFill>
                    <a:schemeClr val="accent1">
                      <a:lumMod val="75000"/>
                    </a:schemeClr>
                  </a:solidFill>
                  <a:latin typeface="+mn-lt"/>
                </a:rPr>
                <a:t>А</a:t>
              </a:r>
              <a:r>
                <a:rPr lang="ru-RU" sz="1600" b="1" dirty="0">
                  <a:solidFill>
                    <a:schemeClr val="accent1">
                      <a:lumMod val="75000"/>
                    </a:schemeClr>
                  </a:solidFill>
                  <a:latin typeface="+mn-lt"/>
                </a:rPr>
                <a:t>2</a:t>
              </a:r>
              <a:endParaRPr lang="ru-RU" sz="1600" b="1" dirty="0">
                <a:solidFill>
                  <a:schemeClr val="accent1">
                    <a:lumMod val="75000"/>
                  </a:schemeClr>
                </a:solidFill>
                <a:latin typeface="+mn-lt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3635375" y="1196975"/>
              <a:ext cx="444500" cy="40005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b="1" dirty="0">
                  <a:solidFill>
                    <a:schemeClr val="accent1">
                      <a:lumMod val="75000"/>
                    </a:schemeClr>
                  </a:solidFill>
                  <a:latin typeface="+mn-lt"/>
                </a:rPr>
                <a:t>А</a:t>
              </a:r>
              <a:r>
                <a:rPr lang="ru-RU" sz="1600" b="1" dirty="0">
                  <a:solidFill>
                    <a:schemeClr val="accent1">
                      <a:lumMod val="75000"/>
                    </a:schemeClr>
                  </a:solidFill>
                  <a:latin typeface="+mn-lt"/>
                </a:rPr>
                <a:t>3</a:t>
              </a:r>
              <a:endParaRPr lang="ru-RU" sz="1600" b="1" dirty="0">
                <a:solidFill>
                  <a:schemeClr val="accent1">
                    <a:lumMod val="75000"/>
                  </a:schemeClr>
                </a:solidFill>
                <a:latin typeface="+mn-lt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1116013" y="3213100"/>
              <a:ext cx="477837" cy="40005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b="1" dirty="0">
                  <a:solidFill>
                    <a:schemeClr val="accent1">
                      <a:lumMod val="75000"/>
                    </a:schemeClr>
                  </a:solidFill>
                  <a:latin typeface="+mn-lt"/>
                </a:rPr>
                <a:t>А</a:t>
              </a:r>
              <a:r>
                <a:rPr lang="en-US" b="1" dirty="0">
                  <a:solidFill>
                    <a:schemeClr val="accent1">
                      <a:lumMod val="75000"/>
                    </a:schemeClr>
                  </a:solidFill>
                  <a:latin typeface="+mn-lt"/>
                </a:rPr>
                <a:t>n</a:t>
              </a:r>
              <a:endParaRPr lang="ru-RU" b="1" dirty="0">
                <a:solidFill>
                  <a:schemeClr val="accent1">
                    <a:lumMod val="75000"/>
                  </a:schemeClr>
                </a:solidFill>
                <a:latin typeface="+mn-lt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3059113" y="3141663"/>
              <a:ext cx="639762" cy="40005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b="1" dirty="0">
                  <a:solidFill>
                    <a:schemeClr val="accent1">
                      <a:lumMod val="75000"/>
                    </a:schemeClr>
                  </a:solidFill>
                  <a:latin typeface="+mn-lt"/>
                </a:rPr>
                <a:t>А</a:t>
              </a:r>
              <a:r>
                <a:rPr lang="en-US" b="1" dirty="0">
                  <a:solidFill>
                    <a:schemeClr val="accent1">
                      <a:lumMod val="75000"/>
                    </a:schemeClr>
                  </a:solidFill>
                  <a:latin typeface="+mn-lt"/>
                </a:rPr>
                <a:t>n-</a:t>
              </a:r>
              <a:r>
                <a:rPr lang="en-US" sz="1600" b="1" dirty="0">
                  <a:solidFill>
                    <a:schemeClr val="accent1">
                      <a:lumMod val="75000"/>
                    </a:schemeClr>
                  </a:solidFill>
                  <a:latin typeface="+mn-lt"/>
                </a:rPr>
                <a:t>1</a:t>
              </a:r>
              <a:endParaRPr lang="ru-RU" sz="1600" b="1" dirty="0">
                <a:solidFill>
                  <a:schemeClr val="accent1">
                    <a:lumMod val="75000"/>
                  </a:schemeClr>
                </a:solidFill>
                <a:latin typeface="+mn-lt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>
            <a:grpSpLocks/>
          </p:cNvGrpSpPr>
          <p:nvPr/>
        </p:nvGrpSpPr>
        <p:grpSpPr bwMode="auto">
          <a:xfrm>
            <a:off x="571472" y="785794"/>
            <a:ext cx="914400" cy="923925"/>
            <a:chOff x="1619672" y="476672"/>
            <a:chExt cx="914400" cy="923330"/>
          </a:xfrm>
        </p:grpSpPr>
        <p:sp>
          <p:nvSpPr>
            <p:cNvPr id="3" name="Овал 2"/>
            <p:cNvSpPr/>
            <p:nvPr/>
          </p:nvSpPr>
          <p:spPr>
            <a:xfrm>
              <a:off x="1619672" y="476672"/>
              <a:ext cx="914400" cy="913811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835696" y="476672"/>
              <a:ext cx="505267" cy="92333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5400" b="1" dirty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latin typeface="+mn-lt"/>
                </a:rPr>
                <a:t>?</a:t>
              </a: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1857356" y="714356"/>
            <a:ext cx="4629150" cy="12001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Найдите сумму углов выпуклого: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восьмиугольника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ru-RU" sz="2400" b="1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двенадцатиугольника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5826099" y="1074719"/>
            <a:ext cx="26304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  <a:latin typeface="Calibri" pitchFamily="34" charset="0"/>
              </a:rPr>
              <a:t>n=8</a:t>
            </a:r>
            <a:r>
              <a:rPr lang="ru-RU" sz="2000" b="1" dirty="0">
                <a:solidFill>
                  <a:srgbClr val="C00000"/>
                </a:solidFill>
                <a:latin typeface="Calibri" pitchFamily="34" charset="0"/>
              </a:rPr>
              <a:t>.     (8-2)·180=1080°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5826099" y="1435081"/>
            <a:ext cx="29305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C00000"/>
                </a:solidFill>
                <a:latin typeface="Calibri" pitchFamily="34" charset="0"/>
              </a:rPr>
              <a:t>n</a:t>
            </a:r>
            <a:r>
              <a:rPr lang="ru-RU" sz="2000" b="1">
                <a:solidFill>
                  <a:srgbClr val="C00000"/>
                </a:solidFill>
                <a:latin typeface="Calibri" pitchFamily="34" charset="0"/>
              </a:rPr>
              <a:t>=12.      (12-2)·180=1800°</a:t>
            </a:r>
          </a:p>
        </p:txBody>
      </p:sp>
      <p:grpSp>
        <p:nvGrpSpPr>
          <p:cNvPr id="9" name="Группа 8"/>
          <p:cNvGrpSpPr>
            <a:grpSpLocks/>
          </p:cNvGrpSpPr>
          <p:nvPr/>
        </p:nvGrpSpPr>
        <p:grpSpPr bwMode="auto">
          <a:xfrm>
            <a:off x="571472" y="2714620"/>
            <a:ext cx="914400" cy="923925"/>
            <a:chOff x="1619672" y="476672"/>
            <a:chExt cx="914400" cy="923330"/>
          </a:xfrm>
        </p:grpSpPr>
        <p:sp>
          <p:nvSpPr>
            <p:cNvPr id="10" name="Овал 9"/>
            <p:cNvSpPr/>
            <p:nvPr/>
          </p:nvSpPr>
          <p:spPr>
            <a:xfrm>
              <a:off x="1619672" y="476672"/>
              <a:ext cx="914400" cy="913811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835696" y="476672"/>
              <a:ext cx="505267" cy="92333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5400" b="1" dirty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latin typeface="+mn-lt"/>
                </a:rPr>
                <a:t>?</a:t>
              </a: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1785918" y="2643182"/>
            <a:ext cx="7358082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tx2"/>
                </a:solidFill>
                <a:latin typeface="+mn-lt"/>
              </a:rPr>
              <a:t>Сколько сторон имеет выпуклый многоугольник, если его сумма углов равна 2340</a:t>
            </a:r>
            <a:r>
              <a:rPr lang="ru-RU" sz="2400" b="1" dirty="0" smtClean="0">
                <a:solidFill>
                  <a:schemeClr val="tx2"/>
                </a:solidFill>
                <a:latin typeface="+mn-lt"/>
              </a:rPr>
              <a:t>°?</a:t>
            </a:r>
          </a:p>
          <a:p>
            <a:endParaRPr lang="ru-RU" sz="2400" b="1" dirty="0">
              <a:solidFill>
                <a:schemeClr val="tx2"/>
              </a:solidFill>
              <a:latin typeface="+mn-lt"/>
            </a:endParaRPr>
          </a:p>
          <a:p>
            <a:r>
              <a:rPr lang="ru-RU" sz="2400" b="1" dirty="0" smtClean="0">
                <a:solidFill>
                  <a:srgbClr val="C00000"/>
                </a:solidFill>
                <a:latin typeface="+mn-lt"/>
              </a:rPr>
              <a:t>Решение:</a:t>
            </a:r>
          </a:p>
          <a:p>
            <a:r>
              <a:rPr lang="ru-RU" sz="2400" b="1" dirty="0" smtClean="0">
                <a:solidFill>
                  <a:srgbClr val="C00000"/>
                </a:solidFill>
                <a:latin typeface="+mn-lt"/>
              </a:rPr>
              <a:t>(</a:t>
            </a:r>
            <a:r>
              <a:rPr lang="en-US" sz="2400" b="1" dirty="0" smtClean="0">
                <a:solidFill>
                  <a:srgbClr val="C00000"/>
                </a:solidFill>
                <a:latin typeface="+mn-lt"/>
              </a:rPr>
              <a:t>n</a:t>
            </a:r>
            <a:r>
              <a:rPr lang="ru-RU" sz="2400" b="1" dirty="0" smtClean="0">
                <a:solidFill>
                  <a:srgbClr val="C00000"/>
                </a:solidFill>
                <a:latin typeface="+mn-lt"/>
              </a:rPr>
              <a:t>-2)</a:t>
            </a:r>
            <a:r>
              <a:rPr lang="ru-RU" sz="2400" b="1" dirty="0" smtClean="0">
                <a:solidFill>
                  <a:srgbClr val="C00000"/>
                </a:solidFill>
                <a:latin typeface="Calibri" pitchFamily="34" charset="0"/>
              </a:rPr>
              <a:t>·180=2340</a:t>
            </a:r>
          </a:p>
          <a:p>
            <a:r>
              <a:rPr lang="en-US" sz="2400" b="1" dirty="0" smtClean="0">
                <a:solidFill>
                  <a:srgbClr val="C00000"/>
                </a:solidFill>
                <a:latin typeface="Calibri" pitchFamily="34" charset="0"/>
              </a:rPr>
              <a:t>n</a:t>
            </a:r>
            <a:r>
              <a:rPr lang="en-US" sz="2400" b="1" dirty="0" smtClean="0">
                <a:solidFill>
                  <a:srgbClr val="C00000"/>
                </a:solidFill>
                <a:latin typeface="Calibri" pitchFamily="34" charset="0"/>
              </a:rPr>
              <a:t>-2=13</a:t>
            </a:r>
          </a:p>
          <a:p>
            <a:r>
              <a:rPr lang="en-US" sz="2400" b="1" dirty="0" smtClean="0">
                <a:solidFill>
                  <a:srgbClr val="C00000"/>
                </a:solidFill>
                <a:latin typeface="Calibri" pitchFamily="34" charset="0"/>
              </a:rPr>
              <a:t>n=15</a:t>
            </a:r>
          </a:p>
          <a:p>
            <a:r>
              <a:rPr lang="ru-RU" sz="2400" b="1" dirty="0" smtClean="0">
                <a:solidFill>
                  <a:srgbClr val="C00000"/>
                </a:solidFill>
                <a:latin typeface="Calibri" pitchFamily="34" charset="0"/>
              </a:rPr>
              <a:t>Ответ: многоугольник имеет 15 сторон.</a:t>
            </a:r>
            <a:endParaRPr lang="ru-RU" sz="2400" b="1" dirty="0" smtClean="0">
              <a:solidFill>
                <a:schemeClr val="tx2"/>
              </a:solidFill>
              <a:latin typeface="+mn-lt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6" dur="8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7" dur="8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8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1" dur="8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2" dur="8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8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1" dur="8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2" dur="8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8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Овал 22"/>
          <p:cNvSpPr/>
          <p:nvPr/>
        </p:nvSpPr>
        <p:spPr>
          <a:xfrm>
            <a:off x="323850" y="404813"/>
            <a:ext cx="8424863" cy="2016125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899592" y="476672"/>
            <a:ext cx="7848872" cy="64633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660066"/>
              </a:solidFill>
              <a:latin typeface="+mn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23850" y="620713"/>
            <a:ext cx="8135938" cy="15081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dirty="0">
                <a:solidFill>
                  <a:srgbClr val="660066"/>
                </a:solidFill>
                <a:latin typeface="+mn-lt"/>
              </a:rPr>
              <a:t>Многоугольником</a:t>
            </a:r>
            <a:r>
              <a:rPr lang="ru-RU" sz="3200" b="1" dirty="0">
                <a:solidFill>
                  <a:srgbClr val="660066"/>
                </a:solidFill>
                <a:latin typeface="+mn-lt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>
                <a:solidFill>
                  <a:srgbClr val="660066"/>
                </a:solidFill>
                <a:latin typeface="+mn-lt"/>
              </a:rPr>
              <a:t>            называют фигуру, составленную из отрезков так, что:</a:t>
            </a:r>
          </a:p>
          <a:p>
            <a:pPr marL="457200" indent="-4572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>
                <a:solidFill>
                  <a:srgbClr val="660066"/>
                </a:solidFill>
                <a:latin typeface="+mn-lt"/>
              </a:rPr>
              <a:t>    1)   смежные отрезки не лежат на одной прямой;</a:t>
            </a:r>
          </a:p>
          <a:p>
            <a:pPr marL="457200" indent="-4572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>
                <a:solidFill>
                  <a:srgbClr val="660066"/>
                </a:solidFill>
                <a:latin typeface="+mn-lt"/>
              </a:rPr>
              <a:t>2)   несмежные отрезки не имеют общих точек.</a:t>
            </a:r>
            <a:endParaRPr lang="ru-RU" sz="2000" b="1" i="1" dirty="0">
              <a:solidFill>
                <a:srgbClr val="660066"/>
              </a:solidFill>
              <a:latin typeface="+mn-lt"/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 rot="18615689" flipV="1">
            <a:off x="1962150" y="4246563"/>
            <a:ext cx="1511300" cy="129540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 rot="18615689">
            <a:off x="2725738" y="2990850"/>
            <a:ext cx="1943100" cy="936625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rot="18615689" flipH="1">
            <a:off x="4110038" y="3284538"/>
            <a:ext cx="1296987" cy="1296987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8615689">
            <a:off x="3482975" y="4502150"/>
            <a:ext cx="2232025" cy="3025775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18615689">
            <a:off x="5618163" y="4449762"/>
            <a:ext cx="71438" cy="2087563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70" name="TextBox 15"/>
          <p:cNvSpPr txBox="1">
            <a:spLocks noChangeArrowheads="1"/>
          </p:cNvSpPr>
          <p:nvPr/>
        </p:nvSpPr>
        <p:spPr bwMode="auto">
          <a:xfrm flipH="1">
            <a:off x="2601913" y="3544888"/>
            <a:ext cx="3143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>
                <a:latin typeface="Calibri" pitchFamily="34" charset="0"/>
              </a:rPr>
              <a:t>A</a:t>
            </a:r>
            <a:endParaRPr lang="ru-RU" b="1" dirty="0">
              <a:latin typeface="Calibri" pitchFamily="34" charset="0"/>
            </a:endParaRPr>
          </a:p>
        </p:txBody>
      </p:sp>
      <p:sp>
        <p:nvSpPr>
          <p:cNvPr id="15371" name="TextBox 16"/>
          <p:cNvSpPr txBox="1">
            <a:spLocks noChangeArrowheads="1"/>
          </p:cNvSpPr>
          <p:nvPr/>
        </p:nvSpPr>
        <p:spPr bwMode="auto">
          <a:xfrm>
            <a:off x="4572000" y="2681288"/>
            <a:ext cx="3143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latin typeface="Calibri" pitchFamily="34" charset="0"/>
              </a:rPr>
              <a:t>B</a:t>
            </a:r>
            <a:endParaRPr lang="ru-RU" b="1" dirty="0">
              <a:latin typeface="Calibri" pitchFamily="34" charset="0"/>
            </a:endParaRPr>
          </a:p>
        </p:txBody>
      </p:sp>
      <p:sp>
        <p:nvSpPr>
          <p:cNvPr id="15372" name="TextBox 17"/>
          <p:cNvSpPr txBox="1">
            <a:spLocks noChangeArrowheads="1"/>
          </p:cNvSpPr>
          <p:nvPr/>
        </p:nvSpPr>
        <p:spPr bwMode="auto">
          <a:xfrm>
            <a:off x="4859338" y="4554538"/>
            <a:ext cx="3095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latin typeface="Calibri" pitchFamily="34" charset="0"/>
              </a:rPr>
              <a:t>C</a:t>
            </a:r>
            <a:endParaRPr lang="ru-RU" b="1" dirty="0">
              <a:latin typeface="Calibri" pitchFamily="34" charset="0"/>
            </a:endParaRPr>
          </a:p>
        </p:txBody>
      </p:sp>
      <p:sp>
        <p:nvSpPr>
          <p:cNvPr id="15373" name="TextBox 18"/>
          <p:cNvSpPr txBox="1">
            <a:spLocks noChangeArrowheads="1"/>
          </p:cNvSpPr>
          <p:nvPr/>
        </p:nvSpPr>
        <p:spPr bwMode="auto">
          <a:xfrm>
            <a:off x="6443663" y="5994400"/>
            <a:ext cx="3317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latin typeface="Calibri" pitchFamily="34" charset="0"/>
              </a:rPr>
              <a:t>D</a:t>
            </a:r>
            <a:endParaRPr lang="ru-RU" b="1" dirty="0">
              <a:latin typeface="Calibri" pitchFamily="34" charset="0"/>
            </a:endParaRPr>
          </a:p>
        </p:txBody>
      </p:sp>
      <p:sp>
        <p:nvSpPr>
          <p:cNvPr id="15374" name="TextBox 19"/>
          <p:cNvSpPr txBox="1">
            <a:spLocks noChangeArrowheads="1"/>
          </p:cNvSpPr>
          <p:nvPr/>
        </p:nvSpPr>
        <p:spPr bwMode="auto">
          <a:xfrm>
            <a:off x="2411413" y="5778500"/>
            <a:ext cx="2968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latin typeface="Calibri" pitchFamily="34" charset="0"/>
              </a:rPr>
              <a:t>E</a:t>
            </a:r>
            <a:endParaRPr lang="ru-RU" b="1" dirty="0">
              <a:latin typeface="Calibri" pitchFamily="34" charset="0"/>
            </a:endParaRP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 rot="18615689">
            <a:off x="2713038" y="2997200"/>
            <a:ext cx="1944688" cy="935037"/>
          </a:xfrm>
          <a:prstGeom prst="line">
            <a:avLst/>
          </a:prstGeom>
          <a:ln w="31750">
            <a:solidFill>
              <a:srgbClr val="FF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rot="18615689" flipH="1">
            <a:off x="4117975" y="3262313"/>
            <a:ext cx="1295400" cy="1295400"/>
          </a:xfrm>
          <a:prstGeom prst="line">
            <a:avLst/>
          </a:prstGeom>
          <a:ln w="31750">
            <a:solidFill>
              <a:srgbClr val="FF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rot="18615689">
            <a:off x="5644356" y="4455319"/>
            <a:ext cx="71438" cy="2089150"/>
          </a:xfrm>
          <a:prstGeom prst="line">
            <a:avLst/>
          </a:prstGeom>
          <a:ln w="349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rot="18615689">
            <a:off x="2713038" y="2997200"/>
            <a:ext cx="1944688" cy="935037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35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29317" y="285728"/>
            <a:ext cx="7914683" cy="95410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Объясните, почему данные фигуры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не являются многоугольниками.</a:t>
            </a:r>
            <a:endParaRPr lang="ru-RU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</a:endParaRPr>
          </a:p>
        </p:txBody>
      </p:sp>
      <p:grpSp>
        <p:nvGrpSpPr>
          <p:cNvPr id="40" name="Группа 39"/>
          <p:cNvGrpSpPr/>
          <p:nvPr/>
        </p:nvGrpSpPr>
        <p:grpSpPr>
          <a:xfrm>
            <a:off x="323850" y="1412875"/>
            <a:ext cx="3144838" cy="4186238"/>
            <a:chOff x="323850" y="1412875"/>
            <a:chExt cx="3144838" cy="4186238"/>
          </a:xfrm>
        </p:grpSpPr>
        <p:cxnSp>
          <p:nvCxnSpPr>
            <p:cNvPr id="4" name="Прямая соединительная линия 3"/>
            <p:cNvCxnSpPr/>
            <p:nvPr/>
          </p:nvCxnSpPr>
          <p:spPr bwMode="auto">
            <a:xfrm flipV="1">
              <a:off x="684213" y="1773238"/>
              <a:ext cx="1131887" cy="1439862"/>
            </a:xfrm>
            <a:prstGeom prst="line">
              <a:avLst/>
            </a:prstGeom>
            <a:ln w="317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/>
          </p:nvCxnSpPr>
          <p:spPr bwMode="auto">
            <a:xfrm>
              <a:off x="1816100" y="1773238"/>
              <a:ext cx="322263" cy="3455987"/>
            </a:xfrm>
            <a:prstGeom prst="line">
              <a:avLst/>
            </a:prstGeom>
            <a:ln w="317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 bwMode="auto">
            <a:xfrm flipV="1">
              <a:off x="684213" y="2305050"/>
              <a:ext cx="2328862" cy="908050"/>
            </a:xfrm>
            <a:prstGeom prst="line">
              <a:avLst/>
            </a:prstGeom>
            <a:ln w="317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единительная линия 9"/>
            <p:cNvCxnSpPr/>
            <p:nvPr/>
          </p:nvCxnSpPr>
          <p:spPr bwMode="auto">
            <a:xfrm>
              <a:off x="3013075" y="2305050"/>
              <a:ext cx="46038" cy="1728788"/>
            </a:xfrm>
            <a:prstGeom prst="line">
              <a:avLst/>
            </a:prstGeom>
            <a:ln w="317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 bwMode="auto">
            <a:xfrm flipH="1">
              <a:off x="2138363" y="4033838"/>
              <a:ext cx="920750" cy="1195387"/>
            </a:xfrm>
            <a:prstGeom prst="line">
              <a:avLst/>
            </a:prstGeom>
            <a:ln w="317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418" name="TextBox 39"/>
            <p:cNvSpPr txBox="1">
              <a:spLocks noChangeArrowheads="1"/>
            </p:cNvSpPr>
            <p:nvPr/>
          </p:nvSpPr>
          <p:spPr bwMode="auto">
            <a:xfrm>
              <a:off x="1835813" y="5229738"/>
              <a:ext cx="386592" cy="369375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>
                  <a:solidFill>
                    <a:srgbClr val="0070C0"/>
                  </a:solidFill>
                  <a:latin typeface="Calibri" pitchFamily="34" charset="0"/>
                </a:rPr>
                <a:t>M</a:t>
              </a:r>
              <a:endParaRPr lang="ru-RU" b="1" dirty="0">
                <a:solidFill>
                  <a:srgbClr val="0070C0"/>
                </a:solidFill>
                <a:latin typeface="Calibri" pitchFamily="34" charset="0"/>
              </a:endParaRPr>
            </a:p>
          </p:txBody>
        </p:sp>
        <p:sp>
          <p:nvSpPr>
            <p:cNvPr id="16419" name="TextBox 40"/>
            <p:cNvSpPr txBox="1">
              <a:spLocks noChangeArrowheads="1"/>
            </p:cNvSpPr>
            <p:nvPr/>
          </p:nvSpPr>
          <p:spPr bwMode="auto">
            <a:xfrm>
              <a:off x="3059783" y="3861429"/>
              <a:ext cx="408905" cy="369375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 dirty="0">
                  <a:solidFill>
                    <a:srgbClr val="0070C0"/>
                  </a:solidFill>
                  <a:latin typeface="Calibri" pitchFamily="34" charset="0"/>
                </a:rPr>
                <a:t>N</a:t>
              </a:r>
              <a:endParaRPr lang="ru-RU" b="1" dirty="0">
                <a:solidFill>
                  <a:srgbClr val="0070C0"/>
                </a:solidFill>
                <a:latin typeface="Calibri" pitchFamily="34" charset="0"/>
              </a:endParaRPr>
            </a:p>
          </p:txBody>
        </p:sp>
        <p:sp>
          <p:nvSpPr>
            <p:cNvPr id="16420" name="TextBox 41"/>
            <p:cNvSpPr txBox="1">
              <a:spLocks noChangeArrowheads="1"/>
            </p:cNvSpPr>
            <p:nvPr/>
          </p:nvSpPr>
          <p:spPr bwMode="auto">
            <a:xfrm>
              <a:off x="323850" y="2997233"/>
              <a:ext cx="311262" cy="369375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>
                  <a:solidFill>
                    <a:srgbClr val="0070C0"/>
                  </a:solidFill>
                  <a:latin typeface="Calibri" pitchFamily="34" charset="0"/>
                </a:rPr>
                <a:t>K</a:t>
              </a:r>
              <a:endParaRPr lang="ru-RU" b="1" dirty="0">
                <a:solidFill>
                  <a:srgbClr val="0070C0"/>
                </a:solidFill>
                <a:latin typeface="Calibri" pitchFamily="34" charset="0"/>
              </a:endParaRPr>
            </a:p>
          </p:txBody>
        </p:sp>
        <p:sp>
          <p:nvSpPr>
            <p:cNvPr id="16421" name="TextBox 43"/>
            <p:cNvSpPr txBox="1">
              <a:spLocks noChangeArrowheads="1"/>
            </p:cNvSpPr>
            <p:nvPr/>
          </p:nvSpPr>
          <p:spPr bwMode="auto">
            <a:xfrm>
              <a:off x="1763815" y="1412875"/>
              <a:ext cx="282412" cy="369375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>
                  <a:solidFill>
                    <a:srgbClr val="0070C0"/>
                  </a:solidFill>
                  <a:latin typeface="Calibri" pitchFamily="34" charset="0"/>
                </a:rPr>
                <a:t>L</a:t>
              </a:r>
              <a:endParaRPr lang="ru-RU" b="1" dirty="0">
                <a:solidFill>
                  <a:srgbClr val="0070C0"/>
                </a:solidFill>
                <a:latin typeface="Calibri" pitchFamily="34" charset="0"/>
              </a:endParaRPr>
            </a:p>
          </p:txBody>
        </p:sp>
        <p:sp>
          <p:nvSpPr>
            <p:cNvPr id="16422" name="TextBox 44"/>
            <p:cNvSpPr txBox="1">
              <a:spLocks noChangeArrowheads="1"/>
            </p:cNvSpPr>
            <p:nvPr/>
          </p:nvSpPr>
          <p:spPr bwMode="auto">
            <a:xfrm>
              <a:off x="3059783" y="1989005"/>
              <a:ext cx="340112" cy="369375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>
                  <a:solidFill>
                    <a:srgbClr val="0070C0"/>
                  </a:solidFill>
                  <a:latin typeface="Calibri" pitchFamily="34" charset="0"/>
                </a:rPr>
                <a:t>O</a:t>
              </a:r>
              <a:endParaRPr lang="ru-RU" b="1" dirty="0">
                <a:solidFill>
                  <a:srgbClr val="0070C0"/>
                </a:solidFill>
                <a:latin typeface="Calibri" pitchFamily="34" charset="0"/>
              </a:endParaRPr>
            </a:p>
          </p:txBody>
        </p:sp>
      </p:grpSp>
      <p:grpSp>
        <p:nvGrpSpPr>
          <p:cNvPr id="41" name="Группа 40"/>
          <p:cNvGrpSpPr/>
          <p:nvPr/>
        </p:nvGrpSpPr>
        <p:grpSpPr>
          <a:xfrm>
            <a:off x="5148263" y="1557338"/>
            <a:ext cx="3762375" cy="3465512"/>
            <a:chOff x="5148263" y="1557338"/>
            <a:chExt cx="3762375" cy="3465512"/>
          </a:xfrm>
        </p:grpSpPr>
        <p:grpSp>
          <p:nvGrpSpPr>
            <p:cNvPr id="16402" name="Группа 35"/>
            <p:cNvGrpSpPr>
              <a:grpSpLocks/>
            </p:cNvGrpSpPr>
            <p:nvPr/>
          </p:nvGrpSpPr>
          <p:grpSpPr bwMode="auto">
            <a:xfrm>
              <a:off x="5365170" y="1886373"/>
              <a:ext cx="3236123" cy="2774147"/>
              <a:chOff x="5004960" y="2677931"/>
              <a:chExt cx="3236556" cy="2774278"/>
            </a:xfrm>
          </p:grpSpPr>
          <p:cxnSp>
            <p:nvCxnSpPr>
              <p:cNvPr id="16" name="Прямая соединительная линия 15"/>
              <p:cNvCxnSpPr/>
              <p:nvPr/>
            </p:nvCxnSpPr>
            <p:spPr>
              <a:xfrm>
                <a:off x="6080422" y="2677508"/>
                <a:ext cx="2160876" cy="1932079"/>
              </a:xfrm>
              <a:prstGeom prst="line">
                <a:avLst/>
              </a:prstGeom>
              <a:ln w="3175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Прямая соединительная линия 17"/>
              <p:cNvCxnSpPr/>
              <p:nvPr/>
            </p:nvCxnSpPr>
            <p:spPr>
              <a:xfrm flipH="1">
                <a:off x="6726620" y="4609587"/>
                <a:ext cx="1514678" cy="843002"/>
              </a:xfrm>
              <a:prstGeom prst="line">
                <a:avLst/>
              </a:prstGeom>
              <a:ln w="3175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Прямая соединительная линия 19"/>
              <p:cNvCxnSpPr/>
              <p:nvPr/>
            </p:nvCxnSpPr>
            <p:spPr>
              <a:xfrm flipH="1">
                <a:off x="5005540" y="2677508"/>
                <a:ext cx="1074882" cy="1501846"/>
              </a:xfrm>
              <a:prstGeom prst="line">
                <a:avLst/>
              </a:prstGeom>
              <a:ln w="3175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Прямая соединительная линия 21"/>
              <p:cNvCxnSpPr/>
              <p:nvPr/>
            </p:nvCxnSpPr>
            <p:spPr>
              <a:xfrm flipV="1">
                <a:off x="5005540" y="3717370"/>
                <a:ext cx="2230736" cy="461984"/>
              </a:xfrm>
              <a:prstGeom prst="line">
                <a:avLst/>
              </a:prstGeom>
              <a:ln w="3175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Прямая соединительная линия 23"/>
              <p:cNvCxnSpPr/>
              <p:nvPr/>
            </p:nvCxnSpPr>
            <p:spPr>
              <a:xfrm flipH="1">
                <a:off x="6726620" y="3717370"/>
                <a:ext cx="509656" cy="1735219"/>
              </a:xfrm>
              <a:prstGeom prst="line">
                <a:avLst/>
              </a:prstGeom>
              <a:ln w="3175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6403" name="TextBox 45"/>
            <p:cNvSpPr txBox="1">
              <a:spLocks noChangeArrowheads="1"/>
            </p:cNvSpPr>
            <p:nvPr/>
          </p:nvSpPr>
          <p:spPr bwMode="auto">
            <a:xfrm>
              <a:off x="6228239" y="1557338"/>
              <a:ext cx="324085" cy="369315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>
                  <a:solidFill>
                    <a:srgbClr val="00B050"/>
                  </a:solidFill>
                  <a:latin typeface="Calibri" pitchFamily="34" charset="0"/>
                </a:rPr>
                <a:t>A</a:t>
              </a:r>
              <a:endParaRPr lang="ru-RU" b="1" dirty="0">
                <a:solidFill>
                  <a:srgbClr val="00B050"/>
                </a:solidFill>
                <a:latin typeface="Calibri" pitchFamily="34" charset="0"/>
              </a:endParaRPr>
            </a:p>
          </p:txBody>
        </p:sp>
        <p:sp>
          <p:nvSpPr>
            <p:cNvPr id="16404" name="TextBox 46"/>
            <p:cNvSpPr txBox="1">
              <a:spLocks noChangeArrowheads="1"/>
            </p:cNvSpPr>
            <p:nvPr/>
          </p:nvSpPr>
          <p:spPr bwMode="auto">
            <a:xfrm>
              <a:off x="7596208" y="2637407"/>
              <a:ext cx="314468" cy="369315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>
                  <a:solidFill>
                    <a:srgbClr val="00B050"/>
                  </a:solidFill>
                  <a:latin typeface="Calibri" pitchFamily="34" charset="0"/>
                </a:rPr>
                <a:t>B</a:t>
              </a:r>
              <a:endParaRPr lang="ru-RU" b="1" dirty="0">
                <a:solidFill>
                  <a:srgbClr val="00B050"/>
                </a:solidFill>
                <a:latin typeface="Calibri" pitchFamily="34" charset="0"/>
              </a:endParaRPr>
            </a:p>
          </p:txBody>
        </p:sp>
        <p:sp>
          <p:nvSpPr>
            <p:cNvPr id="16405" name="TextBox 47"/>
            <p:cNvSpPr txBox="1">
              <a:spLocks noChangeArrowheads="1"/>
            </p:cNvSpPr>
            <p:nvPr/>
          </p:nvSpPr>
          <p:spPr bwMode="auto">
            <a:xfrm>
              <a:off x="8604185" y="3717476"/>
              <a:ext cx="306453" cy="369315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>
                  <a:solidFill>
                    <a:srgbClr val="00B050"/>
                  </a:solidFill>
                  <a:latin typeface="Calibri" pitchFamily="34" charset="0"/>
                </a:rPr>
                <a:t>C</a:t>
              </a:r>
              <a:endParaRPr lang="ru-RU" b="1" dirty="0">
                <a:solidFill>
                  <a:srgbClr val="00B050"/>
                </a:solidFill>
                <a:latin typeface="Calibri" pitchFamily="34" charset="0"/>
              </a:endParaRPr>
            </a:p>
          </p:txBody>
        </p:sp>
        <p:sp>
          <p:nvSpPr>
            <p:cNvPr id="16406" name="TextBox 48"/>
            <p:cNvSpPr txBox="1">
              <a:spLocks noChangeArrowheads="1"/>
            </p:cNvSpPr>
            <p:nvPr/>
          </p:nvSpPr>
          <p:spPr bwMode="auto">
            <a:xfrm>
              <a:off x="6876224" y="4653535"/>
              <a:ext cx="330496" cy="369315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>
                  <a:solidFill>
                    <a:srgbClr val="00B050"/>
                  </a:solidFill>
                  <a:latin typeface="Calibri" pitchFamily="34" charset="0"/>
                </a:rPr>
                <a:t>D</a:t>
              </a:r>
              <a:endParaRPr lang="ru-RU" b="1" dirty="0">
                <a:solidFill>
                  <a:srgbClr val="00B050"/>
                </a:solidFill>
                <a:latin typeface="Calibri" pitchFamily="34" charset="0"/>
              </a:endParaRPr>
            </a:p>
          </p:txBody>
        </p:sp>
        <p:sp>
          <p:nvSpPr>
            <p:cNvPr id="16407" name="TextBox 49"/>
            <p:cNvSpPr txBox="1">
              <a:spLocks noChangeArrowheads="1"/>
            </p:cNvSpPr>
            <p:nvPr/>
          </p:nvSpPr>
          <p:spPr bwMode="auto">
            <a:xfrm>
              <a:off x="5148263" y="3357453"/>
              <a:ext cx="296836" cy="369315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>
                  <a:solidFill>
                    <a:srgbClr val="00B050"/>
                  </a:solidFill>
                  <a:latin typeface="Calibri" pitchFamily="34" charset="0"/>
                </a:rPr>
                <a:t>E</a:t>
              </a:r>
              <a:endParaRPr lang="ru-RU" b="1" dirty="0">
                <a:solidFill>
                  <a:srgbClr val="00B050"/>
                </a:solidFill>
                <a:latin typeface="Calibri" pitchFamily="34" charset="0"/>
              </a:endParaRPr>
            </a:p>
          </p:txBody>
        </p:sp>
      </p:grpSp>
      <p:grpSp>
        <p:nvGrpSpPr>
          <p:cNvPr id="16389" name="Группа 52"/>
          <p:cNvGrpSpPr>
            <a:grpSpLocks/>
          </p:cNvGrpSpPr>
          <p:nvPr/>
        </p:nvGrpSpPr>
        <p:grpSpPr bwMode="auto">
          <a:xfrm>
            <a:off x="539750" y="260350"/>
            <a:ext cx="914400" cy="923925"/>
            <a:chOff x="1619672" y="476672"/>
            <a:chExt cx="914400" cy="923330"/>
          </a:xfrm>
        </p:grpSpPr>
        <p:sp>
          <p:nvSpPr>
            <p:cNvPr id="52" name="Овал 51"/>
            <p:cNvSpPr/>
            <p:nvPr/>
          </p:nvSpPr>
          <p:spPr>
            <a:xfrm>
              <a:off x="1619672" y="476672"/>
              <a:ext cx="914400" cy="913811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1835696" y="476672"/>
              <a:ext cx="505267" cy="92333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5400" b="1" dirty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latin typeface="+mn-lt"/>
                </a:rPr>
                <a:t>?</a:t>
              </a:r>
            </a:p>
          </p:txBody>
        </p:sp>
      </p:grpSp>
      <p:grpSp>
        <p:nvGrpSpPr>
          <p:cNvPr id="16390" name="Группа 57"/>
          <p:cNvGrpSpPr>
            <a:grpSpLocks/>
          </p:cNvGrpSpPr>
          <p:nvPr/>
        </p:nvGrpSpPr>
        <p:grpSpPr bwMode="auto">
          <a:xfrm>
            <a:off x="3203575" y="4437063"/>
            <a:ext cx="3317875" cy="2241550"/>
            <a:chOff x="3203848" y="4437112"/>
            <a:chExt cx="3318006" cy="2241540"/>
          </a:xfrm>
        </p:grpSpPr>
        <p:grpSp>
          <p:nvGrpSpPr>
            <p:cNvPr id="16391" name="Группа 42"/>
            <p:cNvGrpSpPr>
              <a:grpSpLocks/>
            </p:cNvGrpSpPr>
            <p:nvPr/>
          </p:nvGrpSpPr>
          <p:grpSpPr bwMode="auto">
            <a:xfrm>
              <a:off x="3491880" y="4797152"/>
              <a:ext cx="2736304" cy="1656184"/>
              <a:chOff x="3491880" y="4797152"/>
              <a:chExt cx="2736304" cy="1656184"/>
            </a:xfrm>
          </p:grpSpPr>
          <p:cxnSp>
            <p:nvCxnSpPr>
              <p:cNvPr id="30" name="Прямая соединительная линия 29"/>
              <p:cNvCxnSpPr/>
              <p:nvPr/>
            </p:nvCxnSpPr>
            <p:spPr>
              <a:xfrm flipH="1">
                <a:off x="3491197" y="4797472"/>
                <a:ext cx="863634" cy="1655756"/>
              </a:xfrm>
              <a:prstGeom prst="line">
                <a:avLst/>
              </a:prstGeom>
              <a:ln w="31750">
                <a:solidFill>
                  <a:srgbClr val="FF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Прямая соединительная линия 31"/>
              <p:cNvCxnSpPr/>
              <p:nvPr/>
            </p:nvCxnSpPr>
            <p:spPr>
              <a:xfrm>
                <a:off x="3491197" y="6453228"/>
                <a:ext cx="2736958" cy="0"/>
              </a:xfrm>
              <a:prstGeom prst="line">
                <a:avLst/>
              </a:prstGeom>
              <a:ln w="31750">
                <a:solidFill>
                  <a:srgbClr val="FF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Прямая соединительная линия 33"/>
              <p:cNvCxnSpPr/>
              <p:nvPr/>
            </p:nvCxnSpPr>
            <p:spPr>
              <a:xfrm>
                <a:off x="5796338" y="4797472"/>
                <a:ext cx="431817" cy="1655756"/>
              </a:xfrm>
              <a:prstGeom prst="line">
                <a:avLst/>
              </a:prstGeom>
              <a:ln w="31750">
                <a:solidFill>
                  <a:srgbClr val="FF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9" name="Дуга 38"/>
            <p:cNvSpPr/>
            <p:nvPr/>
          </p:nvSpPr>
          <p:spPr>
            <a:xfrm rot="19481418">
              <a:off x="3602327" y="4676823"/>
              <a:ext cx="2355943" cy="1436682"/>
            </a:xfrm>
            <a:prstGeom prst="arc">
              <a:avLst>
                <a:gd name="adj1" fmla="val 16200000"/>
                <a:gd name="adj2" fmla="val 432014"/>
              </a:avLst>
            </a:prstGeom>
            <a:ln w="31750">
              <a:solidFill>
                <a:srgbClr val="FF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6393" name="TextBox 53"/>
            <p:cNvSpPr txBox="1">
              <a:spLocks noChangeArrowheads="1"/>
            </p:cNvSpPr>
            <p:nvPr/>
          </p:nvSpPr>
          <p:spPr bwMode="auto">
            <a:xfrm>
              <a:off x="3203848" y="6309320"/>
              <a:ext cx="30809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>
                  <a:solidFill>
                    <a:srgbClr val="FF00FF"/>
                  </a:solidFill>
                  <a:latin typeface="Calibri" pitchFamily="34" charset="0"/>
                </a:rPr>
                <a:t>P</a:t>
              </a:r>
              <a:endParaRPr lang="ru-RU" b="1" dirty="0">
                <a:solidFill>
                  <a:srgbClr val="FF00FF"/>
                </a:solidFill>
                <a:latin typeface="Calibri" pitchFamily="34" charset="0"/>
              </a:endParaRPr>
            </a:p>
          </p:txBody>
        </p:sp>
        <p:sp>
          <p:nvSpPr>
            <p:cNvPr id="16394" name="TextBox 54"/>
            <p:cNvSpPr txBox="1">
              <a:spLocks noChangeArrowheads="1"/>
            </p:cNvSpPr>
            <p:nvPr/>
          </p:nvSpPr>
          <p:spPr bwMode="auto">
            <a:xfrm>
              <a:off x="4067944" y="4437112"/>
              <a:ext cx="34336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>
                  <a:solidFill>
                    <a:srgbClr val="FF00FF"/>
                  </a:solidFill>
                  <a:latin typeface="Calibri" pitchFamily="34" charset="0"/>
                </a:rPr>
                <a:t>Q</a:t>
              </a:r>
              <a:endParaRPr lang="ru-RU" b="1" dirty="0">
                <a:solidFill>
                  <a:srgbClr val="FF00FF"/>
                </a:solidFill>
                <a:latin typeface="Calibri" pitchFamily="34" charset="0"/>
              </a:endParaRPr>
            </a:p>
          </p:txBody>
        </p:sp>
        <p:sp>
          <p:nvSpPr>
            <p:cNvPr id="16395" name="TextBox 55"/>
            <p:cNvSpPr txBox="1">
              <a:spLocks noChangeArrowheads="1"/>
            </p:cNvSpPr>
            <p:nvPr/>
          </p:nvSpPr>
          <p:spPr bwMode="auto">
            <a:xfrm>
              <a:off x="5724128" y="4437112"/>
              <a:ext cx="31451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>
                  <a:solidFill>
                    <a:srgbClr val="FF00FF"/>
                  </a:solidFill>
                  <a:latin typeface="Calibri" pitchFamily="34" charset="0"/>
                </a:rPr>
                <a:t>R</a:t>
              </a:r>
              <a:endParaRPr lang="ru-RU" b="1" dirty="0">
                <a:solidFill>
                  <a:srgbClr val="FF00FF"/>
                </a:solidFill>
                <a:latin typeface="Calibri" pitchFamily="34" charset="0"/>
              </a:endParaRPr>
            </a:p>
          </p:txBody>
        </p:sp>
        <p:sp>
          <p:nvSpPr>
            <p:cNvPr id="16396" name="TextBox 56"/>
            <p:cNvSpPr txBox="1">
              <a:spLocks noChangeArrowheads="1"/>
            </p:cNvSpPr>
            <p:nvPr/>
          </p:nvSpPr>
          <p:spPr bwMode="auto">
            <a:xfrm>
              <a:off x="6228184" y="6237312"/>
              <a:ext cx="29367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>
                  <a:solidFill>
                    <a:srgbClr val="FF00FF"/>
                  </a:solidFill>
                  <a:latin typeface="Calibri" pitchFamily="34" charset="0"/>
                </a:rPr>
                <a:t>S</a:t>
              </a:r>
              <a:endParaRPr lang="ru-RU" b="1" dirty="0">
                <a:solidFill>
                  <a:srgbClr val="FF00FF"/>
                </a:solidFill>
                <a:latin typeface="Calibri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20000"/>
                <a:lumOff val="8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1" name="Прямая соединительная линия 40"/>
          <p:cNvCxnSpPr>
            <a:stCxn id="18" idx="6"/>
            <a:endCxn id="20" idx="7"/>
          </p:cNvCxnSpPr>
          <p:nvPr/>
        </p:nvCxnSpPr>
        <p:spPr>
          <a:xfrm flipH="1">
            <a:off x="2760663" y="3492500"/>
            <a:ext cx="1882775" cy="2854325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9" name="Группа 38"/>
          <p:cNvGrpSpPr>
            <a:grpSpLocks/>
          </p:cNvGrpSpPr>
          <p:nvPr/>
        </p:nvGrpSpPr>
        <p:grpSpPr bwMode="auto">
          <a:xfrm>
            <a:off x="250825" y="765175"/>
            <a:ext cx="8715375" cy="1368425"/>
            <a:chOff x="0" y="1052736"/>
            <a:chExt cx="8714223" cy="1368152"/>
          </a:xfrm>
        </p:grpSpPr>
        <p:sp>
          <p:nvSpPr>
            <p:cNvPr id="34" name="Скругленный прямоугольник 33"/>
            <p:cNvSpPr/>
            <p:nvPr/>
          </p:nvSpPr>
          <p:spPr>
            <a:xfrm>
              <a:off x="0" y="1557460"/>
              <a:ext cx="8568192" cy="863428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7436" name="TextBox 13"/>
            <p:cNvSpPr txBox="1">
              <a:spLocks noChangeArrowheads="1"/>
            </p:cNvSpPr>
            <p:nvPr/>
          </p:nvSpPr>
          <p:spPr bwMode="auto">
            <a:xfrm>
              <a:off x="0" y="1052736"/>
              <a:ext cx="8714223" cy="12618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800" b="1" dirty="0">
                  <a:solidFill>
                    <a:srgbClr val="660066"/>
                  </a:solidFill>
                  <a:latin typeface="Calibri" pitchFamily="34" charset="0"/>
                </a:rPr>
                <a:t>   </a:t>
              </a:r>
            </a:p>
            <a:p>
              <a:r>
                <a:rPr lang="ru-RU" sz="2800" b="1" dirty="0">
                  <a:solidFill>
                    <a:srgbClr val="660066"/>
                  </a:solidFill>
                  <a:latin typeface="Calibri" pitchFamily="34" charset="0"/>
                </a:rPr>
                <a:t>   Вершины</a:t>
              </a:r>
              <a:r>
                <a:rPr lang="ru-RU" b="1" dirty="0">
                  <a:solidFill>
                    <a:srgbClr val="660066"/>
                  </a:solidFill>
                  <a:latin typeface="Calibri" pitchFamily="34" charset="0"/>
                </a:rPr>
                <a:t> </a:t>
              </a:r>
              <a:r>
                <a:rPr lang="ru-RU" sz="2000" b="1" dirty="0">
                  <a:solidFill>
                    <a:srgbClr val="660066"/>
                  </a:solidFill>
                  <a:latin typeface="Calibri" pitchFamily="34" charset="0"/>
                </a:rPr>
                <a:t>многоугольника – это точки </a:t>
              </a:r>
              <a:r>
                <a:rPr lang="en-US" sz="2000" b="1" dirty="0">
                  <a:solidFill>
                    <a:srgbClr val="660066"/>
                  </a:solidFill>
                  <a:latin typeface="Calibri" pitchFamily="34" charset="0"/>
                </a:rPr>
                <a:t>A, B, C, D, E.</a:t>
              </a:r>
              <a:endParaRPr lang="ru-RU" sz="2000" b="1" dirty="0">
                <a:solidFill>
                  <a:srgbClr val="660066"/>
                </a:solidFill>
                <a:latin typeface="Calibri" pitchFamily="34" charset="0"/>
              </a:endParaRPr>
            </a:p>
            <a:p>
              <a:endParaRPr lang="ru-RU" sz="2000" b="1" dirty="0">
                <a:solidFill>
                  <a:srgbClr val="660066"/>
                </a:solidFill>
                <a:latin typeface="Calibri" pitchFamily="34" charset="0"/>
              </a:endParaRPr>
            </a:p>
          </p:txBody>
        </p:sp>
      </p:grpSp>
      <p:cxnSp>
        <p:nvCxnSpPr>
          <p:cNvPr id="9" name="Прямая соединительная линия 2"/>
          <p:cNvCxnSpPr/>
          <p:nvPr/>
        </p:nvCxnSpPr>
        <p:spPr>
          <a:xfrm rot="18615689" flipV="1">
            <a:off x="1961356" y="4706144"/>
            <a:ext cx="1512888" cy="129540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18615689">
            <a:off x="2724944" y="3450431"/>
            <a:ext cx="1944688" cy="936625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18615689" flipH="1">
            <a:off x="4110832" y="3744119"/>
            <a:ext cx="1295400" cy="1296987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18615689">
            <a:off x="3482975" y="4962525"/>
            <a:ext cx="2232025" cy="3025775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18615689">
            <a:off x="5617369" y="4909344"/>
            <a:ext cx="73025" cy="2087563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17" name="TextBox 3"/>
          <p:cNvSpPr txBox="1">
            <a:spLocks noChangeArrowheads="1"/>
          </p:cNvSpPr>
          <p:nvPr/>
        </p:nvSpPr>
        <p:spPr bwMode="auto">
          <a:xfrm flipH="1">
            <a:off x="2484438" y="3960813"/>
            <a:ext cx="28733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>
                <a:latin typeface="Calibri" pitchFamily="34" charset="0"/>
              </a:rPr>
              <a:t>A</a:t>
            </a:r>
            <a:endParaRPr lang="ru-RU" b="1" dirty="0">
              <a:latin typeface="Calibri" pitchFamily="34" charset="0"/>
            </a:endParaRPr>
          </a:p>
        </p:txBody>
      </p:sp>
      <p:sp>
        <p:nvSpPr>
          <p:cNvPr id="17418" name="TextBox 4"/>
          <p:cNvSpPr txBox="1">
            <a:spLocks noChangeArrowheads="1"/>
          </p:cNvSpPr>
          <p:nvPr/>
        </p:nvSpPr>
        <p:spPr bwMode="auto">
          <a:xfrm>
            <a:off x="4572000" y="3141663"/>
            <a:ext cx="3143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latin typeface="Calibri" pitchFamily="34" charset="0"/>
              </a:rPr>
              <a:t>B</a:t>
            </a:r>
            <a:endParaRPr lang="ru-RU" b="1" dirty="0">
              <a:latin typeface="Calibri" pitchFamily="34" charset="0"/>
            </a:endParaRPr>
          </a:p>
        </p:txBody>
      </p:sp>
      <p:sp>
        <p:nvSpPr>
          <p:cNvPr id="17419" name="TextBox 5"/>
          <p:cNvSpPr txBox="1">
            <a:spLocks noChangeArrowheads="1"/>
          </p:cNvSpPr>
          <p:nvPr/>
        </p:nvSpPr>
        <p:spPr bwMode="auto">
          <a:xfrm>
            <a:off x="4859338" y="4968875"/>
            <a:ext cx="3810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>
                <a:latin typeface="Calibri" pitchFamily="34" charset="0"/>
              </a:rPr>
              <a:t>C</a:t>
            </a:r>
            <a:endParaRPr lang="ru-RU" b="1" dirty="0">
              <a:latin typeface="Calibri" pitchFamily="34" charset="0"/>
            </a:endParaRPr>
          </a:p>
        </p:txBody>
      </p:sp>
      <p:sp>
        <p:nvSpPr>
          <p:cNvPr id="17420" name="TextBox 6"/>
          <p:cNvSpPr txBox="1">
            <a:spLocks noChangeArrowheads="1"/>
          </p:cNvSpPr>
          <p:nvPr/>
        </p:nvSpPr>
        <p:spPr bwMode="auto">
          <a:xfrm>
            <a:off x="6443663" y="6453188"/>
            <a:ext cx="3317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latin typeface="Calibri" pitchFamily="34" charset="0"/>
              </a:rPr>
              <a:t>D</a:t>
            </a:r>
            <a:endParaRPr lang="ru-RU" b="1" dirty="0">
              <a:latin typeface="Calibri" pitchFamily="34" charset="0"/>
            </a:endParaRPr>
          </a:p>
        </p:txBody>
      </p:sp>
      <p:sp>
        <p:nvSpPr>
          <p:cNvPr id="17421" name="TextBox 7"/>
          <p:cNvSpPr txBox="1">
            <a:spLocks noChangeArrowheads="1"/>
          </p:cNvSpPr>
          <p:nvPr/>
        </p:nvSpPr>
        <p:spPr bwMode="auto">
          <a:xfrm>
            <a:off x="2411413" y="6237288"/>
            <a:ext cx="2968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latin typeface="Calibri" pitchFamily="34" charset="0"/>
              </a:rPr>
              <a:t>E</a:t>
            </a:r>
            <a:endParaRPr lang="ru-RU" b="1" dirty="0">
              <a:latin typeface="Calibri" pitchFamily="34" charset="0"/>
            </a:endParaRPr>
          </a:p>
        </p:txBody>
      </p:sp>
      <p:sp>
        <p:nvSpPr>
          <p:cNvPr id="16" name="Овал 15"/>
          <p:cNvSpPr/>
          <p:nvPr/>
        </p:nvSpPr>
        <p:spPr>
          <a:xfrm flipV="1">
            <a:off x="2700338" y="4321175"/>
            <a:ext cx="71437" cy="71438"/>
          </a:xfrm>
          <a:prstGeom prst="ellipse">
            <a:avLst/>
          </a:prstGeom>
          <a:solidFill>
            <a:srgbClr val="FF00FF"/>
          </a:solidFill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7" name="Овал 16"/>
          <p:cNvSpPr/>
          <p:nvPr/>
        </p:nvSpPr>
        <p:spPr>
          <a:xfrm>
            <a:off x="4787900" y="5256213"/>
            <a:ext cx="71438" cy="73025"/>
          </a:xfrm>
          <a:prstGeom prst="ellipse">
            <a:avLst/>
          </a:prstGeom>
          <a:solidFill>
            <a:srgbClr val="FF00FF"/>
          </a:solidFill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8" name="Овал 17"/>
          <p:cNvSpPr/>
          <p:nvPr/>
        </p:nvSpPr>
        <p:spPr>
          <a:xfrm flipH="1">
            <a:off x="4643438" y="3455988"/>
            <a:ext cx="73025" cy="73025"/>
          </a:xfrm>
          <a:prstGeom prst="ellipse">
            <a:avLst/>
          </a:prstGeom>
          <a:solidFill>
            <a:srgbClr val="FF00FF"/>
          </a:solidFill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9" name="Овал 18"/>
          <p:cNvSpPr/>
          <p:nvPr/>
        </p:nvSpPr>
        <p:spPr>
          <a:xfrm flipV="1">
            <a:off x="6443663" y="6553200"/>
            <a:ext cx="73025" cy="71438"/>
          </a:xfrm>
          <a:prstGeom prst="ellipse">
            <a:avLst/>
          </a:prstGeom>
          <a:solidFill>
            <a:srgbClr val="FF00FF"/>
          </a:solidFill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0" name="Овал 19"/>
          <p:cNvSpPr/>
          <p:nvPr/>
        </p:nvSpPr>
        <p:spPr>
          <a:xfrm>
            <a:off x="2700338" y="6337300"/>
            <a:ext cx="71437" cy="71438"/>
          </a:xfrm>
          <a:prstGeom prst="ellipse">
            <a:avLst/>
          </a:prstGeom>
          <a:solidFill>
            <a:srgbClr val="FF00FF"/>
          </a:solidFill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grpSp>
        <p:nvGrpSpPr>
          <p:cNvPr id="30" name="Группа 29"/>
          <p:cNvGrpSpPr>
            <a:grpSpLocks/>
          </p:cNvGrpSpPr>
          <p:nvPr/>
        </p:nvGrpSpPr>
        <p:grpSpPr bwMode="auto">
          <a:xfrm>
            <a:off x="468313" y="620713"/>
            <a:ext cx="8064500" cy="523875"/>
            <a:chOff x="611560" y="692696"/>
            <a:chExt cx="8064896" cy="523220"/>
          </a:xfrm>
        </p:grpSpPr>
        <p:sp>
          <p:nvSpPr>
            <p:cNvPr id="27" name="Скругленный прямоугольник 26"/>
            <p:cNvSpPr/>
            <p:nvPr/>
          </p:nvSpPr>
          <p:spPr>
            <a:xfrm>
              <a:off x="611560" y="764044"/>
              <a:ext cx="7993454" cy="432846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7434" name="Прямоугольник 28"/>
            <p:cNvSpPr>
              <a:spLocks noChangeArrowheads="1"/>
            </p:cNvSpPr>
            <p:nvPr/>
          </p:nvSpPr>
          <p:spPr bwMode="auto">
            <a:xfrm>
              <a:off x="611560" y="692696"/>
              <a:ext cx="8064896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800" b="1" dirty="0">
                  <a:solidFill>
                    <a:srgbClr val="660066"/>
                  </a:solidFill>
                  <a:latin typeface="Calibri" pitchFamily="34" charset="0"/>
                </a:rPr>
                <a:t>Стороны</a:t>
              </a:r>
              <a:r>
                <a:rPr lang="ru-RU" sz="2400" b="1" dirty="0">
                  <a:solidFill>
                    <a:srgbClr val="660066"/>
                  </a:solidFill>
                  <a:latin typeface="Calibri" pitchFamily="34" charset="0"/>
                </a:rPr>
                <a:t> </a:t>
              </a:r>
              <a:r>
                <a:rPr lang="ru-RU" sz="2000" b="1" dirty="0">
                  <a:solidFill>
                    <a:srgbClr val="660066"/>
                  </a:solidFill>
                  <a:latin typeface="Calibri" pitchFamily="34" charset="0"/>
                </a:rPr>
                <a:t>многоугольника – это отрезки, из которых он составлен.</a:t>
              </a:r>
              <a:endParaRPr lang="ru-RU" sz="2000" dirty="0">
                <a:latin typeface="Calibri" pitchFamily="34" charset="0"/>
              </a:endParaRPr>
            </a:p>
          </p:txBody>
        </p:sp>
      </p:grpSp>
      <p:sp>
        <p:nvSpPr>
          <p:cNvPr id="31" name="Прямоугольник 30"/>
          <p:cNvSpPr/>
          <p:nvPr/>
        </p:nvSpPr>
        <p:spPr>
          <a:xfrm>
            <a:off x="1396345" y="0"/>
            <a:ext cx="659917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Элементы многоугольника.</a:t>
            </a:r>
          </a:p>
        </p:txBody>
      </p:sp>
      <p:grpSp>
        <p:nvGrpSpPr>
          <p:cNvPr id="33" name="Группа 32"/>
          <p:cNvGrpSpPr>
            <a:grpSpLocks/>
          </p:cNvGrpSpPr>
          <p:nvPr/>
        </p:nvGrpSpPr>
        <p:grpSpPr bwMode="auto">
          <a:xfrm>
            <a:off x="323850" y="2205038"/>
            <a:ext cx="8459788" cy="936625"/>
            <a:chOff x="0" y="2204864"/>
            <a:chExt cx="8460432" cy="936104"/>
          </a:xfrm>
        </p:grpSpPr>
        <p:sp>
          <p:nvSpPr>
            <p:cNvPr id="28" name="Скругленный прямоугольник 27"/>
            <p:cNvSpPr/>
            <p:nvPr/>
          </p:nvSpPr>
          <p:spPr>
            <a:xfrm>
              <a:off x="215916" y="2276261"/>
              <a:ext cx="7849197" cy="864707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7432" name="Прямоугольник 31"/>
            <p:cNvSpPr>
              <a:spLocks noChangeArrowheads="1"/>
            </p:cNvSpPr>
            <p:nvPr/>
          </p:nvSpPr>
          <p:spPr bwMode="auto">
            <a:xfrm>
              <a:off x="0" y="2204864"/>
              <a:ext cx="8460432" cy="830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2400" b="1" dirty="0">
                  <a:solidFill>
                    <a:srgbClr val="660066"/>
                  </a:solidFill>
                  <a:latin typeface="Calibri" pitchFamily="34" charset="0"/>
                </a:rPr>
                <a:t> </a:t>
              </a:r>
              <a:r>
                <a:rPr lang="ru-RU" sz="2800" b="1" dirty="0">
                  <a:solidFill>
                    <a:srgbClr val="660066"/>
                  </a:solidFill>
                  <a:latin typeface="Calibri" pitchFamily="34" charset="0"/>
                </a:rPr>
                <a:t>Диагональ</a:t>
              </a:r>
              <a:r>
                <a:rPr lang="ru-RU" sz="2400" b="1" dirty="0">
                  <a:solidFill>
                    <a:srgbClr val="660066"/>
                  </a:solidFill>
                  <a:latin typeface="Calibri" pitchFamily="34" charset="0"/>
                </a:rPr>
                <a:t> </a:t>
              </a:r>
              <a:r>
                <a:rPr lang="ru-RU" sz="2000" b="1" dirty="0">
                  <a:solidFill>
                    <a:srgbClr val="660066"/>
                  </a:solidFill>
                  <a:latin typeface="Calibri" pitchFamily="34" charset="0"/>
                </a:rPr>
                <a:t>многоугольника – это отрезок, соединяющий две </a:t>
              </a:r>
              <a:r>
                <a:rPr lang="ru-RU" sz="2000" b="1" dirty="0" err="1">
                  <a:solidFill>
                    <a:srgbClr val="660066"/>
                  </a:solidFill>
                  <a:latin typeface="Calibri" pitchFamily="34" charset="0"/>
                </a:rPr>
                <a:t>несоседние</a:t>
              </a:r>
              <a:r>
                <a:rPr lang="ru-RU" sz="2000" b="1">
                  <a:solidFill>
                    <a:srgbClr val="660066"/>
                  </a:solidFill>
                  <a:latin typeface="Calibri" pitchFamily="34" charset="0"/>
                </a:rPr>
                <a:t> вершины.</a:t>
              </a:r>
              <a:endParaRPr lang="ru-RU" sz="2000">
                <a:latin typeface="Calibri" pitchFamily="34" charset="0"/>
              </a:endParaRPr>
            </a:p>
          </p:txBody>
        </p:sp>
      </p:grpSp>
      <p:sp>
        <p:nvSpPr>
          <p:cNvPr id="37" name="Прямоугольник 36"/>
          <p:cNvSpPr>
            <a:spLocks noChangeArrowheads="1"/>
          </p:cNvSpPr>
          <p:nvPr/>
        </p:nvSpPr>
        <p:spPr bwMode="auto">
          <a:xfrm>
            <a:off x="250825" y="1628775"/>
            <a:ext cx="86423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660066"/>
                </a:solidFill>
                <a:latin typeface="Calibri" pitchFamily="34" charset="0"/>
              </a:rPr>
              <a:t> </a:t>
            </a:r>
            <a:r>
              <a:rPr lang="ru-RU" sz="2000" b="1">
                <a:solidFill>
                  <a:srgbClr val="660066"/>
                </a:solidFill>
                <a:latin typeface="Calibri" pitchFamily="34" charset="0"/>
              </a:rPr>
              <a:t>Две вершины, принадлежащие одной стороне, называются </a:t>
            </a:r>
            <a:r>
              <a:rPr lang="ru-RU" sz="2400" b="1">
                <a:solidFill>
                  <a:srgbClr val="660066"/>
                </a:solidFill>
                <a:latin typeface="Calibri" pitchFamily="34" charset="0"/>
              </a:rPr>
              <a:t>соседними.</a:t>
            </a:r>
            <a:endParaRPr lang="ru-RU" sz="24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3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3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3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3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21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6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7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8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39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21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1" dur="3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2" dur="3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3" dur="3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44" dur="3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6" grpId="1" animBg="1"/>
      <p:bldP spid="17" grpId="0" animBg="1"/>
      <p:bldP spid="18" grpId="0" animBg="1"/>
      <p:bldP spid="18" grpId="1" animBg="1"/>
      <p:bldP spid="19" grpId="0" animBg="1"/>
      <p:bldP spid="2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468313" y="333375"/>
            <a:ext cx="8424862" cy="1582738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C00000"/>
                </a:solidFill>
              </a:rPr>
              <a:t>Многоугольник с </a:t>
            </a:r>
            <a:r>
              <a:rPr lang="en-US" sz="2400" b="1" i="1" dirty="0">
                <a:solidFill>
                  <a:srgbClr val="C00000"/>
                </a:solidFill>
              </a:rPr>
              <a:t>n </a:t>
            </a:r>
            <a:r>
              <a:rPr lang="ru-RU" sz="2400" b="1" dirty="0">
                <a:solidFill>
                  <a:srgbClr val="C00000"/>
                </a:solidFill>
              </a:rPr>
              <a:t>вершинами называется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i="1" dirty="0">
                <a:solidFill>
                  <a:srgbClr val="C00000"/>
                </a:solidFill>
              </a:rPr>
              <a:t>n</a:t>
            </a:r>
            <a:r>
              <a:rPr lang="ru-RU" sz="2800" b="1" i="1" dirty="0">
                <a:solidFill>
                  <a:srgbClr val="C00000"/>
                </a:solidFill>
              </a:rPr>
              <a:t>-угольником</a:t>
            </a:r>
            <a:r>
              <a:rPr lang="ru-RU" sz="2400" b="1" dirty="0">
                <a:solidFill>
                  <a:srgbClr val="C00000"/>
                </a:solidFill>
              </a:rPr>
              <a:t>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C00000"/>
                </a:solidFill>
              </a:rPr>
              <a:t>он имеет </a:t>
            </a:r>
            <a:r>
              <a:rPr lang="en-US" sz="2400" b="1" i="1" dirty="0">
                <a:solidFill>
                  <a:srgbClr val="C00000"/>
                </a:solidFill>
              </a:rPr>
              <a:t>n</a:t>
            </a:r>
            <a:r>
              <a:rPr lang="ru-RU" sz="2400" b="1" dirty="0">
                <a:solidFill>
                  <a:srgbClr val="C00000"/>
                </a:solidFill>
              </a:rPr>
              <a:t> сторон.</a:t>
            </a:r>
            <a:endParaRPr lang="ru-RU" sz="2400" b="1" dirty="0">
              <a:solidFill>
                <a:srgbClr val="C00000"/>
              </a:solidFill>
            </a:endParaRPr>
          </a:p>
        </p:txBody>
      </p:sp>
      <p:grpSp>
        <p:nvGrpSpPr>
          <p:cNvPr id="18435" name="Группа 3"/>
          <p:cNvGrpSpPr>
            <a:grpSpLocks/>
          </p:cNvGrpSpPr>
          <p:nvPr/>
        </p:nvGrpSpPr>
        <p:grpSpPr bwMode="auto">
          <a:xfrm>
            <a:off x="468313" y="1916113"/>
            <a:ext cx="914400" cy="923925"/>
            <a:chOff x="1619672" y="476672"/>
            <a:chExt cx="914400" cy="923330"/>
          </a:xfrm>
        </p:grpSpPr>
        <p:sp>
          <p:nvSpPr>
            <p:cNvPr id="5" name="Овал 4"/>
            <p:cNvSpPr/>
            <p:nvPr/>
          </p:nvSpPr>
          <p:spPr>
            <a:xfrm>
              <a:off x="1619672" y="476672"/>
              <a:ext cx="914400" cy="913811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835696" y="476672"/>
              <a:ext cx="505267" cy="92333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5400" b="1" dirty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latin typeface="+mn-lt"/>
                </a:rPr>
                <a:t>?</a:t>
              </a:r>
            </a:p>
          </p:txBody>
        </p:sp>
      </p:grpSp>
      <p:sp>
        <p:nvSpPr>
          <p:cNvPr id="18436" name="TextBox 6"/>
          <p:cNvSpPr txBox="1">
            <a:spLocks noChangeArrowheads="1"/>
          </p:cNvSpPr>
          <p:nvPr/>
        </p:nvSpPr>
        <p:spPr bwMode="auto">
          <a:xfrm>
            <a:off x="1547813" y="2205038"/>
            <a:ext cx="67452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 i="1">
                <a:solidFill>
                  <a:srgbClr val="9900CC"/>
                </a:solidFill>
                <a:latin typeface="Calibri" pitchFamily="34" charset="0"/>
              </a:rPr>
              <a:t>Какие многоугольники изображены на рисунке?</a:t>
            </a:r>
          </a:p>
        </p:txBody>
      </p:sp>
      <p:grpSp>
        <p:nvGrpSpPr>
          <p:cNvPr id="18437" name="Группа 8"/>
          <p:cNvGrpSpPr>
            <a:grpSpLocks/>
          </p:cNvGrpSpPr>
          <p:nvPr/>
        </p:nvGrpSpPr>
        <p:grpSpPr bwMode="auto">
          <a:xfrm rot="4670181">
            <a:off x="1079501" y="2371725"/>
            <a:ext cx="1428750" cy="2257425"/>
            <a:chOff x="827584" y="4509120"/>
            <a:chExt cx="1800200" cy="1728192"/>
          </a:xfrm>
        </p:grpSpPr>
        <p:cxnSp>
          <p:nvCxnSpPr>
            <p:cNvPr id="10" name="Прямая соединительная линия 9"/>
            <p:cNvCxnSpPr/>
            <p:nvPr/>
          </p:nvCxnSpPr>
          <p:spPr>
            <a:xfrm flipH="1">
              <a:off x="825446" y="4509566"/>
              <a:ext cx="792088" cy="935800"/>
            </a:xfrm>
            <a:prstGeom prst="line">
              <a:avLst/>
            </a:prstGeom>
            <a:ln w="317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827076" y="5445654"/>
              <a:ext cx="1800200" cy="792392"/>
            </a:xfrm>
            <a:prstGeom prst="line">
              <a:avLst/>
            </a:prstGeom>
            <a:ln w="317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>
              <a:off x="1617406" y="4510460"/>
              <a:ext cx="0" cy="720688"/>
            </a:xfrm>
            <a:prstGeom prst="line">
              <a:avLst/>
            </a:prstGeom>
            <a:ln w="317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>
              <a:off x="1619036" y="5231436"/>
              <a:ext cx="1008112" cy="1007505"/>
            </a:xfrm>
            <a:prstGeom prst="line">
              <a:avLst/>
            </a:prstGeom>
            <a:ln w="317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5-конечная звезда 14"/>
          <p:cNvSpPr/>
          <p:nvPr/>
        </p:nvSpPr>
        <p:spPr>
          <a:xfrm>
            <a:off x="2484438" y="4292600"/>
            <a:ext cx="2087562" cy="1873250"/>
          </a:xfrm>
          <a:prstGeom prst="star5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pSp>
        <p:nvGrpSpPr>
          <p:cNvPr id="18439" name="Группа 66"/>
          <p:cNvGrpSpPr>
            <a:grpSpLocks/>
          </p:cNvGrpSpPr>
          <p:nvPr/>
        </p:nvGrpSpPr>
        <p:grpSpPr bwMode="auto">
          <a:xfrm>
            <a:off x="6588125" y="4437063"/>
            <a:ext cx="1941513" cy="1687512"/>
            <a:chOff x="6807254" y="4982614"/>
            <a:chExt cx="1941210" cy="1686747"/>
          </a:xfrm>
        </p:grpSpPr>
        <p:cxnSp>
          <p:nvCxnSpPr>
            <p:cNvPr id="17" name="Прямая соединительная линия 16"/>
            <p:cNvCxnSpPr/>
            <p:nvPr/>
          </p:nvCxnSpPr>
          <p:spPr>
            <a:xfrm>
              <a:off x="7137402" y="4982614"/>
              <a:ext cx="982510" cy="6347"/>
            </a:xfrm>
            <a:prstGeom prst="line">
              <a:avLst/>
            </a:prstGeom>
            <a:ln w="317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/>
            <p:nvPr/>
          </p:nvCxnSpPr>
          <p:spPr>
            <a:xfrm>
              <a:off x="8119912" y="4988961"/>
              <a:ext cx="196819" cy="599803"/>
            </a:xfrm>
            <a:prstGeom prst="line">
              <a:avLst/>
            </a:prstGeom>
            <a:ln w="317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>
              <a:off x="8316731" y="5588764"/>
              <a:ext cx="431733" cy="433191"/>
            </a:xfrm>
            <a:prstGeom prst="line">
              <a:avLst/>
            </a:prstGeom>
            <a:ln w="317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 flipH="1">
              <a:off x="8027851" y="6021955"/>
              <a:ext cx="720613" cy="576002"/>
            </a:xfrm>
            <a:prstGeom prst="line">
              <a:avLst/>
            </a:prstGeom>
            <a:ln w="317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>
              <a:off x="7137402" y="4982614"/>
              <a:ext cx="171423" cy="606150"/>
            </a:xfrm>
            <a:prstGeom prst="line">
              <a:avLst/>
            </a:prstGeom>
            <a:ln w="317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 flipH="1">
              <a:off x="6807254" y="5588764"/>
              <a:ext cx="501572" cy="488728"/>
            </a:xfrm>
            <a:prstGeom prst="line">
              <a:avLst/>
            </a:prstGeom>
            <a:ln w="317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>
              <a:off x="6807254" y="6077492"/>
              <a:ext cx="501572" cy="591869"/>
            </a:xfrm>
            <a:prstGeom prst="line">
              <a:avLst/>
            </a:prstGeom>
            <a:ln w="317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 flipV="1">
              <a:off x="7308826" y="6597956"/>
              <a:ext cx="719026" cy="71405"/>
            </a:xfrm>
            <a:prstGeom prst="line">
              <a:avLst/>
            </a:prstGeom>
            <a:ln w="317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Правильный пятиугольник 39"/>
          <p:cNvSpPr/>
          <p:nvPr/>
        </p:nvSpPr>
        <p:spPr>
          <a:xfrm rot="1606322">
            <a:off x="4090988" y="2984500"/>
            <a:ext cx="2417762" cy="996950"/>
          </a:xfrm>
          <a:prstGeom prst="pentagon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8" name="TextBox 67"/>
          <p:cNvSpPr txBox="1">
            <a:spLocks noChangeArrowheads="1"/>
          </p:cNvSpPr>
          <p:nvPr/>
        </p:nvSpPr>
        <p:spPr bwMode="auto">
          <a:xfrm rot="-1676574">
            <a:off x="1085850" y="3830638"/>
            <a:ext cx="21193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b="1">
                <a:solidFill>
                  <a:srgbClr val="C00000"/>
                </a:solidFill>
                <a:latin typeface="Calibri" pitchFamily="34" charset="0"/>
              </a:rPr>
              <a:t>четырехугольник</a:t>
            </a:r>
          </a:p>
        </p:txBody>
      </p:sp>
      <p:sp>
        <p:nvSpPr>
          <p:cNvPr id="69" name="TextBox 68"/>
          <p:cNvSpPr txBox="1">
            <a:spLocks noChangeArrowheads="1"/>
          </p:cNvSpPr>
          <p:nvPr/>
        </p:nvSpPr>
        <p:spPr bwMode="auto">
          <a:xfrm rot="1754478">
            <a:off x="5497513" y="2955925"/>
            <a:ext cx="17049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b="1">
                <a:solidFill>
                  <a:srgbClr val="C00000"/>
                </a:solidFill>
                <a:latin typeface="Calibri" pitchFamily="34" charset="0"/>
              </a:rPr>
              <a:t>пятиугольник</a:t>
            </a:r>
          </a:p>
        </p:txBody>
      </p:sp>
      <p:sp>
        <p:nvSpPr>
          <p:cNvPr id="70" name="TextBox 69"/>
          <p:cNvSpPr txBox="1">
            <a:spLocks noChangeArrowheads="1"/>
          </p:cNvSpPr>
          <p:nvPr/>
        </p:nvSpPr>
        <p:spPr bwMode="auto">
          <a:xfrm>
            <a:off x="2627313" y="6237288"/>
            <a:ext cx="19542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b="1">
                <a:solidFill>
                  <a:srgbClr val="C00000"/>
                </a:solidFill>
                <a:latin typeface="Calibri" pitchFamily="34" charset="0"/>
              </a:rPr>
              <a:t>десятиугольник</a:t>
            </a:r>
          </a:p>
        </p:txBody>
      </p:sp>
      <p:sp>
        <p:nvSpPr>
          <p:cNvPr id="71" name="TextBox 70"/>
          <p:cNvSpPr txBox="1">
            <a:spLocks noChangeArrowheads="1"/>
          </p:cNvSpPr>
          <p:nvPr/>
        </p:nvSpPr>
        <p:spPr bwMode="auto">
          <a:xfrm>
            <a:off x="6659563" y="6165850"/>
            <a:ext cx="20240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b="1">
                <a:solidFill>
                  <a:srgbClr val="C00000"/>
                </a:solidFill>
                <a:latin typeface="Calibri" pitchFamily="34" charset="0"/>
              </a:rPr>
              <a:t>восьмиугольник</a:t>
            </a:r>
          </a:p>
        </p:txBody>
      </p:sp>
      <p:sp>
        <p:nvSpPr>
          <p:cNvPr id="72" name="Овал 71"/>
          <p:cNvSpPr/>
          <p:nvPr/>
        </p:nvSpPr>
        <p:spPr>
          <a:xfrm>
            <a:off x="611188" y="2924175"/>
            <a:ext cx="431800" cy="433388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1</a:t>
            </a:r>
            <a:endParaRPr lang="ru-RU" sz="2000" b="1" dirty="0"/>
          </a:p>
        </p:txBody>
      </p:sp>
      <p:sp>
        <p:nvSpPr>
          <p:cNvPr id="73" name="Овал 72"/>
          <p:cNvSpPr/>
          <p:nvPr/>
        </p:nvSpPr>
        <p:spPr>
          <a:xfrm>
            <a:off x="3779838" y="2924175"/>
            <a:ext cx="431800" cy="433388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2</a:t>
            </a:r>
            <a:endParaRPr lang="ru-RU" sz="2000" b="1" dirty="0"/>
          </a:p>
        </p:txBody>
      </p:sp>
      <p:sp>
        <p:nvSpPr>
          <p:cNvPr id="74" name="Овал 73"/>
          <p:cNvSpPr/>
          <p:nvPr/>
        </p:nvSpPr>
        <p:spPr>
          <a:xfrm>
            <a:off x="2555875" y="4292600"/>
            <a:ext cx="431800" cy="4318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3</a:t>
            </a:r>
            <a:endParaRPr lang="ru-RU" sz="2000" b="1" dirty="0"/>
          </a:p>
        </p:txBody>
      </p:sp>
      <p:sp>
        <p:nvSpPr>
          <p:cNvPr id="75" name="Овал 74"/>
          <p:cNvSpPr/>
          <p:nvPr/>
        </p:nvSpPr>
        <p:spPr>
          <a:xfrm>
            <a:off x="6300788" y="4581525"/>
            <a:ext cx="431800" cy="4318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8449" name="Прямоугольник 75"/>
          <p:cNvSpPr>
            <a:spLocks noChangeArrowheads="1"/>
          </p:cNvSpPr>
          <p:nvPr/>
        </p:nvSpPr>
        <p:spPr bwMode="auto">
          <a:xfrm>
            <a:off x="6365875" y="4581525"/>
            <a:ext cx="3143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000" b="1">
                <a:latin typeface="Calibri" pitchFamily="34" charset="0"/>
              </a:rPr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/>
      <p:bldP spid="69" grpId="0"/>
      <p:bldP spid="70" grpId="0"/>
      <p:bldP spid="7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Прямоугольник 29"/>
          <p:cNvSpPr/>
          <p:nvPr/>
        </p:nvSpPr>
        <p:spPr>
          <a:xfrm>
            <a:off x="0" y="1844675"/>
            <a:ext cx="9144000" cy="352901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179388" y="188913"/>
            <a:ext cx="8964612" cy="151130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solidFill>
                <a:srgbClr val="660066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660066"/>
                </a:solidFill>
              </a:rPr>
              <a:t>Любой многоугольник разделяет плоскость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660066"/>
                </a:solidFill>
              </a:rPr>
              <a:t> на две части: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660066"/>
                </a:solidFill>
              </a:rPr>
              <a:t>      - внутреннюю область;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660066"/>
                </a:solidFill>
              </a:rPr>
              <a:t>- внешнюю область.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9460" name="TextBox 10"/>
          <p:cNvSpPr txBox="1">
            <a:spLocks noChangeArrowheads="1"/>
          </p:cNvSpPr>
          <p:nvPr/>
        </p:nvSpPr>
        <p:spPr bwMode="auto">
          <a:xfrm>
            <a:off x="5867400" y="4724400"/>
            <a:ext cx="3317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libri" pitchFamily="34" charset="0"/>
              </a:rPr>
              <a:t>D</a:t>
            </a:r>
            <a:endParaRPr lang="ru-RU" b="1">
              <a:latin typeface="Calibri" pitchFamily="34" charset="0"/>
            </a:endParaRPr>
          </a:p>
        </p:txBody>
      </p:sp>
      <p:sp>
        <p:nvSpPr>
          <p:cNvPr id="19461" name="TextBox 7"/>
          <p:cNvSpPr txBox="1">
            <a:spLocks noChangeArrowheads="1"/>
          </p:cNvSpPr>
          <p:nvPr/>
        </p:nvSpPr>
        <p:spPr bwMode="auto">
          <a:xfrm flipH="1">
            <a:off x="2051050" y="2565400"/>
            <a:ext cx="3143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Calibri" pitchFamily="34" charset="0"/>
              </a:rPr>
              <a:t>A</a:t>
            </a:r>
            <a:endParaRPr lang="ru-RU" b="1">
              <a:latin typeface="Calibri" pitchFamily="34" charset="0"/>
            </a:endParaRPr>
          </a:p>
        </p:txBody>
      </p:sp>
      <p:sp>
        <p:nvSpPr>
          <p:cNvPr id="19462" name="TextBox 8"/>
          <p:cNvSpPr txBox="1">
            <a:spLocks noChangeArrowheads="1"/>
          </p:cNvSpPr>
          <p:nvPr/>
        </p:nvSpPr>
        <p:spPr bwMode="auto">
          <a:xfrm>
            <a:off x="4284663" y="1916113"/>
            <a:ext cx="3143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libri" pitchFamily="34" charset="0"/>
              </a:rPr>
              <a:t>B</a:t>
            </a:r>
            <a:endParaRPr lang="ru-RU" b="1">
              <a:latin typeface="Calibri" pitchFamily="34" charset="0"/>
            </a:endParaRPr>
          </a:p>
        </p:txBody>
      </p:sp>
      <p:sp>
        <p:nvSpPr>
          <p:cNvPr id="19463" name="TextBox 9"/>
          <p:cNvSpPr txBox="1">
            <a:spLocks noChangeArrowheads="1"/>
          </p:cNvSpPr>
          <p:nvPr/>
        </p:nvSpPr>
        <p:spPr bwMode="auto">
          <a:xfrm>
            <a:off x="6588125" y="3284538"/>
            <a:ext cx="3079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libri" pitchFamily="34" charset="0"/>
              </a:rPr>
              <a:t>C</a:t>
            </a:r>
            <a:endParaRPr lang="ru-RU" b="1">
              <a:latin typeface="Calibri" pitchFamily="34" charset="0"/>
            </a:endParaRPr>
          </a:p>
        </p:txBody>
      </p:sp>
      <p:sp>
        <p:nvSpPr>
          <p:cNvPr id="19464" name="TextBox 11"/>
          <p:cNvSpPr txBox="1">
            <a:spLocks noChangeArrowheads="1"/>
          </p:cNvSpPr>
          <p:nvPr/>
        </p:nvSpPr>
        <p:spPr bwMode="auto">
          <a:xfrm>
            <a:off x="3132138" y="4221163"/>
            <a:ext cx="2968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libri" pitchFamily="34" charset="0"/>
              </a:rPr>
              <a:t>E</a:t>
            </a:r>
            <a:endParaRPr lang="ru-RU" b="1">
              <a:latin typeface="Calibri" pitchFamily="34" charset="0"/>
            </a:endParaRPr>
          </a:p>
        </p:txBody>
      </p:sp>
      <p:sp>
        <p:nvSpPr>
          <p:cNvPr id="29" name="Правильный пятиугольник 28"/>
          <p:cNvSpPr/>
          <p:nvPr/>
        </p:nvSpPr>
        <p:spPr>
          <a:xfrm rot="17371702">
            <a:off x="3201194" y="1404144"/>
            <a:ext cx="2179637" cy="3978275"/>
          </a:xfrm>
          <a:prstGeom prst="pentagon">
            <a:avLst/>
          </a:prstGeom>
          <a:solidFill>
            <a:srgbClr val="FF00FF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179388" y="5516563"/>
            <a:ext cx="8785225" cy="1152525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660066"/>
                </a:solidFill>
              </a:rPr>
              <a:t>Фигуру, состоящую из многоугольника и его внутренней области, также называют </a:t>
            </a:r>
            <a:r>
              <a:rPr lang="ru-RU" sz="2400" b="1" dirty="0">
                <a:solidFill>
                  <a:srgbClr val="660066"/>
                </a:solidFill>
              </a:rPr>
              <a:t>многоугольником.</a:t>
            </a:r>
            <a:endParaRPr lang="ru-RU" sz="2400" b="1" dirty="0">
              <a:solidFill>
                <a:srgbClr val="660066"/>
              </a:solidFill>
            </a:endParaRPr>
          </a:p>
        </p:txBody>
      </p:sp>
      <p:sp>
        <p:nvSpPr>
          <p:cNvPr id="16" name="Правильный пятиугольник 15"/>
          <p:cNvSpPr/>
          <p:nvPr/>
        </p:nvSpPr>
        <p:spPr>
          <a:xfrm rot="17371702">
            <a:off x="3201194" y="1404144"/>
            <a:ext cx="2179637" cy="3978275"/>
          </a:xfrm>
          <a:prstGeom prst="pentagon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29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2" name="Группа 2"/>
          <p:cNvGrpSpPr>
            <a:grpSpLocks/>
          </p:cNvGrpSpPr>
          <p:nvPr/>
        </p:nvGrpSpPr>
        <p:grpSpPr bwMode="auto">
          <a:xfrm>
            <a:off x="179388" y="260350"/>
            <a:ext cx="914400" cy="923925"/>
            <a:chOff x="1619672" y="476672"/>
            <a:chExt cx="914400" cy="923330"/>
          </a:xfrm>
        </p:grpSpPr>
        <p:sp>
          <p:nvSpPr>
            <p:cNvPr id="4" name="Овал 3"/>
            <p:cNvSpPr/>
            <p:nvPr/>
          </p:nvSpPr>
          <p:spPr>
            <a:xfrm>
              <a:off x="1619672" y="476672"/>
              <a:ext cx="914400" cy="913811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835696" y="476672"/>
              <a:ext cx="505267" cy="92333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5400" b="1" dirty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latin typeface="+mn-lt"/>
                </a:rPr>
                <a:t>?</a:t>
              </a:r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1259632" y="332656"/>
            <a:ext cx="8280920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Распределите данные многоугольники на две группы.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 Объясните, по какому принципу вы это сделали.</a:t>
            </a:r>
            <a:endParaRPr lang="ru-RU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</a:endParaRPr>
          </a:p>
        </p:txBody>
      </p:sp>
      <p:sp>
        <p:nvSpPr>
          <p:cNvPr id="39" name="Овал 38"/>
          <p:cNvSpPr/>
          <p:nvPr/>
        </p:nvSpPr>
        <p:spPr>
          <a:xfrm>
            <a:off x="7164388" y="4221163"/>
            <a:ext cx="431800" cy="4318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8" name="Овал 37"/>
          <p:cNvSpPr/>
          <p:nvPr/>
        </p:nvSpPr>
        <p:spPr>
          <a:xfrm>
            <a:off x="3635375" y="4292600"/>
            <a:ext cx="431800" cy="4318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7" name="Овал 36"/>
          <p:cNvSpPr/>
          <p:nvPr/>
        </p:nvSpPr>
        <p:spPr>
          <a:xfrm>
            <a:off x="827088" y="4365625"/>
            <a:ext cx="431800" cy="4318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6" name="Овал 35"/>
          <p:cNvSpPr/>
          <p:nvPr/>
        </p:nvSpPr>
        <p:spPr>
          <a:xfrm>
            <a:off x="6516688" y="1484313"/>
            <a:ext cx="431800" cy="4318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5" name="Овал 34"/>
          <p:cNvSpPr/>
          <p:nvPr/>
        </p:nvSpPr>
        <p:spPr>
          <a:xfrm>
            <a:off x="3708400" y="1557338"/>
            <a:ext cx="431800" cy="4318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4" name="Овал 33"/>
          <p:cNvSpPr/>
          <p:nvPr/>
        </p:nvSpPr>
        <p:spPr>
          <a:xfrm>
            <a:off x="611188" y="1628775"/>
            <a:ext cx="431800" cy="4318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Правильный пятиугольник 6"/>
          <p:cNvSpPr/>
          <p:nvPr/>
        </p:nvSpPr>
        <p:spPr>
          <a:xfrm rot="18236334">
            <a:off x="615157" y="1994694"/>
            <a:ext cx="2222500" cy="1538287"/>
          </a:xfrm>
          <a:prstGeom prst="pentagon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Трапеция 7"/>
          <p:cNvSpPr/>
          <p:nvPr/>
        </p:nvSpPr>
        <p:spPr>
          <a:xfrm rot="19145492">
            <a:off x="6692900" y="1579563"/>
            <a:ext cx="1941513" cy="1482725"/>
          </a:xfrm>
          <a:prstGeom prst="trapezoid">
            <a:avLst>
              <a:gd name="adj" fmla="val 38950"/>
            </a:avLst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Фигура, имеющая форму буквы L 8"/>
          <p:cNvSpPr/>
          <p:nvPr/>
        </p:nvSpPr>
        <p:spPr>
          <a:xfrm rot="2590634">
            <a:off x="4149725" y="1582738"/>
            <a:ext cx="1296988" cy="2016125"/>
          </a:xfrm>
          <a:prstGeom prst="corner">
            <a:avLst>
              <a:gd name="adj1" fmla="val 50000"/>
              <a:gd name="adj2" fmla="val 49355"/>
            </a:avLst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pSp>
        <p:nvGrpSpPr>
          <p:cNvPr id="20493" name="Группа 18"/>
          <p:cNvGrpSpPr>
            <a:grpSpLocks/>
          </p:cNvGrpSpPr>
          <p:nvPr/>
        </p:nvGrpSpPr>
        <p:grpSpPr bwMode="auto">
          <a:xfrm>
            <a:off x="1042988" y="4292600"/>
            <a:ext cx="1800225" cy="1728788"/>
            <a:chOff x="827584" y="4509120"/>
            <a:chExt cx="1800200" cy="172819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flipH="1">
              <a:off x="827584" y="4509120"/>
              <a:ext cx="792151" cy="93630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>
              <a:off x="827584" y="5445422"/>
              <a:ext cx="1800200" cy="79189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/>
            <p:nvPr/>
          </p:nvCxnSpPr>
          <p:spPr>
            <a:xfrm>
              <a:off x="1619735" y="4509120"/>
              <a:ext cx="0" cy="720477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>
              <a:off x="1619735" y="5229597"/>
              <a:ext cx="1008049" cy="1007715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5-конечная звезда 24"/>
          <p:cNvSpPr/>
          <p:nvPr/>
        </p:nvSpPr>
        <p:spPr>
          <a:xfrm rot="19750598">
            <a:off x="3684588" y="4005263"/>
            <a:ext cx="2305050" cy="2232025"/>
          </a:xfrm>
          <a:prstGeom prst="star5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7" name="Равнобедренный треугольник 26"/>
          <p:cNvSpPr/>
          <p:nvPr/>
        </p:nvSpPr>
        <p:spPr>
          <a:xfrm>
            <a:off x="7092950" y="3860800"/>
            <a:ext cx="1439863" cy="2376488"/>
          </a:xfrm>
          <a:prstGeom prst="triangle">
            <a:avLst>
              <a:gd name="adj" fmla="val 83211"/>
            </a:avLst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0496" name="TextBox 27"/>
          <p:cNvSpPr txBox="1">
            <a:spLocks noChangeArrowheads="1"/>
          </p:cNvSpPr>
          <p:nvPr/>
        </p:nvSpPr>
        <p:spPr bwMode="auto">
          <a:xfrm>
            <a:off x="684213" y="1628775"/>
            <a:ext cx="3143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b="1">
                <a:latin typeface="Calibri" pitchFamily="34" charset="0"/>
              </a:rPr>
              <a:t>1</a:t>
            </a:r>
          </a:p>
        </p:txBody>
      </p:sp>
      <p:sp>
        <p:nvSpPr>
          <p:cNvPr id="20497" name="TextBox 28"/>
          <p:cNvSpPr txBox="1">
            <a:spLocks noChangeArrowheads="1"/>
          </p:cNvSpPr>
          <p:nvPr/>
        </p:nvSpPr>
        <p:spPr bwMode="auto">
          <a:xfrm>
            <a:off x="3779838" y="1557338"/>
            <a:ext cx="3143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b="1">
                <a:latin typeface="Calibri" pitchFamily="34" charset="0"/>
              </a:rPr>
              <a:t>2</a:t>
            </a:r>
          </a:p>
        </p:txBody>
      </p:sp>
      <p:sp>
        <p:nvSpPr>
          <p:cNvPr id="20498" name="TextBox 29"/>
          <p:cNvSpPr txBox="1">
            <a:spLocks noChangeArrowheads="1"/>
          </p:cNvSpPr>
          <p:nvPr/>
        </p:nvSpPr>
        <p:spPr bwMode="auto">
          <a:xfrm>
            <a:off x="6588125" y="1484313"/>
            <a:ext cx="3143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b="1">
                <a:latin typeface="Calibri" pitchFamily="34" charset="0"/>
              </a:rPr>
              <a:t>3</a:t>
            </a:r>
          </a:p>
        </p:txBody>
      </p:sp>
      <p:sp>
        <p:nvSpPr>
          <p:cNvPr id="20499" name="TextBox 30"/>
          <p:cNvSpPr txBox="1">
            <a:spLocks noChangeArrowheads="1"/>
          </p:cNvSpPr>
          <p:nvPr/>
        </p:nvSpPr>
        <p:spPr bwMode="auto">
          <a:xfrm>
            <a:off x="900113" y="4365625"/>
            <a:ext cx="3143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b="1">
                <a:latin typeface="Calibri" pitchFamily="34" charset="0"/>
              </a:rPr>
              <a:t>4</a:t>
            </a:r>
          </a:p>
        </p:txBody>
      </p:sp>
      <p:sp>
        <p:nvSpPr>
          <p:cNvPr id="20500" name="TextBox 31"/>
          <p:cNvSpPr txBox="1">
            <a:spLocks noChangeArrowheads="1"/>
          </p:cNvSpPr>
          <p:nvPr/>
        </p:nvSpPr>
        <p:spPr bwMode="auto">
          <a:xfrm>
            <a:off x="3708400" y="4292600"/>
            <a:ext cx="3143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b="1">
                <a:latin typeface="Calibri" pitchFamily="34" charset="0"/>
              </a:rPr>
              <a:t>5</a:t>
            </a:r>
          </a:p>
        </p:txBody>
      </p:sp>
      <p:sp>
        <p:nvSpPr>
          <p:cNvPr id="20501" name="TextBox 32"/>
          <p:cNvSpPr txBox="1">
            <a:spLocks noChangeArrowheads="1"/>
          </p:cNvSpPr>
          <p:nvPr/>
        </p:nvSpPr>
        <p:spPr bwMode="auto">
          <a:xfrm>
            <a:off x="7235825" y="4221163"/>
            <a:ext cx="3143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b="1">
                <a:latin typeface="Calibri" pitchFamily="34" charset="0"/>
              </a:rPr>
              <a:t>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6000">
              <a:srgbClr val="FF00FF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6" name="Группа 6"/>
          <p:cNvGrpSpPr>
            <a:grpSpLocks/>
          </p:cNvGrpSpPr>
          <p:nvPr/>
        </p:nvGrpSpPr>
        <p:grpSpPr bwMode="auto">
          <a:xfrm>
            <a:off x="0" y="333375"/>
            <a:ext cx="9144000" cy="1484313"/>
            <a:chOff x="0" y="0"/>
            <a:chExt cx="9144000" cy="1484784"/>
          </a:xfrm>
        </p:grpSpPr>
        <p:sp>
          <p:nvSpPr>
            <p:cNvPr id="6" name="Овал 5"/>
            <p:cNvSpPr/>
            <p:nvPr/>
          </p:nvSpPr>
          <p:spPr>
            <a:xfrm>
              <a:off x="0" y="0"/>
              <a:ext cx="9144000" cy="1484784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1523" name="TextBox 1"/>
            <p:cNvSpPr txBox="1">
              <a:spLocks noChangeArrowheads="1"/>
            </p:cNvSpPr>
            <p:nvPr/>
          </p:nvSpPr>
          <p:spPr bwMode="auto">
            <a:xfrm>
              <a:off x="323528" y="260648"/>
              <a:ext cx="8640960" cy="830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2000" b="1" i="1">
                  <a:solidFill>
                    <a:srgbClr val="660066"/>
                  </a:solidFill>
                  <a:latin typeface="Calibri" pitchFamily="34" charset="0"/>
                </a:rPr>
                <a:t>Многоугольник называют </a:t>
              </a:r>
              <a:r>
                <a:rPr lang="ru-RU" sz="2800" b="1" i="1">
                  <a:solidFill>
                    <a:srgbClr val="660066"/>
                  </a:solidFill>
                  <a:latin typeface="Calibri" pitchFamily="34" charset="0"/>
                </a:rPr>
                <a:t>выпуклым</a:t>
              </a:r>
              <a:r>
                <a:rPr lang="ru-RU" sz="2000" b="1" i="1">
                  <a:solidFill>
                    <a:srgbClr val="660066"/>
                  </a:solidFill>
                  <a:latin typeface="Calibri" pitchFamily="34" charset="0"/>
                </a:rPr>
                <a:t>, если он лежит по одну сторону от каждой прямой, проходящей через две его соседние вершины. </a:t>
              </a:r>
            </a:p>
          </p:txBody>
        </p:sp>
      </p:grpSp>
      <p:grpSp>
        <p:nvGrpSpPr>
          <p:cNvPr id="21507" name="Группа 23"/>
          <p:cNvGrpSpPr>
            <a:grpSpLocks/>
          </p:cNvGrpSpPr>
          <p:nvPr/>
        </p:nvGrpSpPr>
        <p:grpSpPr bwMode="auto">
          <a:xfrm rot="1457142">
            <a:off x="5541963" y="2454275"/>
            <a:ext cx="2808287" cy="2520950"/>
            <a:chOff x="5004048" y="2708920"/>
            <a:chExt cx="2808312" cy="2520280"/>
          </a:xfrm>
        </p:grpSpPr>
        <p:cxnSp>
          <p:nvCxnSpPr>
            <p:cNvPr id="10" name="Прямая соединительная линия 9"/>
            <p:cNvCxnSpPr/>
            <p:nvPr/>
          </p:nvCxnSpPr>
          <p:spPr>
            <a:xfrm flipV="1">
              <a:off x="5649848" y="2708302"/>
              <a:ext cx="1873267" cy="1007795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>
              <a:off x="7523624" y="2708541"/>
              <a:ext cx="287341" cy="2304437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 flipH="1">
              <a:off x="5002459" y="3715651"/>
              <a:ext cx="647706" cy="1512486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/>
            <p:nvPr/>
          </p:nvCxnSpPr>
          <p:spPr>
            <a:xfrm flipV="1">
              <a:off x="5003234" y="4581626"/>
              <a:ext cx="1584339" cy="647528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>
              <a:off x="6588145" y="4581715"/>
              <a:ext cx="1223974" cy="431685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Правильный пятиугольник 7"/>
          <p:cNvSpPr/>
          <p:nvPr/>
        </p:nvSpPr>
        <p:spPr>
          <a:xfrm rot="18313267">
            <a:off x="772319" y="2999582"/>
            <a:ext cx="2790825" cy="1830387"/>
          </a:xfrm>
          <a:prstGeom prst="pentagon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>
            <a:off x="2409825" y="1989138"/>
            <a:ext cx="1514475" cy="2663825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H="1">
            <a:off x="2051050" y="2924175"/>
            <a:ext cx="1944688" cy="2736850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539750" y="4827588"/>
            <a:ext cx="2870200" cy="461962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flipH="1">
            <a:off x="1042988" y="2582863"/>
            <a:ext cx="498475" cy="3149600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flipV="1">
            <a:off x="939800" y="2276475"/>
            <a:ext cx="2552700" cy="1362075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1475656" y="6021288"/>
            <a:ext cx="1778051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Выпуклый</a:t>
            </a:r>
            <a:endParaRPr lang="ru-RU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</a:endParaRPr>
          </a:p>
        </p:txBody>
      </p:sp>
      <p:cxnSp>
        <p:nvCxnSpPr>
          <p:cNvPr id="81" name="Прямая соединительная линия 80"/>
          <p:cNvCxnSpPr/>
          <p:nvPr/>
        </p:nvCxnSpPr>
        <p:spPr>
          <a:xfrm flipH="1" flipV="1">
            <a:off x="5435600" y="2997200"/>
            <a:ext cx="2881313" cy="2735263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5796136" y="5949280"/>
            <a:ext cx="2122697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Невыпуклый</a:t>
            </a:r>
            <a:endParaRPr lang="ru-RU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0"/>
                            </p:stCondLst>
                            <p:childTnLst>
                              <p:par>
                                <p:cTn id="3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Группа 25"/>
          <p:cNvGrpSpPr>
            <a:grpSpLocks/>
          </p:cNvGrpSpPr>
          <p:nvPr/>
        </p:nvGrpSpPr>
        <p:grpSpPr bwMode="auto">
          <a:xfrm>
            <a:off x="539750" y="1773238"/>
            <a:ext cx="1884363" cy="2246312"/>
            <a:chOff x="539552" y="1772816"/>
            <a:chExt cx="1884630" cy="2246892"/>
          </a:xfrm>
        </p:grpSpPr>
        <p:sp>
          <p:nvSpPr>
            <p:cNvPr id="9" name="Овал 8"/>
            <p:cNvSpPr/>
            <p:nvPr/>
          </p:nvSpPr>
          <p:spPr>
            <a:xfrm>
              <a:off x="539552" y="1772816"/>
              <a:ext cx="431861" cy="431911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0" name="Правильный пятиугольник 9"/>
            <p:cNvSpPr/>
            <p:nvPr/>
          </p:nvSpPr>
          <p:spPr>
            <a:xfrm rot="18236334">
              <a:off x="542599" y="2138124"/>
              <a:ext cx="2223074" cy="1540093"/>
            </a:xfrm>
            <a:prstGeom prst="pentagon">
              <a:avLst/>
            </a:prstGeom>
            <a:noFill/>
            <a:ln w="317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2560" name="TextBox 15"/>
            <p:cNvSpPr txBox="1">
              <a:spLocks noChangeArrowheads="1"/>
            </p:cNvSpPr>
            <p:nvPr/>
          </p:nvSpPr>
          <p:spPr bwMode="auto">
            <a:xfrm>
              <a:off x="611560" y="1772816"/>
              <a:ext cx="31451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000" b="1">
                  <a:latin typeface="Calibri" pitchFamily="34" charset="0"/>
                </a:rPr>
                <a:t>1</a:t>
              </a:r>
            </a:p>
          </p:txBody>
        </p:sp>
      </p:grpSp>
      <p:grpSp>
        <p:nvGrpSpPr>
          <p:cNvPr id="27" name="Группа 26"/>
          <p:cNvGrpSpPr>
            <a:grpSpLocks/>
          </p:cNvGrpSpPr>
          <p:nvPr/>
        </p:nvGrpSpPr>
        <p:grpSpPr bwMode="auto">
          <a:xfrm>
            <a:off x="3635375" y="1700213"/>
            <a:ext cx="1738313" cy="2043112"/>
            <a:chOff x="3635896" y="1700808"/>
            <a:chExt cx="1738473" cy="2042700"/>
          </a:xfrm>
        </p:grpSpPr>
        <p:sp>
          <p:nvSpPr>
            <p:cNvPr id="8" name="Овал 7"/>
            <p:cNvSpPr/>
            <p:nvPr/>
          </p:nvSpPr>
          <p:spPr>
            <a:xfrm>
              <a:off x="3635896" y="1700808"/>
              <a:ext cx="431840" cy="431713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2" name="Фигура, имеющая форму буквы L 11"/>
            <p:cNvSpPr/>
            <p:nvPr/>
          </p:nvSpPr>
          <p:spPr>
            <a:xfrm rot="2590634">
              <a:off x="4078850" y="1727790"/>
              <a:ext cx="1295519" cy="2015718"/>
            </a:xfrm>
            <a:prstGeom prst="corner">
              <a:avLst>
                <a:gd name="adj1" fmla="val 50000"/>
                <a:gd name="adj2" fmla="val 49355"/>
              </a:avLst>
            </a:prstGeom>
            <a:noFill/>
            <a:ln w="317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2557" name="TextBox 16"/>
            <p:cNvSpPr txBox="1">
              <a:spLocks noChangeArrowheads="1"/>
            </p:cNvSpPr>
            <p:nvPr/>
          </p:nvSpPr>
          <p:spPr bwMode="auto">
            <a:xfrm>
              <a:off x="3707904" y="1700808"/>
              <a:ext cx="31451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000" b="1">
                  <a:latin typeface="Calibri" pitchFamily="34" charset="0"/>
                </a:rPr>
                <a:t>2</a:t>
              </a:r>
            </a:p>
          </p:txBody>
        </p:sp>
      </p:grpSp>
      <p:grpSp>
        <p:nvGrpSpPr>
          <p:cNvPr id="28" name="Группа 27"/>
          <p:cNvGrpSpPr>
            <a:grpSpLocks/>
          </p:cNvGrpSpPr>
          <p:nvPr/>
        </p:nvGrpSpPr>
        <p:grpSpPr bwMode="auto">
          <a:xfrm>
            <a:off x="6443663" y="1628775"/>
            <a:ext cx="2117725" cy="1577975"/>
            <a:chOff x="6444208" y="1628800"/>
            <a:chExt cx="2117503" cy="1577826"/>
          </a:xfrm>
        </p:grpSpPr>
        <p:sp>
          <p:nvSpPr>
            <p:cNvPr id="7" name="Овал 6"/>
            <p:cNvSpPr/>
            <p:nvPr/>
          </p:nvSpPr>
          <p:spPr>
            <a:xfrm>
              <a:off x="6444208" y="1628800"/>
              <a:ext cx="431755" cy="431759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1" name="Трапеция 10"/>
            <p:cNvSpPr/>
            <p:nvPr/>
          </p:nvSpPr>
          <p:spPr>
            <a:xfrm rot="19145492">
              <a:off x="6620402" y="1722454"/>
              <a:ext cx="1941309" cy="1484172"/>
            </a:xfrm>
            <a:prstGeom prst="trapezoid">
              <a:avLst>
                <a:gd name="adj" fmla="val 38950"/>
              </a:avLst>
            </a:prstGeom>
            <a:noFill/>
            <a:ln w="317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2554" name="TextBox 17"/>
            <p:cNvSpPr txBox="1">
              <a:spLocks noChangeArrowheads="1"/>
            </p:cNvSpPr>
            <p:nvPr/>
          </p:nvSpPr>
          <p:spPr bwMode="auto">
            <a:xfrm>
              <a:off x="6516216" y="1628800"/>
              <a:ext cx="31451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000" b="1">
                  <a:latin typeface="Calibri" pitchFamily="34" charset="0"/>
                </a:rPr>
                <a:t>3</a:t>
              </a:r>
            </a:p>
          </p:txBody>
        </p:sp>
      </p:grpSp>
      <p:grpSp>
        <p:nvGrpSpPr>
          <p:cNvPr id="35" name="Группа 34"/>
          <p:cNvGrpSpPr>
            <a:grpSpLocks/>
          </p:cNvGrpSpPr>
          <p:nvPr/>
        </p:nvGrpSpPr>
        <p:grpSpPr bwMode="auto">
          <a:xfrm>
            <a:off x="755650" y="4437063"/>
            <a:ext cx="2016125" cy="1728787"/>
            <a:chOff x="755576" y="4437112"/>
            <a:chExt cx="2016224" cy="1728192"/>
          </a:xfrm>
        </p:grpSpPr>
        <p:sp>
          <p:nvSpPr>
            <p:cNvPr id="6" name="Овал 5"/>
            <p:cNvSpPr/>
            <p:nvPr/>
          </p:nvSpPr>
          <p:spPr>
            <a:xfrm>
              <a:off x="755576" y="4508524"/>
              <a:ext cx="431821" cy="433239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grpSp>
          <p:nvGrpSpPr>
            <p:cNvPr id="22546" name="Группа 18"/>
            <p:cNvGrpSpPr>
              <a:grpSpLocks/>
            </p:cNvGrpSpPr>
            <p:nvPr/>
          </p:nvGrpSpPr>
          <p:grpSpPr bwMode="auto">
            <a:xfrm>
              <a:off x="971600" y="4437112"/>
              <a:ext cx="1800200" cy="1728192"/>
              <a:chOff x="827584" y="4509120"/>
              <a:chExt cx="1800200" cy="1728192"/>
            </a:xfrm>
          </p:grpSpPr>
          <p:cxnSp>
            <p:nvCxnSpPr>
              <p:cNvPr id="22" name="Прямая соединительная линия 21"/>
              <p:cNvCxnSpPr/>
              <p:nvPr/>
            </p:nvCxnSpPr>
            <p:spPr>
              <a:xfrm flipH="1">
                <a:off x="827471" y="4509120"/>
                <a:ext cx="792202" cy="936303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Прямая соединительная линия 22"/>
              <p:cNvCxnSpPr/>
              <p:nvPr/>
            </p:nvCxnSpPr>
            <p:spPr>
              <a:xfrm>
                <a:off x="827471" y="5445423"/>
                <a:ext cx="1800313" cy="791889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Прямая соединительная линия 23"/>
              <p:cNvCxnSpPr/>
              <p:nvPr/>
            </p:nvCxnSpPr>
            <p:spPr>
              <a:xfrm>
                <a:off x="1619673" y="4509120"/>
                <a:ext cx="0" cy="720477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Прямая соединительная линия 24"/>
              <p:cNvCxnSpPr/>
              <p:nvPr/>
            </p:nvCxnSpPr>
            <p:spPr>
              <a:xfrm>
                <a:off x="1619673" y="5229597"/>
                <a:ext cx="1008111" cy="1007715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2547" name="TextBox 18"/>
            <p:cNvSpPr txBox="1">
              <a:spLocks noChangeArrowheads="1"/>
            </p:cNvSpPr>
            <p:nvPr/>
          </p:nvSpPr>
          <p:spPr bwMode="auto">
            <a:xfrm>
              <a:off x="827584" y="4509120"/>
              <a:ext cx="31451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000" b="1">
                  <a:latin typeface="Calibri" pitchFamily="34" charset="0"/>
                </a:rPr>
                <a:t>4</a:t>
              </a:r>
            </a:p>
          </p:txBody>
        </p:sp>
      </p:grpSp>
      <p:grpSp>
        <p:nvGrpSpPr>
          <p:cNvPr id="36" name="Группа 35"/>
          <p:cNvGrpSpPr>
            <a:grpSpLocks/>
          </p:cNvGrpSpPr>
          <p:nvPr/>
        </p:nvGrpSpPr>
        <p:grpSpPr bwMode="auto">
          <a:xfrm>
            <a:off x="3563938" y="4149725"/>
            <a:ext cx="2352675" cy="2232025"/>
            <a:chOff x="3563888" y="4149724"/>
            <a:chExt cx="2353373" cy="2232248"/>
          </a:xfrm>
        </p:grpSpPr>
        <p:sp>
          <p:nvSpPr>
            <p:cNvPr id="5" name="Овал 4"/>
            <p:cNvSpPr/>
            <p:nvPr/>
          </p:nvSpPr>
          <p:spPr>
            <a:xfrm>
              <a:off x="3563888" y="4437091"/>
              <a:ext cx="431928" cy="431843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" name="5-конечная звезда 13"/>
            <p:cNvSpPr/>
            <p:nvPr/>
          </p:nvSpPr>
          <p:spPr>
            <a:xfrm rot="19750598">
              <a:off x="3613115" y="4149724"/>
              <a:ext cx="2304146" cy="2232248"/>
            </a:xfrm>
            <a:prstGeom prst="star5">
              <a:avLst/>
            </a:prstGeom>
            <a:noFill/>
            <a:ln w="317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2544" name="TextBox 19"/>
            <p:cNvSpPr txBox="1">
              <a:spLocks noChangeArrowheads="1"/>
            </p:cNvSpPr>
            <p:nvPr/>
          </p:nvSpPr>
          <p:spPr bwMode="auto">
            <a:xfrm>
              <a:off x="3635896" y="4437112"/>
              <a:ext cx="31451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000" b="1">
                  <a:latin typeface="Calibri" pitchFamily="34" charset="0"/>
                </a:rPr>
                <a:t>5</a:t>
              </a:r>
            </a:p>
          </p:txBody>
        </p:sp>
      </p:grpSp>
      <p:grpSp>
        <p:nvGrpSpPr>
          <p:cNvPr id="29" name="Группа 28"/>
          <p:cNvGrpSpPr>
            <a:grpSpLocks/>
          </p:cNvGrpSpPr>
          <p:nvPr/>
        </p:nvGrpSpPr>
        <p:grpSpPr bwMode="auto">
          <a:xfrm>
            <a:off x="7019925" y="4005263"/>
            <a:ext cx="1439863" cy="2376487"/>
            <a:chOff x="7020272" y="4005064"/>
            <a:chExt cx="1440160" cy="2376264"/>
          </a:xfrm>
        </p:grpSpPr>
        <p:sp>
          <p:nvSpPr>
            <p:cNvPr id="4" name="Овал 3"/>
            <p:cNvSpPr/>
            <p:nvPr/>
          </p:nvSpPr>
          <p:spPr>
            <a:xfrm>
              <a:off x="7091725" y="4365392"/>
              <a:ext cx="431889" cy="431759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5" name="Равнобедренный треугольник 14"/>
            <p:cNvSpPr/>
            <p:nvPr/>
          </p:nvSpPr>
          <p:spPr>
            <a:xfrm>
              <a:off x="7020272" y="4005064"/>
              <a:ext cx="1440160" cy="2376264"/>
            </a:xfrm>
            <a:prstGeom prst="triangle">
              <a:avLst>
                <a:gd name="adj" fmla="val 83211"/>
              </a:avLst>
            </a:prstGeom>
            <a:noFill/>
            <a:ln w="317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2541" name="TextBox 20"/>
            <p:cNvSpPr txBox="1">
              <a:spLocks noChangeArrowheads="1"/>
            </p:cNvSpPr>
            <p:nvPr/>
          </p:nvSpPr>
          <p:spPr bwMode="auto">
            <a:xfrm>
              <a:off x="7164288" y="4365104"/>
              <a:ext cx="31451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000" b="1">
                  <a:latin typeface="Calibri" pitchFamily="34" charset="0"/>
                </a:rPr>
                <a:t>6</a:t>
              </a:r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179512" y="332656"/>
            <a:ext cx="3785652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Выпуклые многоугольники.</a:t>
            </a:r>
            <a:endParaRPr lang="ru-RU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071410" y="332656"/>
            <a:ext cx="4072590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Невыпуклые многоугольники.</a:t>
            </a:r>
            <a:endParaRPr lang="ru-RU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</a:endParaRPr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>
            <a:off x="4643438" y="0"/>
            <a:ext cx="144462" cy="6858000"/>
          </a:xfrm>
          <a:prstGeom prst="line">
            <a:avLst/>
          </a:prstGeom>
          <a:ln w="254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1.63737E-6 L -0.00052 -0.1531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77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1.66512E-7 L -0.47014 0.14732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5" y="74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4.51434E-6 L -0.66927 0.0367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5" y="18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3876E-7 L 0.18906 -0.07331 " pathEditMode="relative" ptsTypes="AA">
                                      <p:cBhvr>
                                        <p:cTn id="22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2.96947E-6 L 0.68525 -0.2308 " pathEditMode="relative" ptsTypes="AA">
                                      <p:cBhvr>
                                        <p:cTn id="24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3.78353E-6 L 0.15486 -0.00532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7" y="-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708</TotalTime>
  <Words>394</Words>
  <Application>Microsoft Office PowerPoint</Application>
  <PresentationFormat>Экран (4:3)</PresentationFormat>
  <Paragraphs>123</Paragraphs>
  <Slides>12</Slides>
  <Notes>11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5" baseType="lpstr">
      <vt:lpstr>Calibri</vt:lpstr>
      <vt:lpstr>Arial</vt:lpstr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катя</dc:creator>
  <cp:lastModifiedBy>АВН</cp:lastModifiedBy>
  <cp:revision>74</cp:revision>
  <dcterms:created xsi:type="dcterms:W3CDTF">2012-07-12T11:08:11Z</dcterms:created>
  <dcterms:modified xsi:type="dcterms:W3CDTF">2013-06-03T13:53:47Z</dcterms:modified>
</cp:coreProperties>
</file>