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5" r:id="rId5"/>
    <p:sldId id="266" r:id="rId6"/>
    <p:sldId id="258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A9F1-CA52-4A35-AD2E-0EC38524EF9C}" type="datetimeFigureOut">
              <a:rPr lang="ru-RU" smtClean="0"/>
              <a:pPr/>
              <a:t>15.08.2011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A9F2-0693-470C-BC23-4201716A1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A9F1-CA52-4A35-AD2E-0EC38524EF9C}" type="datetimeFigureOut">
              <a:rPr lang="ru-RU" smtClean="0"/>
              <a:pPr/>
              <a:t>15.08.2011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A9F2-0693-470C-BC23-4201716A1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A9F1-CA52-4A35-AD2E-0EC38524EF9C}" type="datetimeFigureOut">
              <a:rPr lang="ru-RU" smtClean="0"/>
              <a:pPr/>
              <a:t>15.08.2011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A9F2-0693-470C-BC23-4201716A1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A9F1-CA52-4A35-AD2E-0EC38524EF9C}" type="datetimeFigureOut">
              <a:rPr lang="ru-RU" smtClean="0"/>
              <a:pPr/>
              <a:t>15.08.2011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A9F2-0693-470C-BC23-4201716A1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A9F1-CA52-4A35-AD2E-0EC38524EF9C}" type="datetimeFigureOut">
              <a:rPr lang="ru-RU" smtClean="0"/>
              <a:pPr/>
              <a:t>15.08.2011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A9F2-0693-470C-BC23-4201716A1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A9F1-CA52-4A35-AD2E-0EC38524EF9C}" type="datetimeFigureOut">
              <a:rPr lang="ru-RU" smtClean="0"/>
              <a:pPr/>
              <a:t>15.08.2011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A9F2-0693-470C-BC23-4201716A1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A9F1-CA52-4A35-AD2E-0EC38524EF9C}" type="datetimeFigureOut">
              <a:rPr lang="ru-RU" smtClean="0"/>
              <a:pPr/>
              <a:t>15.08.2011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A9F2-0693-470C-BC23-4201716A1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A9F1-CA52-4A35-AD2E-0EC38524EF9C}" type="datetimeFigureOut">
              <a:rPr lang="ru-RU" smtClean="0"/>
              <a:pPr/>
              <a:t>15.08.2011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A9F2-0693-470C-BC23-4201716A1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A9F1-CA52-4A35-AD2E-0EC38524EF9C}" type="datetimeFigureOut">
              <a:rPr lang="ru-RU" smtClean="0"/>
              <a:pPr/>
              <a:t>15.08.2011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A9F2-0693-470C-BC23-4201716A1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A9F1-CA52-4A35-AD2E-0EC38524EF9C}" type="datetimeFigureOut">
              <a:rPr lang="ru-RU" smtClean="0"/>
              <a:pPr/>
              <a:t>15.08.2011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A9F2-0693-470C-BC23-4201716A1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A9F1-CA52-4A35-AD2E-0EC38524EF9C}" type="datetimeFigureOut">
              <a:rPr lang="ru-RU" smtClean="0"/>
              <a:pPr/>
              <a:t>15.08.2011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A9F2-0693-470C-BC23-4201716A1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4A9F1-CA52-4A35-AD2E-0EC38524EF9C}" type="datetimeFigureOut">
              <a:rPr lang="ru-RU" smtClean="0"/>
              <a:pPr/>
              <a:t>15.08.2011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CA9F2-0693-470C-BC23-4201716A1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33CC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00edinen_emblem.jpg"/>
          <p:cNvPicPr>
            <a:picLocks noChangeAspect="1"/>
          </p:cNvPicPr>
          <p:nvPr/>
        </p:nvPicPr>
        <p:blipFill>
          <a:blip r:embed="rId2"/>
          <a:srcRect l="9734" r="10620"/>
          <a:stretch>
            <a:fillRect/>
          </a:stretch>
        </p:blipFill>
        <p:spPr>
          <a:xfrm>
            <a:off x="642910" y="214290"/>
            <a:ext cx="7836393" cy="6395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25000">
              <a:srgbClr val="21D6E0"/>
            </a:gs>
            <a:gs pos="25000">
              <a:srgbClr val="21D6E0"/>
            </a:gs>
            <a:gs pos="25000">
              <a:srgbClr val="21D6E0"/>
            </a:gs>
            <a:gs pos="25000">
              <a:srgbClr val="21D6E0"/>
            </a:gs>
            <a:gs pos="25000">
              <a:srgbClr val="21D6E0"/>
            </a:gs>
            <a:gs pos="25000">
              <a:srgbClr val="21D6E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aveki-saransk01.jpg"/>
          <p:cNvPicPr>
            <a:picLocks noChangeAspect="1"/>
          </p:cNvPicPr>
          <p:nvPr/>
        </p:nvPicPr>
        <p:blipFill>
          <a:blip r:embed="rId2"/>
          <a:srcRect l="10169" r="11864" b="6988"/>
          <a:stretch>
            <a:fillRect/>
          </a:stretch>
        </p:blipFill>
        <p:spPr>
          <a:xfrm>
            <a:off x="1458142" y="0"/>
            <a:ext cx="6114254" cy="5470622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3" name="Рисунок 2" descr="flag.jpg"/>
          <p:cNvPicPr>
            <a:picLocks noChangeAspect="1"/>
          </p:cNvPicPr>
          <p:nvPr/>
        </p:nvPicPr>
        <p:blipFill>
          <a:blip r:embed="rId3"/>
          <a:srcRect l="15425" t="8333" r="10106" b="42063"/>
          <a:stretch>
            <a:fillRect/>
          </a:stretch>
        </p:blipFill>
        <p:spPr>
          <a:xfrm>
            <a:off x="6215074" y="214290"/>
            <a:ext cx="2733383" cy="171448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4" name="Рисунок 3" descr="w250-173.jpg"/>
          <p:cNvPicPr>
            <a:picLocks noChangeAspect="1"/>
          </p:cNvPicPr>
          <p:nvPr/>
        </p:nvPicPr>
        <p:blipFill>
          <a:blip r:embed="rId4"/>
          <a:srcRect l="18000" t="11968" r="999" b="12233"/>
          <a:stretch>
            <a:fillRect/>
          </a:stretch>
        </p:blipFill>
        <p:spPr>
          <a:xfrm>
            <a:off x="0" y="0"/>
            <a:ext cx="3143240" cy="200024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42910" y="5000636"/>
            <a:ext cx="8072494" cy="1569660"/>
          </a:xfrm>
          <a:prstGeom prst="rect">
            <a:avLst/>
          </a:prstGeom>
          <a:solidFill>
            <a:schemeClr val="lt1">
              <a:alpha val="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  <a:softEdge rad="635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Флаги родные парят в небе синем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В час испытаний и радости час.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Неразделимы МЫ и РОССИЯ - 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Время на прочность проверило нас!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25000">
              <a:srgbClr val="21D6E0"/>
            </a:gs>
            <a:gs pos="25000">
              <a:srgbClr val="21D6E0"/>
            </a:gs>
            <a:gs pos="25000">
              <a:srgbClr val="21D6E0"/>
            </a:gs>
            <a:gs pos="25000">
              <a:srgbClr val="21D6E0"/>
            </a:gs>
            <a:gs pos="25000">
              <a:srgbClr val="21D6E0"/>
            </a:gs>
            <a:gs pos="25000">
              <a:srgbClr val="21D6E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isunok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14290"/>
            <a:ext cx="3530359" cy="5072098"/>
          </a:xfrm>
          <a:prstGeom prst="rect">
            <a:avLst/>
          </a:prstGeom>
        </p:spPr>
      </p:pic>
      <p:pic>
        <p:nvPicPr>
          <p:cNvPr id="4" name="Рисунок 3" descr="252571.png"/>
          <p:cNvPicPr>
            <a:picLocks noChangeAspect="1"/>
          </p:cNvPicPr>
          <p:nvPr/>
        </p:nvPicPr>
        <p:blipFill>
          <a:blip r:embed="rId3"/>
          <a:srcRect l="6071" t="6126" r="5893"/>
          <a:stretch>
            <a:fillRect/>
          </a:stretch>
        </p:blipFill>
        <p:spPr>
          <a:xfrm>
            <a:off x="4357686" y="142852"/>
            <a:ext cx="4500594" cy="664147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25000">
              <a:srgbClr val="21D6E0"/>
            </a:gs>
            <a:gs pos="25000">
              <a:srgbClr val="21D6E0"/>
            </a:gs>
            <a:gs pos="25000">
              <a:srgbClr val="21D6E0"/>
            </a:gs>
            <a:gs pos="25000">
              <a:srgbClr val="21D6E0"/>
            </a:gs>
            <a:gs pos="25000">
              <a:srgbClr val="21D6E0"/>
            </a:gs>
            <a:gs pos="25000">
              <a:srgbClr val="21D6E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00px-Vladimir_Putin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285728"/>
            <a:ext cx="3159420" cy="42862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5143536" cy="64294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85728"/>
            <a:ext cx="4929222" cy="63401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        </a:t>
            </a:r>
          </a:p>
          <a:p>
            <a:pPr algn="just"/>
            <a:r>
              <a:rPr lang="ru-RU" sz="1400" dirty="0" smtClean="0"/>
              <a:t>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"Тысячу лет назад Россия стояла у истоков своей государственности. Но уже тогда закладывались традиции взаимного уважения, дружбы, поддержки этносов, входивших в ее состав. Вполне закономерно, что мордовский народ сделал исторический выбор – жить и развиваться в единой стране. Это позволило ему сохранить и свою самобытность, и вместе с другими народами создавать наше общее государство. Именно так, на мой взгляд, и обстоит дело. Именно СОЗДАВАТЬ. Потому что финно-угорские народы действительно стояли у истоков российской государственности и вместе со славянами создавали нашу страну. Поэтому предстоящий юбилей призван стать всероссийским праздником, в рамках которого пройдут и региональные, и федеральные, и международные мероприятия… Очень хотелось бы, чтобы в результате юбилейных мероприятий был получен долгосрочный эффект.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Наша стратегическая цель – создать в России, и в частности в Республике Мордовия, все условия для развития и процветания финно-угорских языков, культуры, изучения ее богатого наследия, расширения дружеских контактов с родственными народами зарубежных стран."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Из выступления Председателя Правительства </a:t>
            </a: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Российской Федерации В. В. Путина </a:t>
            </a: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первом заседании Организационного комитета </a:t>
            </a: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 подготовке и проведению празднования</a:t>
            </a: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1000-летия единения мордовского народа с народами</a:t>
            </a: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Российского государства 16 декабря 2009 года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25000">
              <a:srgbClr val="21D6E0"/>
            </a:gs>
            <a:gs pos="25000">
              <a:srgbClr val="21D6E0"/>
            </a:gs>
            <a:gs pos="25000">
              <a:srgbClr val="21D6E0"/>
            </a:gs>
            <a:gs pos="25000">
              <a:srgbClr val="21D6E0"/>
            </a:gs>
            <a:gs pos="25000">
              <a:srgbClr val="21D6E0"/>
            </a:gs>
            <a:gs pos="25000">
              <a:srgbClr val="21D6E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2265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3162300" cy="4762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643306" y="214290"/>
            <a:ext cx="5286412" cy="64294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357166"/>
            <a:ext cx="500066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«1000-летие единения мордовского народа с народами Российского государства имеет историческое значение для мордовского народа и всего финно-угорского сообщества России. По своему глубинному смыслу этот юбилей станет знаковым событием и в жизни страны, вызовет международный интерес, и прежде всего в странах финно-угорского мира…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Формат предстоящего юбилея существенно отличается от ставшей уже привычной идеологии добровольного «вхождения» и соответствует реальной сложности и органичности исторического процесса. Мы вместе создавали Российское государство. Были вместе и во время побед, и в часы испытаний…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Символичным является проведение главных юбилейных мероприятий в 2012 году, когда исполняется 400 лет окончания Смуты. И празднование 1000-летия может стать одной из главных составляющих общероссийских торжеств, посвященных дате возрождения российской государственности».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 выступления Главы Республики Мордовия </a:t>
            </a: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Н. И. Меркушкина</a:t>
            </a: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первом заседании Организационного комитета</a:t>
            </a: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 подготовке и проведению празднования </a:t>
            </a: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1000-летия единения мордовского народа </a:t>
            </a: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народами Российского государства 16 декабря 2009 года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58d61df812f6033eca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1821409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276081420_avtoportret.-1899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330" y="214290"/>
            <a:ext cx="1841942" cy="2453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IMG_4499.jpg"/>
          <p:cNvPicPr>
            <a:picLocks noChangeAspect="1"/>
          </p:cNvPicPr>
          <p:nvPr/>
        </p:nvPicPr>
        <p:blipFill>
          <a:blip r:embed="rId4" cstate="print"/>
          <a:srcRect l="3030" t="12500"/>
          <a:stretch>
            <a:fillRect/>
          </a:stretch>
        </p:blipFill>
        <p:spPr>
          <a:xfrm>
            <a:off x="6477633" y="3571876"/>
            <a:ext cx="2523505" cy="3036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IMG_45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4286256"/>
            <a:ext cx="3214678" cy="2411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IMG_279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3571876"/>
            <a:ext cx="2285998" cy="3047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s5388557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4546" y="214290"/>
            <a:ext cx="1928826" cy="3013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20101014_u_izgorody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6380" y="214290"/>
            <a:ext cx="1634653" cy="2315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iz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15074" y="2357430"/>
            <a:ext cx="2476517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5373105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8596" y="2357430"/>
            <a:ext cx="24384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ma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3108" y="2000240"/>
            <a:ext cx="4924848" cy="3016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.jpg"/>
          <p:cNvPicPr>
            <a:picLocks noChangeAspect="1"/>
          </p:cNvPicPr>
          <p:nvPr/>
        </p:nvPicPr>
        <p:blipFill>
          <a:blip r:embed="rId2">
            <a:lum contrast="-10000"/>
          </a:blip>
          <a:srcRect l="-1428" r="-2857" b="6595"/>
          <a:stretch>
            <a:fillRect/>
          </a:stretch>
        </p:blipFill>
        <p:spPr>
          <a:xfrm>
            <a:off x="428596" y="285729"/>
            <a:ext cx="3429024" cy="2442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286116" y="214290"/>
            <a:ext cx="5643570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моя Родина, край наш, Мордовия!</a:t>
            </a:r>
          </a:p>
          <a:p>
            <a:pPr algn="r">
              <a:lnSpc>
                <a:spcPct val="150000"/>
              </a:lnSpc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жизни опора, любовь и судьба.</a:t>
            </a:r>
          </a:p>
          <a:p>
            <a:pPr algn="r">
              <a:lnSpc>
                <a:spcPct val="150000"/>
              </a:lnSpc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Мокша и эрзя, русские братья...</a:t>
            </a:r>
          </a:p>
          <a:p>
            <a:pPr algn="r">
              <a:lnSpc>
                <a:spcPct val="150000"/>
              </a:lnSpc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Мы, твои дети, славим тебя!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4"/>
          <p:cNvGrpSpPr>
            <a:grpSpLocks/>
          </p:cNvGrpSpPr>
          <p:nvPr/>
        </p:nvGrpSpPr>
        <p:grpSpPr bwMode="auto">
          <a:xfrm>
            <a:off x="357158" y="6357934"/>
            <a:ext cx="8358246" cy="500066"/>
            <a:chOff x="1202" y="391"/>
            <a:chExt cx="3649" cy="350"/>
          </a:xfrm>
        </p:grpSpPr>
        <p:grpSp>
          <p:nvGrpSpPr>
            <p:cNvPr id="13" name="Group 15"/>
            <p:cNvGrpSpPr>
              <a:grpSpLocks/>
            </p:cNvGrpSpPr>
            <p:nvPr/>
          </p:nvGrpSpPr>
          <p:grpSpPr bwMode="auto">
            <a:xfrm>
              <a:off x="1202" y="391"/>
              <a:ext cx="2197" cy="350"/>
              <a:chOff x="1202" y="391"/>
              <a:chExt cx="2197" cy="350"/>
            </a:xfrm>
          </p:grpSpPr>
          <p:pic>
            <p:nvPicPr>
              <p:cNvPr id="16" name="Picture 16" descr="uz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202" y="391"/>
                <a:ext cx="746" cy="350"/>
              </a:xfrm>
              <a:prstGeom prst="rect">
                <a:avLst/>
              </a:prstGeom>
              <a:noFill/>
            </p:spPr>
          </p:pic>
          <p:pic>
            <p:nvPicPr>
              <p:cNvPr id="17" name="Picture 17" descr="uz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927" y="391"/>
                <a:ext cx="746" cy="350"/>
              </a:xfrm>
              <a:prstGeom prst="rect">
                <a:avLst/>
              </a:prstGeom>
              <a:noFill/>
            </p:spPr>
          </p:pic>
          <p:pic>
            <p:nvPicPr>
              <p:cNvPr id="18" name="Picture 18" descr="uz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653" y="391"/>
                <a:ext cx="746" cy="350"/>
              </a:xfrm>
              <a:prstGeom prst="rect">
                <a:avLst/>
              </a:prstGeom>
              <a:noFill/>
            </p:spPr>
          </p:pic>
        </p:grpSp>
        <p:pic>
          <p:nvPicPr>
            <p:cNvPr id="14" name="Picture 19" descr="uz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79" y="391"/>
              <a:ext cx="746" cy="350"/>
            </a:xfrm>
            <a:prstGeom prst="rect">
              <a:avLst/>
            </a:prstGeom>
            <a:noFill/>
          </p:spPr>
        </p:pic>
        <p:pic>
          <p:nvPicPr>
            <p:cNvPr id="15" name="Picture 20" descr="uz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05" y="391"/>
              <a:ext cx="746" cy="350"/>
            </a:xfrm>
            <a:prstGeom prst="rect">
              <a:avLst/>
            </a:prstGeom>
            <a:noFill/>
          </p:spPr>
        </p:pic>
      </p:grpSp>
      <p:pic>
        <p:nvPicPr>
          <p:cNvPr id="20" name="Рисунок 19" descr="1289814920_07-nacionalna-ya-kulturnaya-programm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3214686"/>
            <a:ext cx="4310735" cy="2872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Рисунок 22" descr="mordov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8" y="2714620"/>
            <a:ext cx="2786082" cy="3433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429</Words>
  <Application>Microsoft Office PowerPoint</Application>
  <PresentationFormat>Экран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gg</dc:creator>
  <cp:lastModifiedBy>gg</cp:lastModifiedBy>
  <cp:revision>23</cp:revision>
  <dcterms:created xsi:type="dcterms:W3CDTF">2011-08-02T11:16:52Z</dcterms:created>
  <dcterms:modified xsi:type="dcterms:W3CDTF">2011-08-15T05:24:18Z</dcterms:modified>
</cp:coreProperties>
</file>