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8" r:id="rId14"/>
    <p:sldId id="257" r:id="rId15"/>
    <p:sldId id="275" r:id="rId16"/>
    <p:sldId id="269" r:id="rId17"/>
    <p:sldId id="274" r:id="rId18"/>
    <p:sldId id="270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6" autoAdjust="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35071"/>
            <a:ext cx="7772400" cy="1470025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3600" b="0" i="0" kern="1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0846"/>
            <a:ext cx="6400800" cy="1752600"/>
          </a:xfrm>
        </p:spPr>
        <p:txBody>
          <a:bodyPr/>
          <a:lstStyle>
            <a:lvl1pPr marL="0" indent="0" algn="ctr">
              <a:buNone/>
              <a:defRPr lang="en-US" sz="2400" kern="12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2221F-4F0C-4847-81B7-D3ABAE3EE078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3600" b="0" i="0" kern="1200" dirty="0" smtClean="0">
          <a:solidFill>
            <a:schemeClr val="accent5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User\Desktop\&#1090;&#1077;&#1086;&#1088;&#1077;&#1084;&#1072;%20&#1087;&#1080;&#1092;&#1072;&#1075;&#1086;&#1088;&#1072;\pril2.av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Теорема Пифагора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Дано: ∆АВС, </a:t>
            </a:r>
            <a:r>
              <a:rPr lang="en-US" dirty="0" smtClean="0"/>
              <a:t>&lt;C=90°, AB=c, BC=a, AC=b</a:t>
            </a:r>
            <a:br>
              <a:rPr lang="en-US" dirty="0" smtClean="0"/>
            </a:br>
            <a:r>
              <a:rPr lang="ru-RU" dirty="0"/>
              <a:t>Д</a:t>
            </a:r>
            <a:r>
              <a:rPr lang="ru-RU" dirty="0" smtClean="0"/>
              <a:t>оказать: </a:t>
            </a:r>
            <a:r>
              <a:rPr lang="ru-RU" b="1" dirty="0"/>
              <a:t>c</a:t>
            </a:r>
            <a:r>
              <a:rPr lang="ru-RU" b="1" baseline="30000" dirty="0"/>
              <a:t>2</a:t>
            </a:r>
            <a:r>
              <a:rPr lang="ru-RU" b="1" dirty="0"/>
              <a:t> = a</a:t>
            </a:r>
            <a:r>
              <a:rPr lang="ru-RU" b="1" baseline="30000" dirty="0"/>
              <a:t>2</a:t>
            </a:r>
            <a:r>
              <a:rPr lang="ru-RU" b="1" dirty="0"/>
              <a:t> + b</a:t>
            </a:r>
            <a:r>
              <a:rPr lang="ru-RU" b="1" baseline="30000" dirty="0"/>
              <a:t>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Доказательство:</a:t>
            </a:r>
          </a:p>
          <a:p>
            <a:pPr>
              <a:buNone/>
            </a:pPr>
            <a:r>
              <a:rPr lang="en-US" b="1" dirty="0" smtClean="0"/>
              <a:t>BAEM </a:t>
            </a:r>
            <a:r>
              <a:rPr lang="ru-RU" b="1" dirty="0" smtClean="0"/>
              <a:t>– квадрат. </a:t>
            </a:r>
            <a:endParaRPr lang="ru-RU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ru-RU" b="1" dirty="0" smtClean="0"/>
              <a:t>∆</a:t>
            </a:r>
            <a:r>
              <a:rPr lang="en-US" b="1" dirty="0" smtClean="0"/>
              <a:t>BCA</a:t>
            </a:r>
            <a:r>
              <a:rPr lang="ru-RU" b="1" dirty="0" smtClean="0"/>
              <a:t>=∆</a:t>
            </a:r>
            <a:r>
              <a:rPr lang="en-US" b="1" dirty="0" smtClean="0"/>
              <a:t>AKE</a:t>
            </a:r>
            <a:r>
              <a:rPr lang="ru-RU" b="1" dirty="0" smtClean="0"/>
              <a:t>=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=</a:t>
            </a:r>
            <a:r>
              <a:rPr lang="ru-RU" b="1" dirty="0" smtClean="0"/>
              <a:t>∆</a:t>
            </a:r>
            <a:r>
              <a:rPr lang="en-US" b="1" dirty="0" smtClean="0"/>
              <a:t>EMP</a:t>
            </a:r>
            <a:r>
              <a:rPr lang="ru-RU" b="1" dirty="0" smtClean="0"/>
              <a:t>=∆</a:t>
            </a:r>
            <a:r>
              <a:rPr lang="en-US" b="1" dirty="0" smtClean="0"/>
              <a:t>MDB </a:t>
            </a:r>
            <a:r>
              <a:rPr lang="ru-RU" b="1" dirty="0" smtClean="0"/>
              <a:t> </a:t>
            </a:r>
            <a:endParaRPr lang="en-US" b="1" dirty="0" smtClean="0"/>
          </a:p>
          <a:p>
            <a:pPr>
              <a:buNone/>
            </a:pPr>
            <a:r>
              <a:rPr lang="ru-RU" b="1" dirty="0" smtClean="0"/>
              <a:t>по двум катетам.  </a:t>
            </a:r>
            <a:endParaRPr lang="en-US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19" name="Прямоугольный треугольник 18"/>
          <p:cNvSpPr/>
          <p:nvPr/>
        </p:nvSpPr>
        <p:spPr>
          <a:xfrm>
            <a:off x="5436096" y="2924944"/>
            <a:ext cx="1512168" cy="136815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ый треугольник 19"/>
          <p:cNvSpPr/>
          <p:nvPr/>
        </p:nvSpPr>
        <p:spPr>
          <a:xfrm rot="16200000">
            <a:off x="6876256" y="2852936"/>
            <a:ext cx="1512168" cy="136815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ый треугольник 20"/>
          <p:cNvSpPr/>
          <p:nvPr/>
        </p:nvSpPr>
        <p:spPr>
          <a:xfrm rot="10800000">
            <a:off x="6804248" y="1412776"/>
            <a:ext cx="1512168" cy="136815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ый треугольник 21"/>
          <p:cNvSpPr/>
          <p:nvPr/>
        </p:nvSpPr>
        <p:spPr>
          <a:xfrm rot="5400000">
            <a:off x="5364088" y="1484784"/>
            <a:ext cx="1512168" cy="136815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516216" y="908720"/>
            <a:ext cx="6046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76056" y="2636912"/>
            <a:ext cx="37074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76056" y="1196752"/>
            <a:ext cx="3581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012160" y="1988840"/>
            <a:ext cx="3353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148064" y="1916832"/>
            <a:ext cx="3626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96136" y="980728"/>
            <a:ext cx="3770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316416" y="1052736"/>
            <a:ext cx="4379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316416" y="2564904"/>
            <a:ext cx="4090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316416" y="4077072"/>
            <a:ext cx="4299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732240" y="4221088"/>
            <a:ext cx="5886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932040" y="4149080"/>
            <a:ext cx="4764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452320" y="3212976"/>
            <a:ext cx="3353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236296" y="1916832"/>
            <a:ext cx="3353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012160" y="3140968"/>
            <a:ext cx="3353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316416" y="3284984"/>
            <a:ext cx="3626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652120" y="4149080"/>
            <a:ext cx="3626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380312" y="980728"/>
            <a:ext cx="3626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148064" y="3501008"/>
            <a:ext cx="3770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316416" y="1772816"/>
            <a:ext cx="3770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452320" y="4149080"/>
            <a:ext cx="3770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636912"/>
            <a:ext cx="4264126" cy="432048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229200"/>
            <a:ext cx="5161837" cy="864096"/>
          </a:xfrm>
          <a:prstGeom prst="rect">
            <a:avLst/>
          </a:prstGeom>
          <a:noFill/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2924943"/>
            <a:ext cx="2232248" cy="654793"/>
          </a:xfrm>
          <a:prstGeom prst="rect">
            <a:avLst/>
          </a:prstGeom>
          <a:noFill/>
        </p:spPr>
      </p:pic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4725144"/>
            <a:ext cx="9505056" cy="195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ПИФАГОР САМОССКИЙ </a:t>
            </a:r>
            <a:br>
              <a:rPr lang="ru-RU" b="1" dirty="0"/>
            </a:br>
            <a:r>
              <a:rPr lang="ru-RU" b="1" dirty="0"/>
              <a:t>(</a:t>
            </a:r>
            <a:r>
              <a:rPr lang="ru-RU" b="1" dirty="0" err="1"/>
              <a:t>ок</a:t>
            </a:r>
            <a:r>
              <a:rPr lang="ru-RU" b="1" dirty="0"/>
              <a:t>. 580 – </a:t>
            </a:r>
            <a:r>
              <a:rPr lang="ru-RU" b="1" dirty="0" err="1"/>
              <a:t>ок</a:t>
            </a:r>
            <a:r>
              <a:rPr lang="ru-RU" b="1" dirty="0"/>
              <a:t>. 500 г. до н.э.)</a:t>
            </a:r>
            <a:endParaRPr lang="ru-RU" dirty="0"/>
          </a:p>
        </p:txBody>
      </p:sp>
      <p:pic>
        <p:nvPicPr>
          <p:cNvPr id="51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495" y="1600200"/>
            <a:ext cx="618301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700808"/>
            <a:ext cx="377666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 задачи устно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Стр. 132 № 483 (а, б), 484 (а, б)</a:t>
            </a:r>
          </a:p>
          <a:p>
            <a:pPr>
              <a:buNone/>
            </a:pPr>
            <a:r>
              <a:rPr lang="ru-RU" dirty="0" smtClean="0"/>
              <a:t>№483</a:t>
            </a:r>
          </a:p>
          <a:p>
            <a:pPr>
              <a:buNone/>
            </a:pPr>
            <a:r>
              <a:rPr lang="ru-RU" dirty="0" smtClean="0"/>
              <a:t>А) по т. Пифагора </a:t>
            </a:r>
            <a:r>
              <a:rPr lang="ru-RU" b="1" dirty="0" smtClean="0"/>
              <a:t>c</a:t>
            </a:r>
            <a:r>
              <a:rPr lang="ru-RU" b="1" baseline="30000" dirty="0" smtClean="0"/>
              <a:t>2</a:t>
            </a:r>
            <a:r>
              <a:rPr lang="ru-RU" b="1" dirty="0" smtClean="0"/>
              <a:t> = a</a:t>
            </a:r>
            <a:r>
              <a:rPr lang="ru-RU" b="1" baseline="30000" dirty="0" smtClean="0"/>
              <a:t>2</a:t>
            </a:r>
            <a:r>
              <a:rPr lang="ru-RU" b="1" dirty="0" smtClean="0"/>
              <a:t> + </a:t>
            </a:r>
            <a:r>
              <a:rPr lang="ru-RU" b="1" dirty="0" smtClean="0"/>
              <a:t>b</a:t>
            </a:r>
            <a:r>
              <a:rPr lang="ru-RU" b="1" baseline="30000" dirty="0" smtClean="0"/>
              <a:t>2</a:t>
            </a:r>
          </a:p>
          <a:p>
            <a:pPr>
              <a:buNone/>
            </a:pPr>
            <a:r>
              <a:rPr lang="ru-RU" b="1" dirty="0" smtClean="0"/>
              <a:t>c</a:t>
            </a:r>
            <a:r>
              <a:rPr lang="ru-RU" b="1" baseline="30000" dirty="0" smtClean="0"/>
              <a:t>2</a:t>
            </a:r>
            <a:r>
              <a:rPr lang="ru-RU" b="1" dirty="0" smtClean="0"/>
              <a:t> = </a:t>
            </a:r>
            <a:r>
              <a:rPr lang="ru-RU" b="1" dirty="0" smtClean="0"/>
              <a:t>6</a:t>
            </a:r>
            <a:r>
              <a:rPr lang="ru-RU" b="1" baseline="30000" dirty="0" smtClean="0"/>
              <a:t>2</a:t>
            </a:r>
            <a:r>
              <a:rPr lang="ru-RU" b="1" dirty="0" smtClean="0"/>
              <a:t> + </a:t>
            </a:r>
            <a:r>
              <a:rPr lang="ru-RU" b="1" dirty="0" smtClean="0"/>
              <a:t>8</a:t>
            </a:r>
            <a:r>
              <a:rPr lang="ru-RU" b="1" baseline="30000" dirty="0" smtClean="0"/>
              <a:t>2</a:t>
            </a:r>
          </a:p>
          <a:p>
            <a:pPr>
              <a:buNone/>
            </a:pPr>
            <a:r>
              <a:rPr lang="ru-RU" b="1" dirty="0" smtClean="0"/>
              <a:t>c</a:t>
            </a:r>
            <a:r>
              <a:rPr lang="ru-RU" b="1" baseline="30000" dirty="0" smtClean="0"/>
              <a:t>2</a:t>
            </a:r>
            <a:r>
              <a:rPr lang="ru-RU" b="1" dirty="0" smtClean="0"/>
              <a:t> = </a:t>
            </a:r>
            <a:r>
              <a:rPr lang="ru-RU" b="1" dirty="0" smtClean="0"/>
              <a:t>36+64</a:t>
            </a:r>
          </a:p>
          <a:p>
            <a:pPr>
              <a:buNone/>
            </a:pPr>
            <a:r>
              <a:rPr lang="ru-RU" b="1" dirty="0" smtClean="0"/>
              <a:t>c</a:t>
            </a:r>
            <a:r>
              <a:rPr lang="ru-RU" b="1" baseline="30000" dirty="0" smtClean="0"/>
              <a:t>2</a:t>
            </a:r>
            <a:r>
              <a:rPr lang="ru-RU" b="1" dirty="0" smtClean="0"/>
              <a:t> = </a:t>
            </a:r>
            <a:r>
              <a:rPr lang="ru-RU" b="1" dirty="0" smtClean="0"/>
              <a:t>100</a:t>
            </a:r>
          </a:p>
          <a:p>
            <a:pPr>
              <a:buNone/>
            </a:pPr>
            <a:r>
              <a:rPr lang="ru-RU" b="1" dirty="0" smtClean="0"/>
              <a:t>С=10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Решите задачи устно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4724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№483</a:t>
            </a:r>
          </a:p>
          <a:p>
            <a:pPr>
              <a:buNone/>
            </a:pPr>
            <a:r>
              <a:rPr lang="ru-RU" dirty="0" smtClean="0"/>
              <a:t>Б) по т. Пифагора </a:t>
            </a:r>
            <a:r>
              <a:rPr lang="ru-RU" b="1" dirty="0" smtClean="0"/>
              <a:t>c</a:t>
            </a:r>
            <a:r>
              <a:rPr lang="ru-RU" b="1" baseline="30000" dirty="0" smtClean="0"/>
              <a:t>2</a:t>
            </a:r>
            <a:r>
              <a:rPr lang="ru-RU" b="1" dirty="0" smtClean="0"/>
              <a:t> = a</a:t>
            </a:r>
            <a:r>
              <a:rPr lang="ru-RU" b="1" baseline="30000" dirty="0" smtClean="0"/>
              <a:t>2</a:t>
            </a:r>
            <a:r>
              <a:rPr lang="ru-RU" b="1" dirty="0" smtClean="0"/>
              <a:t> + </a:t>
            </a:r>
            <a:r>
              <a:rPr lang="ru-RU" b="1" dirty="0" smtClean="0"/>
              <a:t>b</a:t>
            </a:r>
            <a:r>
              <a:rPr lang="ru-RU" b="1" baseline="30000" dirty="0" smtClean="0"/>
              <a:t>2</a:t>
            </a:r>
          </a:p>
          <a:p>
            <a:pPr>
              <a:buNone/>
            </a:pPr>
            <a:r>
              <a:rPr lang="ru-RU" b="1" dirty="0" smtClean="0"/>
              <a:t>c</a:t>
            </a:r>
            <a:r>
              <a:rPr lang="ru-RU" b="1" baseline="30000" dirty="0" smtClean="0"/>
              <a:t>2</a:t>
            </a:r>
            <a:r>
              <a:rPr lang="ru-RU" b="1" dirty="0" smtClean="0"/>
              <a:t> = </a:t>
            </a:r>
            <a:r>
              <a:rPr lang="ru-RU" b="1" dirty="0" smtClean="0"/>
              <a:t>5</a:t>
            </a:r>
            <a:r>
              <a:rPr lang="ru-RU" b="1" baseline="30000" dirty="0" smtClean="0"/>
              <a:t>2</a:t>
            </a:r>
            <a:r>
              <a:rPr lang="ru-RU" b="1" dirty="0" smtClean="0"/>
              <a:t> + </a:t>
            </a:r>
            <a:r>
              <a:rPr lang="ru-RU" b="1" dirty="0" smtClean="0"/>
              <a:t>6</a:t>
            </a:r>
            <a:r>
              <a:rPr lang="ru-RU" b="1" baseline="30000" dirty="0" smtClean="0"/>
              <a:t>2</a:t>
            </a:r>
          </a:p>
          <a:p>
            <a:pPr>
              <a:buNone/>
            </a:pPr>
            <a:r>
              <a:rPr lang="ru-RU" b="1" dirty="0" smtClean="0"/>
              <a:t>c</a:t>
            </a:r>
            <a:r>
              <a:rPr lang="ru-RU" b="1" baseline="30000" dirty="0" smtClean="0"/>
              <a:t>2</a:t>
            </a:r>
            <a:r>
              <a:rPr lang="ru-RU" b="1" dirty="0" smtClean="0"/>
              <a:t> = </a:t>
            </a:r>
            <a:r>
              <a:rPr lang="ru-RU" b="1" dirty="0" smtClean="0"/>
              <a:t>25+36</a:t>
            </a:r>
          </a:p>
          <a:p>
            <a:pPr>
              <a:buNone/>
            </a:pPr>
            <a:r>
              <a:rPr lang="ru-RU" b="1" dirty="0" smtClean="0"/>
              <a:t>c</a:t>
            </a:r>
            <a:r>
              <a:rPr lang="ru-RU" b="1" baseline="30000" dirty="0" smtClean="0"/>
              <a:t>2</a:t>
            </a:r>
            <a:r>
              <a:rPr lang="ru-RU" b="1" dirty="0" smtClean="0"/>
              <a:t> = </a:t>
            </a:r>
            <a:r>
              <a:rPr lang="ru-RU" b="1" dirty="0" smtClean="0"/>
              <a:t>61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с </a:t>
            </a:r>
            <a:r>
              <a:rPr lang="ru-RU" b="1" dirty="0" smtClean="0">
                <a:solidFill>
                  <a:schemeClr val="tx1"/>
                </a:solidFill>
              </a:rPr>
              <a:t>=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4293096"/>
            <a:ext cx="432048" cy="440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93022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№484. В прямоугольном треугольнике а и </a:t>
            </a:r>
            <a:r>
              <a:rPr lang="en-US" dirty="0" smtClean="0"/>
              <a:t>b</a:t>
            </a:r>
            <a:r>
              <a:rPr lang="ru-RU" dirty="0" smtClean="0"/>
              <a:t> – катеты, с – гипотенуза. Найдите </a:t>
            </a:r>
            <a:r>
              <a:rPr lang="en-US" dirty="0" smtClean="0"/>
              <a:t>b</a:t>
            </a:r>
            <a:r>
              <a:rPr lang="ru-RU" dirty="0" smtClean="0"/>
              <a:t>, если: а) а=12, с=13; б) а=7, с=9.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4038600" cy="392129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А)</a:t>
            </a:r>
            <a:r>
              <a:rPr lang="ru-RU" dirty="0" smtClean="0"/>
              <a:t> по т. Пифагора </a:t>
            </a:r>
          </a:p>
          <a:p>
            <a:pPr>
              <a:buNone/>
            </a:pPr>
            <a:r>
              <a:rPr lang="ru-RU" b="1" dirty="0" smtClean="0"/>
              <a:t>c</a:t>
            </a:r>
            <a:r>
              <a:rPr lang="ru-RU" b="1" baseline="30000" dirty="0" smtClean="0"/>
              <a:t>2</a:t>
            </a:r>
            <a:r>
              <a:rPr lang="ru-RU" b="1" dirty="0" smtClean="0"/>
              <a:t> = a</a:t>
            </a:r>
            <a:r>
              <a:rPr lang="ru-RU" b="1" baseline="30000" dirty="0" smtClean="0"/>
              <a:t>2</a:t>
            </a:r>
            <a:r>
              <a:rPr lang="ru-RU" b="1" dirty="0" smtClean="0"/>
              <a:t> + b</a:t>
            </a:r>
            <a:r>
              <a:rPr lang="ru-RU" b="1" baseline="30000" dirty="0" smtClean="0"/>
              <a:t>2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13</a:t>
            </a:r>
            <a:r>
              <a:rPr lang="ru-RU" baseline="30000" dirty="0" smtClean="0"/>
              <a:t>2</a:t>
            </a:r>
            <a:r>
              <a:rPr lang="ru-RU" dirty="0" smtClean="0"/>
              <a:t>=12</a:t>
            </a:r>
            <a:r>
              <a:rPr lang="ru-RU" baseline="30000" dirty="0" smtClean="0"/>
              <a:t>2</a:t>
            </a:r>
            <a:r>
              <a:rPr lang="ru-RU" dirty="0" smtClean="0"/>
              <a:t>+</a:t>
            </a:r>
            <a:r>
              <a:rPr lang="ru-RU" b="1" dirty="0" smtClean="0"/>
              <a:t>  b</a:t>
            </a:r>
            <a:r>
              <a:rPr lang="ru-RU" b="1" baseline="30000" dirty="0" smtClean="0"/>
              <a:t>2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169=144+ b</a:t>
            </a:r>
            <a:r>
              <a:rPr lang="ru-RU" b="1" baseline="30000" dirty="0" smtClean="0"/>
              <a:t>2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b</a:t>
            </a:r>
            <a:r>
              <a:rPr lang="ru-RU" b="1" baseline="30000" dirty="0" smtClean="0"/>
              <a:t>2</a:t>
            </a:r>
            <a:r>
              <a:rPr lang="ru-RU" b="1" dirty="0" smtClean="0"/>
              <a:t>=25</a:t>
            </a:r>
            <a:endParaRPr lang="ru-RU" dirty="0" smtClean="0"/>
          </a:p>
          <a:p>
            <a:pPr>
              <a:buNone/>
            </a:pPr>
            <a:r>
              <a:rPr lang="en-US" b="1" dirty="0" smtClean="0"/>
              <a:t>b</a:t>
            </a:r>
            <a:r>
              <a:rPr lang="ru-RU" b="1" dirty="0" smtClean="0"/>
              <a:t>=5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32856"/>
            <a:ext cx="4038600" cy="399330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Б)</a:t>
            </a:r>
            <a:r>
              <a:rPr lang="ru-RU" dirty="0" smtClean="0"/>
              <a:t> по т. Пифагора </a:t>
            </a:r>
          </a:p>
          <a:p>
            <a:pPr>
              <a:buNone/>
            </a:pPr>
            <a:r>
              <a:rPr lang="ru-RU" b="1" dirty="0" smtClean="0"/>
              <a:t>c</a:t>
            </a:r>
            <a:r>
              <a:rPr lang="ru-RU" b="1" baseline="30000" dirty="0" smtClean="0"/>
              <a:t>2</a:t>
            </a:r>
            <a:r>
              <a:rPr lang="ru-RU" b="1" dirty="0" smtClean="0"/>
              <a:t> = a</a:t>
            </a:r>
            <a:r>
              <a:rPr lang="ru-RU" b="1" baseline="30000" dirty="0" smtClean="0"/>
              <a:t>2</a:t>
            </a:r>
            <a:r>
              <a:rPr lang="ru-RU" b="1" dirty="0" smtClean="0"/>
              <a:t> + b</a:t>
            </a:r>
            <a:r>
              <a:rPr lang="ru-RU" b="1" baseline="30000" dirty="0" smtClean="0"/>
              <a:t>2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9</a:t>
            </a:r>
            <a:r>
              <a:rPr lang="ru-RU" baseline="30000" dirty="0" smtClean="0"/>
              <a:t>2</a:t>
            </a:r>
            <a:r>
              <a:rPr lang="ru-RU" dirty="0" smtClean="0"/>
              <a:t>=7</a:t>
            </a:r>
            <a:r>
              <a:rPr lang="ru-RU" baseline="30000" dirty="0" smtClean="0"/>
              <a:t>2</a:t>
            </a:r>
            <a:r>
              <a:rPr lang="ru-RU" dirty="0" smtClean="0"/>
              <a:t>+</a:t>
            </a:r>
            <a:r>
              <a:rPr lang="ru-RU" b="1" dirty="0" smtClean="0"/>
              <a:t>  b</a:t>
            </a:r>
            <a:r>
              <a:rPr lang="ru-RU" b="1" baseline="30000" dirty="0" smtClean="0"/>
              <a:t>2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81=49+ b</a:t>
            </a:r>
            <a:r>
              <a:rPr lang="ru-RU" b="1" baseline="30000" dirty="0" smtClean="0"/>
              <a:t>2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b</a:t>
            </a:r>
            <a:r>
              <a:rPr lang="ru-RU" b="1" baseline="30000" dirty="0" smtClean="0"/>
              <a:t>2</a:t>
            </a:r>
            <a:r>
              <a:rPr lang="ru-RU" b="1" dirty="0" smtClean="0"/>
              <a:t>=32</a:t>
            </a:r>
            <a:endParaRPr lang="ru-RU" dirty="0" smtClean="0"/>
          </a:p>
          <a:p>
            <a:pPr>
              <a:buNone/>
            </a:pPr>
            <a:r>
              <a:rPr lang="en-US" b="1" dirty="0" smtClean="0"/>
              <a:t>b</a:t>
            </a:r>
            <a:r>
              <a:rPr lang="ru-RU" b="1" dirty="0" smtClean="0"/>
              <a:t>=4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№487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1628800"/>
            <a:ext cx="814724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Боковая сторона равнобедренного треугольника равна 17 см, а основание равно 16 см. найдите высоту проведенную к основанию.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8363272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равнобедренном треугольнике, </a:t>
            </a:r>
          </a:p>
          <a:p>
            <a:pPr>
              <a:buNone/>
            </a:pPr>
            <a:r>
              <a:rPr lang="ru-RU" dirty="0" smtClean="0"/>
              <a:t>высота проведенная к </a:t>
            </a:r>
          </a:p>
          <a:p>
            <a:pPr>
              <a:buNone/>
            </a:pPr>
            <a:r>
              <a:rPr lang="ru-RU" dirty="0" smtClean="0"/>
              <a:t>основанию является медианой,</a:t>
            </a:r>
          </a:p>
          <a:p>
            <a:pPr>
              <a:buNone/>
            </a:pPr>
            <a:r>
              <a:rPr lang="ru-RU" dirty="0" smtClean="0"/>
              <a:t> поэтому АН=АС:2=16:2=8 (см)</a:t>
            </a:r>
          </a:p>
          <a:p>
            <a:pPr>
              <a:buNone/>
            </a:pPr>
            <a:r>
              <a:rPr lang="ru-RU" dirty="0" smtClean="0"/>
              <a:t>∆АВН – прямоугольный.</a:t>
            </a:r>
          </a:p>
          <a:p>
            <a:pPr>
              <a:buNone/>
            </a:pPr>
            <a:r>
              <a:rPr lang="ru-RU" dirty="0" smtClean="0"/>
              <a:t>По теореме Пифагора </a:t>
            </a:r>
            <a:r>
              <a:rPr lang="ru-RU" dirty="0" smtClean="0"/>
              <a:t>АВ</a:t>
            </a:r>
            <a:r>
              <a:rPr lang="ru-RU" baseline="30000" dirty="0" smtClean="0"/>
              <a:t>2</a:t>
            </a:r>
            <a:r>
              <a:rPr lang="ru-RU" dirty="0" smtClean="0"/>
              <a:t>=АН</a:t>
            </a:r>
            <a:r>
              <a:rPr lang="ru-RU" baseline="30000" dirty="0" smtClean="0"/>
              <a:t>2</a:t>
            </a:r>
            <a:r>
              <a:rPr lang="ru-RU" dirty="0" smtClean="0"/>
              <a:t>+ВН</a:t>
            </a:r>
            <a:r>
              <a:rPr lang="ru-RU" baseline="30000" dirty="0" smtClean="0"/>
              <a:t>2</a:t>
            </a:r>
            <a:r>
              <a:rPr lang="ru-RU" dirty="0" smtClean="0"/>
              <a:t>, откуда </a:t>
            </a:r>
            <a:r>
              <a:rPr lang="ru-RU" dirty="0" smtClean="0"/>
              <a:t>ВН</a:t>
            </a:r>
            <a:r>
              <a:rPr lang="ru-RU" baseline="30000" dirty="0" smtClean="0"/>
              <a:t>2</a:t>
            </a:r>
            <a:r>
              <a:rPr lang="ru-RU" dirty="0" smtClean="0"/>
              <a:t>=АВ</a:t>
            </a:r>
            <a:r>
              <a:rPr lang="ru-RU" baseline="30000" dirty="0" smtClean="0"/>
              <a:t>2 </a:t>
            </a:r>
            <a:r>
              <a:rPr lang="ru-RU" dirty="0" smtClean="0"/>
              <a:t>- АН</a:t>
            </a:r>
            <a:r>
              <a:rPr lang="ru-RU" baseline="30000" dirty="0" smtClean="0"/>
              <a:t>2</a:t>
            </a:r>
            <a:r>
              <a:rPr lang="ru-RU" dirty="0" smtClean="0"/>
              <a:t>=17</a:t>
            </a:r>
            <a:r>
              <a:rPr lang="ru-RU" baseline="30000" dirty="0" smtClean="0"/>
              <a:t>2 </a:t>
            </a:r>
            <a:r>
              <a:rPr lang="ru-RU" dirty="0" smtClean="0"/>
              <a:t>- 8</a:t>
            </a:r>
            <a:r>
              <a:rPr lang="ru-RU" baseline="30000" dirty="0" smtClean="0"/>
              <a:t>2</a:t>
            </a:r>
            <a:r>
              <a:rPr lang="ru-RU" dirty="0" smtClean="0"/>
              <a:t>=225</a:t>
            </a:r>
            <a:r>
              <a:rPr lang="ru-RU" dirty="0" smtClean="0"/>
              <a:t>. Т.к. ВН</a:t>
            </a:r>
            <a:r>
              <a:rPr lang="en-US" dirty="0" smtClean="0"/>
              <a:t>&gt;0</a:t>
            </a:r>
            <a:r>
              <a:rPr lang="ru-RU" dirty="0" smtClean="0"/>
              <a:t>, то ВН=15.</a:t>
            </a:r>
            <a:endParaRPr lang="ru-RU" dirty="0" smtClean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6876256" y="1700808"/>
            <a:ext cx="1944216" cy="2304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stCxn id="5" idx="0"/>
            <a:endCxn id="5" idx="3"/>
          </p:cNvCxnSpPr>
          <p:nvPr/>
        </p:nvCxnSpPr>
        <p:spPr>
          <a:xfrm>
            <a:off x="7848364" y="1700808"/>
            <a:ext cx="0" cy="230425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588224" y="3789040"/>
            <a:ext cx="4026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68344" y="1268760"/>
            <a:ext cx="3866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76456" y="3789040"/>
            <a:ext cx="3754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40352" y="4005064"/>
            <a:ext cx="4106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72400" y="2420888"/>
            <a:ext cx="495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17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48264" y="2492896"/>
            <a:ext cx="495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17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84368" y="3789040"/>
            <a:ext cx="28803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8172400" y="3789040"/>
            <a:ext cx="0" cy="21602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779096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П.54, вопрос 8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№</a:t>
            </a:r>
            <a:r>
              <a:rPr lang="ru-RU" dirty="0" smtClean="0"/>
              <a:t>483 (в, г), 484(в, г, </a:t>
            </a:r>
            <a:r>
              <a:rPr lang="ru-RU" dirty="0" err="1" smtClean="0"/>
              <a:t>д</a:t>
            </a:r>
            <a:r>
              <a:rPr lang="ru-RU" dirty="0" smtClean="0"/>
              <a:t>), 486 (в).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Итог урока</a:t>
            </a:r>
            <a:endParaRPr lang="ru-RU" dirty="0"/>
          </a:p>
        </p:txBody>
      </p:sp>
      <p:pic>
        <p:nvPicPr>
          <p:cNvPr id="5" name="pril2.avi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077553"/>
            <a:ext cx="7056783" cy="5292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Доказать теорему </a:t>
            </a:r>
            <a:r>
              <a:rPr lang="ru-RU" dirty="0" smtClean="0"/>
              <a:t>и </a:t>
            </a:r>
            <a:r>
              <a:rPr lang="ru-RU" dirty="0" smtClean="0"/>
              <a:t>решить </a:t>
            </a:r>
            <a:r>
              <a:rPr lang="ru-RU" dirty="0" smtClean="0"/>
              <a:t>несколько задач с её </a:t>
            </a:r>
            <a:r>
              <a:rPr lang="ru-RU" dirty="0" smtClean="0"/>
              <a:t>применением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ПИФАГОР САМОССКИЙ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b="1" dirty="0"/>
              <a:t>ок. 580 – ок. 500 г. </a:t>
            </a:r>
            <a:r>
              <a:rPr lang="ru-RU" b="1" dirty="0"/>
              <a:t>до н.э.)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297553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692696"/>
            <a:ext cx="6673038" cy="588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546060" y="3140968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20293372">
            <a:off x="4714365" y="3721657"/>
            <a:ext cx="2520280" cy="864096"/>
          </a:xfrm>
          <a:prstGeom prst="rightArrow">
            <a:avLst>
              <a:gd name="adj1" fmla="val 50000"/>
              <a:gd name="adj2" fmla="val 5976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  <p:bldP spid="7" grpId="2" animBg="1"/>
      <p:bldP spid="7" grpId="3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ПИФАГОР САМОССКИЙ </a:t>
            </a:r>
            <a:br>
              <a:rPr lang="ru-RU" b="1" dirty="0"/>
            </a:br>
            <a:r>
              <a:rPr lang="ru-RU" b="1" dirty="0"/>
              <a:t>(</a:t>
            </a:r>
            <a:r>
              <a:rPr lang="ru-RU" b="1" dirty="0" err="1"/>
              <a:t>ок</a:t>
            </a:r>
            <a:r>
              <a:rPr lang="ru-RU" b="1" dirty="0"/>
              <a:t>. 580 – </a:t>
            </a:r>
            <a:r>
              <a:rPr lang="ru-RU" b="1" dirty="0" err="1"/>
              <a:t>ок</a:t>
            </a:r>
            <a:r>
              <a:rPr lang="ru-RU" b="1" dirty="0"/>
              <a:t>. 500 г. до н.э.)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8104" y="1600200"/>
            <a:ext cx="3178696" cy="45259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Пифагорейцами было сделано много важных открытий в арифметике и геометрии.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2"/>
            <a:ext cx="3968750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8984" y="1700808"/>
            <a:ext cx="3229577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170" y="2132856"/>
            <a:ext cx="8397058" cy="3671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«Ослиный мост»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r>
              <a:rPr lang="ru-RU" dirty="0" smtClean="0"/>
              <a:t>Устная задача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lvl="0" algn="r">
              <a:buNone/>
            </a:pPr>
            <a:r>
              <a:rPr lang="ru-RU" dirty="0" smtClean="0"/>
              <a:t> </a:t>
            </a:r>
            <a:r>
              <a:rPr lang="ru-RU" dirty="0" smtClean="0"/>
              <a:t>Что изображено?</a:t>
            </a:r>
          </a:p>
          <a:p>
            <a:pPr lvl="0" algn="r">
              <a:buNone/>
            </a:pPr>
            <a:r>
              <a:rPr lang="ru-RU" dirty="0" smtClean="0"/>
              <a:t>Как называются стороны АС, АВ, ВС?</a:t>
            </a:r>
          </a:p>
          <a:p>
            <a:pPr lvl="0" algn="r">
              <a:buNone/>
            </a:pPr>
            <a:r>
              <a:rPr lang="ru-RU" dirty="0" smtClean="0"/>
              <a:t>Как найти </a:t>
            </a:r>
            <a:r>
              <a:rPr lang="ru-RU" dirty="0" smtClean="0"/>
              <a:t>площадь</a:t>
            </a:r>
            <a:endParaRPr lang="en-US" dirty="0" smtClean="0"/>
          </a:p>
          <a:p>
            <a:pPr lvl="0" algn="r">
              <a:buNone/>
            </a:pPr>
            <a:r>
              <a:rPr lang="ru-RU" dirty="0" smtClean="0"/>
              <a:t> </a:t>
            </a:r>
            <a:r>
              <a:rPr lang="ru-RU" dirty="0" smtClean="0"/>
              <a:t>этого треугольника</a:t>
            </a:r>
            <a:r>
              <a:rPr lang="ru-RU" dirty="0" smtClean="0"/>
              <a:t>?</a:t>
            </a:r>
            <a:endParaRPr lang="en-US" dirty="0" smtClean="0"/>
          </a:p>
          <a:p>
            <a:pPr lvl="0"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Чему равна </a:t>
            </a:r>
            <a:endParaRPr lang="en-US" dirty="0" smtClean="0"/>
          </a:p>
          <a:p>
            <a:pPr algn="r">
              <a:buNone/>
            </a:pPr>
            <a:r>
              <a:rPr lang="ru-RU" dirty="0" smtClean="0"/>
              <a:t>сумма </a:t>
            </a:r>
            <a:r>
              <a:rPr lang="ru-RU" dirty="0" smtClean="0"/>
              <a:t>острых углов</a:t>
            </a:r>
            <a:r>
              <a:rPr lang="ru-RU" dirty="0" smtClean="0"/>
              <a:t>?</a:t>
            </a:r>
            <a:endParaRPr lang="en-US" dirty="0" smtClean="0"/>
          </a:p>
          <a:p>
            <a:pPr algn="r">
              <a:buNone/>
            </a:pPr>
            <a:r>
              <a:rPr lang="en-US" b="1" dirty="0" smtClean="0"/>
              <a:t>&lt;</a:t>
            </a:r>
            <a:r>
              <a:rPr lang="ru-RU" b="1" dirty="0" smtClean="0"/>
              <a:t>А </a:t>
            </a:r>
            <a:r>
              <a:rPr lang="ru-RU" b="1" dirty="0" smtClean="0"/>
              <a:t>+ </a:t>
            </a:r>
            <a:r>
              <a:rPr lang="en-US" b="1" dirty="0" smtClean="0"/>
              <a:t>&lt;</a:t>
            </a:r>
            <a:r>
              <a:rPr lang="ru-RU" b="1" dirty="0" smtClean="0"/>
              <a:t>В </a:t>
            </a:r>
            <a:r>
              <a:rPr lang="ru-RU" b="1" dirty="0" smtClean="0"/>
              <a:t>= 90°</a:t>
            </a:r>
          </a:p>
          <a:p>
            <a:pPr algn="r">
              <a:buNone/>
            </a:pPr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043608" y="2060848"/>
            <a:ext cx="3090583" cy="2664296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4509120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148478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4509120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2924944"/>
            <a:ext cx="526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95736" y="4653136"/>
            <a:ext cx="556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83768" y="2708920"/>
            <a:ext cx="474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043608" y="4365104"/>
            <a:ext cx="36004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1403648" y="4365104"/>
            <a:ext cx="0" cy="36004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996952"/>
            <a:ext cx="1872208" cy="159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Дано:     ∆   </a:t>
            </a:r>
            <a:r>
              <a:rPr lang="de-DE" b="1" dirty="0" smtClean="0"/>
              <a:t>ABC,   </a:t>
            </a:r>
            <a:r>
              <a:rPr lang="de-DE" b="1" dirty="0" smtClean="0"/>
              <a:t>&lt;C=90</a:t>
            </a:r>
            <a:r>
              <a:rPr lang="de-DE" b="1" dirty="0" smtClean="0"/>
              <a:t>°,</a:t>
            </a:r>
          </a:p>
          <a:p>
            <a:pPr>
              <a:buNone/>
            </a:pPr>
            <a:r>
              <a:rPr lang="de-DE" dirty="0" smtClean="0"/>
              <a:t>	</a:t>
            </a:r>
            <a:r>
              <a:rPr lang="de-DE" b="1" dirty="0" smtClean="0"/>
              <a:t>   AB=18 </a:t>
            </a:r>
            <a:r>
              <a:rPr lang="ru-RU" b="1" dirty="0" smtClean="0"/>
              <a:t>см, В</a:t>
            </a:r>
            <a:r>
              <a:rPr lang="de-DE" b="1" dirty="0" smtClean="0"/>
              <a:t>C=9 </a:t>
            </a:r>
            <a:r>
              <a:rPr lang="ru-RU" b="1" dirty="0" smtClean="0"/>
              <a:t>см  </a:t>
            </a:r>
          </a:p>
          <a:p>
            <a:pPr>
              <a:buNone/>
            </a:pPr>
            <a:r>
              <a:rPr lang="ru-RU" b="1" dirty="0" smtClean="0"/>
              <a:t> Найти: </a:t>
            </a:r>
            <a:r>
              <a:rPr lang="en-US" b="1" dirty="0" smtClean="0"/>
              <a:t>&lt;</a:t>
            </a:r>
            <a:r>
              <a:rPr lang="de-DE" b="1" dirty="0" smtClean="0"/>
              <a:t>B</a:t>
            </a:r>
            <a:r>
              <a:rPr lang="de-DE" b="1" dirty="0" smtClean="0"/>
              <a:t>, </a:t>
            </a:r>
            <a:r>
              <a:rPr lang="de-DE" b="1" dirty="0" smtClean="0"/>
              <a:t>&lt;</a:t>
            </a:r>
            <a:r>
              <a:rPr lang="ru-RU" b="1" dirty="0" smtClean="0"/>
              <a:t>А</a:t>
            </a:r>
          </a:p>
          <a:p>
            <a:pPr>
              <a:buNone/>
            </a:pPr>
            <a:r>
              <a:rPr lang="ru-RU" b="1" dirty="0" smtClean="0"/>
              <a:t>О</a:t>
            </a:r>
            <a:r>
              <a:rPr lang="ru-RU" b="1" dirty="0" smtClean="0"/>
              <a:t>твет: </a:t>
            </a:r>
            <a:r>
              <a:rPr lang="en-US" b="1" dirty="0" smtClean="0"/>
              <a:t>&lt;</a:t>
            </a:r>
            <a:r>
              <a:rPr lang="de-DE" b="1" dirty="0" smtClean="0"/>
              <a:t>B</a:t>
            </a:r>
            <a:r>
              <a:rPr lang="ru-RU" b="1" dirty="0" smtClean="0"/>
              <a:t>=60°</a:t>
            </a:r>
            <a:r>
              <a:rPr lang="de-DE" b="1" dirty="0" smtClean="0"/>
              <a:t>, </a:t>
            </a:r>
            <a:r>
              <a:rPr lang="de-DE" b="1" dirty="0" smtClean="0"/>
              <a:t>&lt;</a:t>
            </a:r>
            <a:r>
              <a:rPr lang="ru-RU" b="1" dirty="0" smtClean="0"/>
              <a:t>А=30°</a:t>
            </a:r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427168" cy="836712"/>
          </a:xfrm>
        </p:spPr>
        <p:txBody>
          <a:bodyPr/>
          <a:lstStyle/>
          <a:p>
            <a:r>
              <a:rPr lang="ru-RU" dirty="0" smtClean="0"/>
              <a:t>Устная задача</a:t>
            </a:r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5940152" y="1844824"/>
            <a:ext cx="2016224" cy="1944216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3429000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84368" y="126876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28384" y="3284984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0" name="Прямая соединительная линия 9"/>
          <p:cNvCxnSpPr>
            <a:endCxn id="5" idx="0"/>
          </p:cNvCxnSpPr>
          <p:nvPr/>
        </p:nvCxnSpPr>
        <p:spPr>
          <a:xfrm flipV="1">
            <a:off x="5940152" y="1844824"/>
            <a:ext cx="2016224" cy="194421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5" idx="3"/>
          </p:cNvCxnSpPr>
          <p:nvPr/>
        </p:nvCxnSpPr>
        <p:spPr>
          <a:xfrm flipV="1">
            <a:off x="7956376" y="1844824"/>
            <a:ext cx="0" cy="194421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7668344" y="3429000"/>
            <a:ext cx="0" cy="36004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7668344" y="3429000"/>
            <a:ext cx="28803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Устная задача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Докажите, </a:t>
            </a:r>
          </a:p>
          <a:p>
            <a:pPr algn="r">
              <a:buNone/>
            </a:pPr>
            <a:r>
              <a:rPr lang="ru-RU" dirty="0" smtClean="0"/>
              <a:t>что ∆КВМ=</a:t>
            </a:r>
            <a:r>
              <a:rPr lang="ru-RU" dirty="0" smtClean="0"/>
              <a:t> ∆ </a:t>
            </a:r>
            <a:r>
              <a:rPr lang="ru-RU" dirty="0" smtClean="0"/>
              <a:t>МС</a:t>
            </a:r>
            <a:r>
              <a:rPr lang="en-US" dirty="0" smtClean="0"/>
              <a:t>N</a:t>
            </a:r>
            <a:endParaRPr lang="ru-RU" dirty="0" smtClean="0"/>
          </a:p>
          <a:p>
            <a:pPr algn="r">
              <a:buNone/>
            </a:pPr>
            <a:r>
              <a:rPr lang="ru-RU" dirty="0" smtClean="0"/>
              <a:t>Доказать,</a:t>
            </a:r>
          </a:p>
          <a:p>
            <a:pPr algn="r">
              <a:buNone/>
            </a:pPr>
            <a:r>
              <a:rPr lang="ru-RU" dirty="0" smtClean="0"/>
              <a:t>что </a:t>
            </a:r>
            <a:r>
              <a:rPr lang="en-US" dirty="0" smtClean="0"/>
              <a:t>KMNP</a:t>
            </a:r>
            <a:r>
              <a:rPr lang="ru-RU" dirty="0" smtClean="0"/>
              <a:t> - квадрат</a:t>
            </a:r>
            <a:endParaRPr lang="ru-RU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3919537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rot="18121258">
            <a:off x="1343545" y="2374700"/>
            <a:ext cx="2037964" cy="2092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Теорема Пифагора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прямоугольном треугольнике квадрат гипотенузы равен сумме квадратов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катетов</a:t>
            </a:r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8995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AA03D9D-1A7C-4E82-89E1-AD4A2CA13F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TS010389957</Template>
  <TotalTime>255</TotalTime>
  <Words>356</Words>
  <Application>Microsoft Office PowerPoint</Application>
  <PresentationFormat>Экран (4:3)</PresentationFormat>
  <Paragraphs>114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TS010389957</vt:lpstr>
      <vt:lpstr>Теорема Пифагора</vt:lpstr>
      <vt:lpstr>Цель урока</vt:lpstr>
      <vt:lpstr>ПИФАГОР САМОССКИЙ  (ок. 580 – ок. 500 г. до н.э.) </vt:lpstr>
      <vt:lpstr>ПИФАГОР САМОССКИЙ  (ок. 580 – ок. 500 г. до н.э.)</vt:lpstr>
      <vt:lpstr>«Ослиный мост»</vt:lpstr>
      <vt:lpstr>Устная задача</vt:lpstr>
      <vt:lpstr>Устная задача</vt:lpstr>
      <vt:lpstr>Устная задача</vt:lpstr>
      <vt:lpstr>Теорема Пифагора</vt:lpstr>
      <vt:lpstr>Дано: ∆АВС, &lt;C=90°, AB=c, BC=a, AC=b Доказать: c2 = a2 + b2</vt:lpstr>
      <vt:lpstr>ПИФАГОР САМОССКИЙ  (ок. 580 – ок. 500 г. до н.э.)</vt:lpstr>
      <vt:lpstr>Решите задачи устно</vt:lpstr>
      <vt:lpstr>Решите задачи устно</vt:lpstr>
      <vt:lpstr>№484. В прямоугольном треугольнике а и b – катеты, с – гипотенуза. Найдите b, если: а) а=12, с=13; б) а=7, с=9.</vt:lpstr>
      <vt:lpstr>№487</vt:lpstr>
      <vt:lpstr>Решение </vt:lpstr>
      <vt:lpstr>Домашнее задание</vt:lpstr>
      <vt:lpstr>Итог урока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Теорема Пифагора</dc:title>
  <dc:subject>Шаблон оформления</dc:subject>
  <dc:creator>Алёна</dc:creator>
  <dc:description>Корпорация Майкрософт
Шаблон оформления</dc:description>
  <cp:lastModifiedBy>Алёна</cp:lastModifiedBy>
  <cp:revision>24</cp:revision>
  <dcterms:created xsi:type="dcterms:W3CDTF">2012-12-13T16:15:31Z</dcterms:created>
  <dcterms:modified xsi:type="dcterms:W3CDTF">2012-12-13T20:30:58Z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TC103899579990</vt:lpwstr>
  </property>
</Properties>
</file>