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70" r:id="rId13"/>
    <p:sldId id="272" r:id="rId14"/>
    <p:sldId id="271" r:id="rId15"/>
    <p:sldId id="275" r:id="rId16"/>
    <p:sldId id="266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5999A-3B7B-4F4D-9DDF-D381610B599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07BEB-57E8-443D-827A-C7CBC50BE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5999A-3B7B-4F4D-9DDF-D381610B599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07BEB-57E8-443D-827A-C7CBC50BE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5999A-3B7B-4F4D-9DDF-D381610B599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07BEB-57E8-443D-827A-C7CBC50BE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5999A-3B7B-4F4D-9DDF-D381610B599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07BEB-57E8-443D-827A-C7CBC50BE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5999A-3B7B-4F4D-9DDF-D381610B599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07BEB-57E8-443D-827A-C7CBC50BE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5999A-3B7B-4F4D-9DDF-D381610B599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07BEB-57E8-443D-827A-C7CBC50BE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5999A-3B7B-4F4D-9DDF-D381610B599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07BEB-57E8-443D-827A-C7CBC50BE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5999A-3B7B-4F4D-9DDF-D381610B599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07BEB-57E8-443D-827A-C7CBC50BE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5999A-3B7B-4F4D-9DDF-D381610B599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07BEB-57E8-443D-827A-C7CBC50BE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5999A-3B7B-4F4D-9DDF-D381610B599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07BEB-57E8-443D-827A-C7CBC50BE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5999A-3B7B-4F4D-9DDF-D381610B599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07BEB-57E8-443D-827A-C7CBC50BEC6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3F5999A-3B7B-4F4D-9DDF-D381610B599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7507BEB-57E8-443D-827A-C7CBC50BEC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450912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«С полной отдачей у нас работает только «Калашников»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(народная поговорка)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Калашников\0_62ca0_123350d8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28" y="2852936"/>
            <a:ext cx="1878856" cy="113858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Калашников\53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0" y="548680"/>
            <a:ext cx="2566544" cy="16896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алашников\inkarnacii_Kalashnikova_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523" y="836713"/>
            <a:ext cx="2241917" cy="15020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калашников 2\Калашников\post-13108-132470040022_thu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29146"/>
            <a:ext cx="2659857" cy="13565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калашников 2\Калашников\2618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0" y="4529145"/>
            <a:ext cx="2061440" cy="12884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\Desktop\калашников 2\Калашников\528b7093d3cc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629" y="484412"/>
            <a:ext cx="2691905" cy="179011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калашников 2\Калашников\_46707293_jex_517057_de54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82" y="4529145"/>
            <a:ext cx="2411603" cy="13565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76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3176"/>
            <a:ext cx="8229600" cy="136815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поделаешь — люблю 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работать». </a:t>
            </a:r>
            <a:b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пожму руку тому, 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сделает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 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лучше».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76056" y="404664"/>
            <a:ext cx="3672408" cy="4392488"/>
          </a:xfrm>
          <a:solidFill>
            <a:srgbClr val="00B0F0"/>
          </a:solidFill>
          <a:ln>
            <a:solidFill>
              <a:srgbClr val="00B0F0"/>
            </a:solidFill>
          </a:ln>
          <a:effectLst/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 свой самоотверженный труд и верность Отечеству Михаил Тимофеевич был награжден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smtClean="0">
                <a:solidFill>
                  <a:schemeClr val="bg1"/>
                </a:solidFill>
              </a:rPr>
              <a:t> Орденом </a:t>
            </a:r>
            <a:r>
              <a:rPr lang="ru-RU" dirty="0">
                <a:solidFill>
                  <a:schemeClr val="bg1"/>
                </a:solidFill>
              </a:rPr>
              <a:t>Отечественной войны I </a:t>
            </a:r>
            <a:r>
              <a:rPr lang="ru-RU" dirty="0" smtClean="0">
                <a:solidFill>
                  <a:schemeClr val="bg1"/>
                </a:solidFill>
              </a:rPr>
              <a:t>степени, Орденом </a:t>
            </a:r>
            <a:r>
              <a:rPr lang="ru-RU" dirty="0">
                <a:solidFill>
                  <a:schemeClr val="bg1"/>
                </a:solidFill>
              </a:rPr>
              <a:t>«За заслуги перед Отечеством» II </a:t>
            </a:r>
            <a:r>
              <a:rPr lang="ru-RU" dirty="0" smtClean="0">
                <a:solidFill>
                  <a:schemeClr val="bg1"/>
                </a:solidFill>
              </a:rPr>
              <a:t>степени, Орденом </a:t>
            </a:r>
            <a:r>
              <a:rPr lang="ru-RU" dirty="0">
                <a:solidFill>
                  <a:schemeClr val="bg1"/>
                </a:solidFill>
              </a:rPr>
              <a:t>Святого апостола </a:t>
            </a:r>
            <a:r>
              <a:rPr lang="ru-RU" dirty="0" smtClean="0">
                <a:solidFill>
                  <a:schemeClr val="bg1"/>
                </a:solidFill>
              </a:rPr>
              <a:t>Андрея, Орденом Почёта</a:t>
            </a:r>
            <a:r>
              <a:rPr lang="ru-RU" dirty="0">
                <a:solidFill>
                  <a:schemeClr val="bg1"/>
                </a:solidFill>
              </a:rPr>
              <a:t>, м</a:t>
            </a:r>
            <a:r>
              <a:rPr lang="ru-RU" dirty="0" smtClean="0">
                <a:solidFill>
                  <a:schemeClr val="bg1"/>
                </a:solidFill>
              </a:rPr>
              <a:t>едалью </a:t>
            </a:r>
            <a:r>
              <a:rPr lang="ru-RU" dirty="0">
                <a:solidFill>
                  <a:schemeClr val="bg1"/>
                </a:solidFill>
              </a:rPr>
              <a:t>«Золотая Звезда», м</a:t>
            </a:r>
            <a:r>
              <a:rPr lang="ru-RU" dirty="0" smtClean="0">
                <a:solidFill>
                  <a:schemeClr val="bg1"/>
                </a:solidFill>
              </a:rPr>
              <a:t>едалью  </a:t>
            </a:r>
            <a:r>
              <a:rPr lang="ru-RU" dirty="0">
                <a:solidFill>
                  <a:schemeClr val="bg1"/>
                </a:solidFill>
              </a:rPr>
              <a:t>«Символ Науки»</a:t>
            </a:r>
          </a:p>
          <a:p>
            <a:r>
              <a:rPr lang="ru-RU" dirty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олотой медалью </a:t>
            </a:r>
            <a:r>
              <a:rPr lang="ru-RU" dirty="0">
                <a:solidFill>
                  <a:schemeClr val="bg1"/>
                </a:solidFill>
              </a:rPr>
              <a:t>имени В. Г. Шухова, </a:t>
            </a:r>
            <a:r>
              <a:rPr lang="ru-RU" dirty="0" smtClean="0">
                <a:solidFill>
                  <a:schemeClr val="bg1"/>
                </a:solidFill>
              </a:rPr>
              <a:t>медалью </a:t>
            </a:r>
            <a:r>
              <a:rPr lang="ru-RU" dirty="0">
                <a:solidFill>
                  <a:schemeClr val="bg1"/>
                </a:solidFill>
              </a:rPr>
              <a:t>«Ветеран труда</a:t>
            </a:r>
            <a:r>
              <a:rPr lang="ru-RU" dirty="0" smtClean="0">
                <a:solidFill>
                  <a:schemeClr val="bg1"/>
                </a:solidFill>
              </a:rPr>
              <a:t>» и многими другими орденами,  медалями и премиями.</a:t>
            </a:r>
          </a:p>
          <a:p>
            <a:r>
              <a:rPr lang="ru-RU" dirty="0">
                <a:solidFill>
                  <a:schemeClr val="bg1"/>
                </a:solidFill>
              </a:rPr>
              <a:t>Михаил </a:t>
            </a:r>
            <a:r>
              <a:rPr lang="ru-RU" dirty="0" smtClean="0">
                <a:solidFill>
                  <a:schemeClr val="bg1"/>
                </a:solidFill>
              </a:rPr>
              <a:t>Тимофеевич 4 раза  удостоился  Благодарности Президента Российской Федерации и Почетных грамот Правительства Российской Федерации.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" r="6319"/>
          <a:stretch>
            <a:fillRect/>
          </a:stretch>
        </p:blipFill>
        <p:spPr>
          <a:xfrm>
            <a:off x="395536" y="404664"/>
            <a:ext cx="4574569" cy="33532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547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</a:rPr>
            </a:br>
            <a:r>
              <a:rPr lang="ru-RU" sz="1400" dirty="0">
                <a:solidFill>
                  <a:schemeClr val="tx1"/>
                </a:solidFill>
                <a:effectLst/>
              </a:rPr>
              <a:t/>
            </a:r>
            <a:br>
              <a:rPr lang="ru-RU" sz="1400" dirty="0">
                <a:solidFill>
                  <a:schemeClr val="tx1"/>
                </a:solidFill>
                <a:effectLst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</a:rPr>
            </a:br>
            <a:r>
              <a:rPr lang="ru-RU" sz="1400" dirty="0">
                <a:solidFill>
                  <a:schemeClr val="tx1"/>
                </a:solidFill>
                <a:effectLst/>
              </a:rPr>
              <a:t/>
            </a:r>
            <a:br>
              <a:rPr lang="ru-RU" sz="1400" dirty="0">
                <a:solidFill>
                  <a:schemeClr val="tx1"/>
                </a:solidFill>
                <a:effectLst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</a:rPr>
            </a:br>
            <a:r>
              <a:rPr lang="ru-RU" sz="1400" dirty="0">
                <a:solidFill>
                  <a:schemeClr val="tx1"/>
                </a:solidFill>
                <a:effectLst/>
              </a:rPr>
              <a:t/>
            </a:r>
            <a:br>
              <a:rPr lang="ru-RU" sz="1400" dirty="0">
                <a:solidFill>
                  <a:schemeClr val="tx1"/>
                </a:solidFill>
                <a:effectLst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</a:rPr>
            </a:br>
            <a:r>
              <a:rPr lang="ru-RU" sz="1400" dirty="0">
                <a:solidFill>
                  <a:schemeClr val="tx1"/>
                </a:solidFill>
                <a:effectLst/>
              </a:rPr>
              <a:t/>
            </a:r>
            <a:br>
              <a:rPr lang="ru-RU" sz="1400" dirty="0">
                <a:solidFill>
                  <a:schemeClr val="tx1"/>
                </a:solidFill>
                <a:effectLst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</a:rPr>
            </a:br>
            <a:r>
              <a:rPr lang="ru-RU" sz="1400" dirty="0">
                <a:solidFill>
                  <a:schemeClr val="tx1"/>
                </a:solidFill>
                <a:effectLst/>
              </a:rPr>
              <a:t/>
            </a:r>
            <a:br>
              <a:rPr lang="ru-RU" sz="1400" dirty="0">
                <a:solidFill>
                  <a:schemeClr val="tx1"/>
                </a:solidFill>
                <a:effectLst/>
              </a:rPr>
            </a:br>
            <a:r>
              <a:rPr lang="ru-RU" sz="1400" dirty="0">
                <a:solidFill>
                  <a:schemeClr val="tx1"/>
                </a:solidFill>
                <a:effectLst/>
              </a:rPr>
              <a:t/>
            </a:r>
            <a:br>
              <a:rPr lang="ru-RU" sz="1400" dirty="0">
                <a:solidFill>
                  <a:schemeClr val="tx1"/>
                </a:solidFill>
                <a:effectLst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</a:rPr>
            </a:br>
            <a:r>
              <a:rPr lang="ru-RU" sz="1400" dirty="0">
                <a:solidFill>
                  <a:schemeClr val="tx1"/>
                </a:solidFill>
                <a:effectLst/>
              </a:rPr>
              <a:t/>
            </a:r>
            <a:br>
              <a:rPr lang="ru-RU" sz="1400" dirty="0">
                <a:solidFill>
                  <a:schemeClr val="tx1"/>
                </a:solidFill>
                <a:effectLst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</a:rPr>
              <a:t>В </a:t>
            </a:r>
            <a:r>
              <a:rPr lang="ru-RU" sz="1400" dirty="0">
                <a:solidFill>
                  <a:schemeClr val="tx1"/>
                </a:solidFill>
                <a:effectLst/>
              </a:rPr>
              <a:t>2012 году здоровье Михаила Тимофеевича стало ухудшаться в связи с преклонным возрастом. По словам референта Калашникова Николая Шкляева, конструктор почувствовал себя хуже в марте 2012 года, после чего перестал работать. В декабре был госпитализирован в Республиканский клинико-диагностический центр (РКДЦ) Удмуртии на плановое </a:t>
            </a:r>
            <a:r>
              <a:rPr lang="ru-RU" sz="1400" dirty="0" smtClean="0">
                <a:solidFill>
                  <a:schemeClr val="tx1"/>
                </a:solidFill>
                <a:effectLst/>
              </a:rPr>
              <a:t>обследование.</a:t>
            </a:r>
            <a:r>
              <a:rPr lang="ru-RU" sz="1400" dirty="0">
                <a:solidFill>
                  <a:schemeClr val="tx1"/>
                </a:solidFill>
                <a:effectLst/>
              </a:rPr>
              <a:t/>
            </a:r>
            <a:br>
              <a:rPr lang="ru-RU" sz="1400" dirty="0">
                <a:solidFill>
                  <a:schemeClr val="tx1"/>
                </a:solidFill>
                <a:effectLst/>
              </a:rPr>
            </a:br>
            <a:r>
              <a:rPr lang="ru-RU" sz="1400" dirty="0">
                <a:solidFill>
                  <a:schemeClr val="tx1"/>
                </a:solidFill>
                <a:effectLst/>
              </a:rPr>
              <a:t>К началу лета 2013 года состояние конструктора вновь ухудшилось. Самолет МЧС Ил-76, оборудованный специальным медицинским модулем и аппаратурой, прилетел в Ижевск для транспортировки оружейника в Москву. </a:t>
            </a:r>
            <a:r>
              <a:rPr lang="ru-RU" sz="1400" dirty="0" smtClean="0">
                <a:solidFill>
                  <a:schemeClr val="tx1"/>
                </a:solidFill>
                <a:effectLst/>
              </a:rPr>
              <a:t>В </a:t>
            </a:r>
            <a:r>
              <a:rPr lang="ru-RU" sz="1400" dirty="0">
                <a:solidFill>
                  <a:schemeClr val="tx1"/>
                </a:solidFill>
                <a:effectLst/>
              </a:rPr>
              <a:t>связи с появившейся необходимостью медицинского обследования врачи приняли решение направить Михаила Тимофеевича в одну из московских </a:t>
            </a:r>
            <a:r>
              <a:rPr lang="ru-RU" sz="1400" dirty="0" smtClean="0">
                <a:solidFill>
                  <a:schemeClr val="tx1"/>
                </a:solidFill>
                <a:effectLst/>
              </a:rPr>
              <a:t>клиник. </a:t>
            </a:r>
            <a:r>
              <a:rPr lang="ru-RU" sz="1400" dirty="0">
                <a:solidFill>
                  <a:schemeClr val="tx1"/>
                </a:solidFill>
                <a:effectLst/>
              </a:rPr>
              <a:t>В Москве Михаилу Тимофеевичу был поставлен диагноз тромбоэмболия лёгочной </a:t>
            </a:r>
            <a:r>
              <a:rPr lang="ru-RU" sz="1400" dirty="0" smtClean="0">
                <a:solidFill>
                  <a:schemeClr val="tx1"/>
                </a:solidFill>
                <a:effectLst/>
              </a:rPr>
              <a:t>артерии. </a:t>
            </a:r>
            <a:r>
              <a:rPr lang="ru-RU" sz="1400" dirty="0">
                <a:solidFill>
                  <a:schemeClr val="tx1"/>
                </a:solidFill>
                <a:effectLst/>
              </a:rPr>
              <a:t>После пройденного курса лечения и реабилитации в сентябре вернулся в </a:t>
            </a:r>
            <a:r>
              <a:rPr lang="ru-RU" sz="1400" dirty="0" smtClean="0">
                <a:solidFill>
                  <a:schemeClr val="tx1"/>
                </a:solidFill>
                <a:effectLst/>
              </a:rPr>
              <a:t>Ижевск.</a:t>
            </a:r>
            <a:r>
              <a:rPr lang="ru-RU" sz="1400" dirty="0">
                <a:solidFill>
                  <a:schemeClr val="tx1"/>
                </a:solidFill>
                <a:effectLst/>
              </a:rPr>
              <a:t/>
            </a:r>
            <a:br>
              <a:rPr lang="ru-RU" sz="1400" dirty="0">
                <a:solidFill>
                  <a:schemeClr val="tx1"/>
                </a:solidFill>
                <a:effectLst/>
              </a:rPr>
            </a:br>
            <a:r>
              <a:rPr lang="ru-RU" sz="1400" dirty="0">
                <a:solidFill>
                  <a:schemeClr val="tx1"/>
                </a:solidFill>
                <a:effectLst/>
              </a:rPr>
              <a:t>В середине ноября состояние здоровья вновь ухудшилось, и 17 ноября Михаил Тимофеевич был госпитализирован в реанимацию Республиканского клинико-диагностического центра (РКДЦ) </a:t>
            </a:r>
            <a:r>
              <a:rPr lang="ru-RU" sz="1400" dirty="0" smtClean="0">
                <a:solidFill>
                  <a:schemeClr val="tx1"/>
                </a:solidFill>
                <a:effectLst/>
              </a:rPr>
              <a:t>Удмуртии. </a:t>
            </a:r>
            <a:r>
              <a:rPr lang="ru-RU" sz="1400" dirty="0">
                <a:solidFill>
                  <a:schemeClr val="tx1"/>
                </a:solidFill>
                <a:effectLst/>
              </a:rPr>
              <a:t>Близкие конструктора связывают это с чрезмерными хлопотами по поводу празднования его 94-летия, которое Калашников отметил 10 ноября 2013 </a:t>
            </a:r>
            <a:r>
              <a:rPr lang="ru-RU" sz="1400" dirty="0" smtClean="0">
                <a:solidFill>
                  <a:schemeClr val="tx1"/>
                </a:solidFill>
                <a:effectLst/>
              </a:rPr>
              <a:t>года…</a:t>
            </a:r>
            <a:br>
              <a:rPr lang="ru-RU" sz="1400" dirty="0" smtClean="0">
                <a:solidFill>
                  <a:schemeClr val="tx1"/>
                </a:solidFill>
                <a:effectLst/>
              </a:rPr>
            </a:br>
            <a:r>
              <a:rPr lang="ru-RU" sz="1400" dirty="0">
                <a:solidFill>
                  <a:schemeClr val="tx1"/>
                </a:solidFill>
                <a:effectLst/>
              </a:rPr>
              <a:t/>
            </a:r>
            <a:br>
              <a:rPr lang="ru-RU" sz="1400" dirty="0">
                <a:solidFill>
                  <a:schemeClr val="tx1"/>
                </a:solidFill>
                <a:effectLst/>
              </a:rPr>
            </a:br>
            <a:r>
              <a:rPr lang="ru-RU" sz="1400" dirty="0">
                <a:solidFill>
                  <a:schemeClr val="tx1"/>
                </a:solidFill>
                <a:effectLst/>
              </a:rPr>
              <a:t/>
            </a:r>
            <a:br>
              <a:rPr lang="ru-RU" sz="1400" dirty="0">
                <a:solidFill>
                  <a:schemeClr val="tx1"/>
                </a:solidFill>
                <a:effectLst/>
              </a:rPr>
            </a:br>
            <a:r>
              <a:rPr lang="ru-RU" sz="1400" dirty="0">
                <a:solidFill>
                  <a:schemeClr val="tx1"/>
                </a:solidFill>
                <a:effectLst/>
              </a:rPr>
              <a:t/>
            </a:r>
            <a:br>
              <a:rPr lang="ru-RU" sz="1400" dirty="0">
                <a:solidFill>
                  <a:schemeClr val="tx1"/>
                </a:solidFill>
                <a:effectLst/>
              </a:rPr>
            </a:br>
            <a:r>
              <a:rPr lang="ru-RU" sz="1400" dirty="0">
                <a:solidFill>
                  <a:schemeClr val="tx1"/>
                </a:solidFill>
                <a:effectLst/>
              </a:rPr>
              <a:t/>
            </a:r>
            <a:br>
              <a:rPr lang="ru-RU" sz="1400" dirty="0">
                <a:solidFill>
                  <a:schemeClr val="tx1"/>
                </a:solidFill>
                <a:effectLst/>
              </a:rPr>
            </a:br>
            <a:endParaRPr lang="ru-RU" sz="1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73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9715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</a:rPr>
              <a:t>«Я </a:t>
            </a:r>
            <a:r>
              <a:rPr lang="ru-RU" sz="1800" b="1" i="1" dirty="0">
                <a:solidFill>
                  <a:schemeClr val="tx1"/>
                </a:solidFill>
              </a:rPr>
              <a:t>оружие изобрел не для убийства людей, а для защиты своего Отечества. Меня часто спрашивают: «Как вы спите, ведь столько людей из вашего автомата убили?» А я на это говорю: «Сон у меня отличный. Пусть плохо спят политики, которые затевают войны». А конструктор не </a:t>
            </a:r>
            <a:r>
              <a:rPr lang="ru-RU" sz="1800" b="1" i="1" dirty="0" smtClean="0">
                <a:solidFill>
                  <a:schemeClr val="tx1"/>
                </a:solidFill>
              </a:rPr>
              <a:t>виноват</a:t>
            </a:r>
            <a:r>
              <a:rPr lang="ru-RU" sz="1800" b="1" i="1" dirty="0">
                <a:solidFill>
                  <a:schemeClr val="tx1"/>
                </a:solidFill>
              </a:rPr>
              <a:t>».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 smtClean="0">
                <a:solidFill>
                  <a:schemeClr val="tx1"/>
                </a:solidFill>
              </a:rPr>
              <a:t>«Я </a:t>
            </a:r>
            <a:r>
              <a:rPr lang="ru-RU" sz="1800" b="1" i="1" dirty="0">
                <a:solidFill>
                  <a:schemeClr val="tx1"/>
                </a:solidFill>
              </a:rPr>
              <a:t>горжусь своим изобретением, но мне грустно, что оно используется </a:t>
            </a:r>
            <a:r>
              <a:rPr lang="ru-RU" sz="1800" b="1" i="1" dirty="0" smtClean="0">
                <a:solidFill>
                  <a:schemeClr val="tx1"/>
                </a:solidFill>
              </a:rPr>
              <a:t>террористами».</a:t>
            </a:r>
            <a:r>
              <a:rPr lang="ru-RU" sz="2000" b="1" i="1" dirty="0">
                <a:solidFill>
                  <a:schemeClr val="tx1"/>
                </a:solidFill>
              </a:rPr>
              <a:t/>
            </a:r>
            <a:br>
              <a:rPr lang="ru-RU" sz="2000" b="1" i="1" dirty="0">
                <a:solidFill>
                  <a:schemeClr val="tx1"/>
                </a:solidFill>
              </a:rPr>
            </a:br>
            <a:r>
              <a:rPr lang="ru-RU" sz="2000" b="1" i="1" dirty="0">
                <a:solidFill>
                  <a:schemeClr val="tx1"/>
                </a:solidFill>
              </a:rPr>
              <a:t/>
            </a:r>
            <a:br>
              <a:rPr lang="ru-RU" sz="2000" b="1" i="1" dirty="0">
                <a:solidFill>
                  <a:schemeClr val="tx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В декабре 2013 года Михаил Тимофеевич написал Патриарху Московскому и Всея Руси Кириллу письмо. В нём он делится душевными переживаниями по поводу своей ответственности за смерти людей, убитых из оружия, которое он </a:t>
            </a:r>
            <a:r>
              <a:rPr lang="ru-RU" sz="1600" dirty="0" smtClean="0"/>
              <a:t>создал.</a:t>
            </a:r>
            <a:endParaRPr lang="ru-RU" sz="1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1" b="8061"/>
          <a:stretch>
            <a:fillRect/>
          </a:stretch>
        </p:blipFill>
        <p:spPr>
          <a:xfrm>
            <a:off x="395536" y="476672"/>
            <a:ext cx="5925312" cy="4343400"/>
          </a:xfrm>
        </p:spPr>
      </p:pic>
    </p:spTree>
    <p:extLst>
      <p:ext uri="{BB962C8B-B14F-4D97-AF65-F5344CB8AC3E}">
        <p14:creationId xmlns:p14="http://schemas.microsoft.com/office/powerpoint/2010/main" val="7888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762910"/>
            <a:ext cx="8183880" cy="1872208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7"/>
            <a:ext cx="2987132" cy="273630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46" name="Picture 2" descr="C:\Users\user\Desktop\Калашников\imgs-1214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64704"/>
            <a:ext cx="4543140" cy="26642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573015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Никас Сафронов: </a:t>
            </a:r>
            <a:r>
              <a:rPr lang="ru-RU" sz="1600" i="1" dirty="0"/>
              <a:t>«Во всём мире знают Россию по четырём символам, одним из которых стал Калашников... Он </a:t>
            </a:r>
            <a:r>
              <a:rPr lang="ru-RU" sz="1600" i="1" dirty="0" smtClean="0"/>
              <a:t>жил </a:t>
            </a:r>
            <a:r>
              <a:rPr lang="ru-RU" sz="1600" i="1" dirty="0"/>
              <a:t>очень скромно, на третьем этаже без лифта, с женщиной, которая за ним ухаживает. Но сама страна тоже недополучила, потому что за бесценок продавала лицензии на изготовление автомата Калашникова».</a:t>
            </a:r>
            <a:br>
              <a:rPr lang="ru-RU" sz="1600" i="1" dirty="0"/>
            </a:br>
            <a:r>
              <a:rPr lang="ru-RU" sz="1600" b="1" dirty="0"/>
              <a:t>Михаил Калашников: </a:t>
            </a:r>
            <a:r>
              <a:rPr lang="ru-RU" sz="1600" i="1" dirty="0"/>
              <a:t>«Нельзя всё мерить деньгами. Для меня самое дорогое, когда люди говорят: „Ваше оружие спасло мне жизнь!“ Зачем мне миллионы? Я и так живу хорошо».</a:t>
            </a:r>
          </a:p>
        </p:txBody>
      </p:sp>
    </p:spTree>
    <p:extLst>
      <p:ext uri="{BB962C8B-B14F-4D97-AF65-F5344CB8AC3E}">
        <p14:creationId xmlns:p14="http://schemas.microsoft.com/office/powerpoint/2010/main" val="8296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97152"/>
            <a:ext cx="8183880" cy="1080120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effectLst/>
              </a:rPr>
              <a:t>Михаил </a:t>
            </a:r>
            <a:r>
              <a:rPr lang="ru-RU" sz="1400" dirty="0">
                <a:solidFill>
                  <a:schemeClr val="tx1"/>
                </a:solidFill>
                <a:effectLst/>
              </a:rPr>
              <a:t>Тимофеевич Калашников умер 23 декабря 2013 года в Ижевске. Соболезнования родным и близким Михаила Калашникова выразили Президент России Владимир Путин и министр обороны Сергей </a:t>
            </a:r>
            <a:r>
              <a:rPr lang="ru-RU" sz="1400" dirty="0" smtClean="0">
                <a:solidFill>
                  <a:schemeClr val="tx1"/>
                </a:solidFill>
                <a:effectLst/>
              </a:rPr>
              <a:t>Шойгу</a:t>
            </a:r>
            <a:r>
              <a:rPr lang="ru-RU" sz="1400" dirty="0">
                <a:solidFill>
                  <a:schemeClr val="tx1"/>
                </a:solidFill>
                <a:effectLst/>
              </a:rPr>
              <a:t>. Проститься с Михаилом Калашниковым приехали президент России Владимир Путин, министр обороны Сергей Шойгу, руководитель администрации президента Сергей Иванов, министр промышленности и торговли Денис Мантуров, губернатор Московской области Андрей Воробьёв, генеральный директор государственной компании «Ростех» Сергей Чемезов. Похоронен 27 декабря 2013 года на Пантеоне Героев Федерального военного мемориального </a:t>
            </a:r>
            <a:r>
              <a:rPr lang="ru-RU" sz="1400" dirty="0" smtClean="0">
                <a:solidFill>
                  <a:schemeClr val="tx1"/>
                </a:solidFill>
                <a:effectLst/>
              </a:rPr>
              <a:t>кладбища.</a:t>
            </a:r>
            <a:endParaRPr lang="ru-RU" sz="1400" dirty="0">
              <a:solidFill>
                <a:schemeClr val="tx1"/>
              </a:solidFill>
              <a:effectLst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48680"/>
            <a:ext cx="4089777" cy="280831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3" y="548680"/>
            <a:ext cx="3930650" cy="2227368"/>
          </a:xfr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/>
          <p:cNvSpPr txBox="1"/>
          <p:nvPr/>
        </p:nvSpPr>
        <p:spPr>
          <a:xfrm>
            <a:off x="539552" y="37170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C:\Users\user\Desktop\Калашников\гвоздики 9-56_en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40393"/>
            <a:ext cx="2614349" cy="17407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Калашников\58572b227415d965dc544b5cac58dcd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833130"/>
            <a:ext cx="1368152" cy="102487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14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533400"/>
            <a:ext cx="3384376" cy="275158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селе Курья Алтайского </a:t>
            </a:r>
            <a:r>
              <a:rPr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края Михаилу Калашникову  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 прижизненный бронзовый бюст.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27584" y="4797152"/>
            <a:ext cx="7683063" cy="1368152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rebuchet MS" panose="020B0603020202020204" pitchFamily="34" charset="0"/>
              </a:rPr>
              <a:t>«Всё </a:t>
            </a:r>
            <a:r>
              <a:rPr lang="ru-RU" sz="2400" i="1" dirty="0">
                <a:latin typeface="Trebuchet MS" panose="020B0603020202020204" pitchFamily="34" charset="0"/>
              </a:rPr>
              <a:t>нужное — просто, всё сложное — не </a:t>
            </a:r>
            <a:r>
              <a:rPr lang="ru-RU" sz="2400" i="1" dirty="0" smtClean="0">
                <a:latin typeface="Trebuchet MS" panose="020B0603020202020204" pitchFamily="34" charset="0"/>
              </a:rPr>
              <a:t>нужно»</a:t>
            </a:r>
          </a:p>
          <a:p>
            <a:r>
              <a:rPr lang="ru-RU" sz="2400" dirty="0" smtClean="0">
                <a:latin typeface="Trebuchet MS" panose="020B0603020202020204" pitchFamily="34" charset="0"/>
              </a:rPr>
              <a:t>(М. Калашников).</a:t>
            </a:r>
            <a:endParaRPr lang="ru-RU" sz="2400" dirty="0">
              <a:latin typeface="Trebuchet MS" panose="020B0603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2876611" cy="3744416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4134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25144"/>
            <a:ext cx="8183880" cy="108012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Михаил Калашников являлся единственным человеком, удостоенным звания Героя России и дважды звания Героя Социалистического </a:t>
            </a:r>
            <a:r>
              <a:rPr lang="ru-RU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Труда!</a:t>
            </a:r>
            <a:endParaRPr lang="ru-RU" sz="28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84784"/>
            <a:ext cx="3810000" cy="2857500"/>
          </a:xfr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TextBox 5"/>
          <p:cNvSpPr txBox="1"/>
          <p:nvPr/>
        </p:nvSpPr>
        <p:spPr>
          <a:xfrm>
            <a:off x="539552" y="650187"/>
            <a:ext cx="8064896" cy="64633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памяти Михаила Тимофеевича Калашникова           (1919-2013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гг.)</a:t>
            </a:r>
          </a:p>
        </p:txBody>
      </p:sp>
      <p:pic>
        <p:nvPicPr>
          <p:cNvPr id="1026" name="Picture 2" descr="C:\Users\user\Desktop\калашников 2\Калашников\1244128842_hb-10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5507"/>
            <a:ext cx="2205228" cy="183282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алашников 2\Калашников\1244128842_hb-100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5507"/>
            <a:ext cx="2208949" cy="183592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5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6408712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4"/>
                </a:solidFill>
                <a:effectLst/>
              </a:rPr>
              <a:t>презентацию подготовили: учитель истории        Горшков С. В. и учащиеся 6 а класса ГБОУ СОШ №800</a:t>
            </a:r>
            <a:endParaRPr lang="ru-RU" sz="3200" dirty="0">
              <a:solidFill>
                <a:schemeClr val="accent4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581128"/>
            <a:ext cx="7772400" cy="108012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6900" dirty="0" smtClean="0">
                <a:solidFill>
                  <a:srgbClr val="FF0000"/>
                </a:solidFill>
              </a:rPr>
              <a:t>Спасибо за внимание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Калашников\п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28575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Калашников\п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38" y="3645024"/>
            <a:ext cx="28575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2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Выдающийся российский конструктор стрелкового оружия Михаил Тимофеевич Калашников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22987"/>
            <a:ext cx="5290828" cy="4187825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Прямоугольник 4"/>
          <p:cNvSpPr/>
          <p:nvPr/>
        </p:nvSpPr>
        <p:spPr>
          <a:xfrm>
            <a:off x="467544" y="1700808"/>
            <a:ext cx="25922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«Конечно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оружие — не трактор и не комбайн, не сеялка и не плуг. Им землю не вспашешь, хлеб не вырастишь. Но без него и не защитишь родную землю, не отстоишь от врага свою Родину, свой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народ».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12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69160"/>
            <a:ext cx="8229600" cy="1194456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детских лет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интересовался техникой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интересом исследуя устройство и принципы работы разных механизмов. В школе увлекался физикой, геометрией 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литературой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окончании седьмого класса с позволения родителей вернулся 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Алтай, где устроился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работу учётчиком в депо станции Матай Туркестано-Сибирской железной дороги. Общение с машинистами, токарями, слесарями депо укрепило интерес Михаила к технике, и зародило желание сделать что-нибудь самому.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462712" y="533400"/>
            <a:ext cx="2213744" cy="4263752"/>
          </a:xfrm>
        </p:spPr>
        <p:txBody>
          <a:bodyPr>
            <a:normAutofit/>
          </a:bodyPr>
          <a:lstStyle/>
          <a:p>
            <a:r>
              <a:rPr lang="ru-RU" dirty="0"/>
              <a:t>Родился в селе Курья Алтайского края. Он был семнадцатым ребёнком в многодетной крестьянской </a:t>
            </a:r>
            <a:r>
              <a:rPr lang="ru-RU" dirty="0" smtClean="0"/>
              <a:t>семье.</a:t>
            </a:r>
          </a:p>
          <a:p>
            <a:r>
              <a:rPr lang="ru-RU" dirty="0"/>
              <a:t>В 1930 году семья его </a:t>
            </a:r>
            <a:r>
              <a:rPr lang="ru-RU" dirty="0" smtClean="0"/>
              <a:t>отца—Тимофея Александровича Калашникова, переехала </a:t>
            </a:r>
            <a:r>
              <a:rPr lang="ru-RU" dirty="0"/>
              <a:t>из Алтайского края в Томскую область, посёлок Нижняя Моховая (ныне Бакчарский район, около села </a:t>
            </a:r>
            <a:r>
              <a:rPr lang="ru-RU" dirty="0" smtClean="0"/>
              <a:t>Парбиг</a:t>
            </a:r>
            <a:r>
              <a:rPr lang="ru-RU" dirty="0"/>
              <a:t>).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" b="690"/>
          <a:stretch>
            <a:fillRect/>
          </a:stretch>
        </p:blipFill>
        <p:spPr>
          <a:xfrm>
            <a:off x="421480" y="435767"/>
            <a:ext cx="5878712" cy="4309241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75140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564904"/>
            <a:ext cx="8183880" cy="3312367"/>
          </a:xfrm>
        </p:spPr>
        <p:txBody>
          <a:bodyPr>
            <a:noAutofit/>
          </a:bodyPr>
          <a:lstStyle/>
          <a:p>
            <a:r>
              <a:rPr lang="ru-RU" sz="1800" b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1938 года был призван в Красную Армию в Киевский Особый военный округ. После курса младших командиров получил специальность </a:t>
            </a:r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механика-водителя </a:t>
            </a:r>
            <a:r>
              <a:rPr lang="ru-RU" sz="1800" b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танка и служил в 12-й танковой дивизии в г. Стрый (Западная </a:t>
            </a:r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Украина)</a:t>
            </a:r>
            <a:br>
              <a:rPr lang="ru-RU" sz="18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Великую Отечественную войну начал в августе 1941 года командиром танка в звании старшего </a:t>
            </a:r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сержанта, </a:t>
            </a:r>
            <a:r>
              <a:rPr lang="ru-RU" sz="1800" b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в октябре </a:t>
            </a:r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Брянском</a:t>
            </a:r>
            <a:r>
              <a:rPr lang="ru-RU" sz="1800" b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был тяжело ранен. В госпитале по-настоящему загорелся идеей создания своего образца автоматического оружия. Начал делать наброски и чертежи, сопоставляя и анализируя собственные впечатления о боях, мнения товарищей по оружию, содержание книг госпитальной </a:t>
            </a:r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библиотеки. </a:t>
            </a:r>
            <a:endParaRPr lang="ru-RU" sz="18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9239"/>
            <a:ext cx="2016224" cy="2827753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3347864" y="692697"/>
            <a:ext cx="51125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 не было войны, я бы, наверное, был конструктором сельскохозяйственной техники. Немцы виноваты в том, что я стал конструктором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оружия».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36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25144"/>
            <a:ext cx="8229600" cy="1872208"/>
          </a:xfrm>
        </p:spPr>
        <p:txBody>
          <a:bodyPr>
            <a:noAutofit/>
          </a:bodyPr>
          <a:lstStyle/>
          <a:p>
            <a:r>
              <a:rPr lang="ru-RU" sz="1600" u="sng" dirty="0" smtClean="0">
                <a:solidFill>
                  <a:schemeClr val="accent5">
                    <a:lumMod val="75000"/>
                  </a:schemeClr>
                </a:solidFill>
              </a:rPr>
              <a:t>Вот что сказали специалисты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«Пистолет-пулемёт 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</a:rPr>
              <a:t>Калашникова в изготовлении сложнее и дороже, чем ППШ-41 и ППС, и требует применения дефицитных и медленных фрезерных работ. Поэтому, несмотря на многие подкупающие стороны (малый вес, малая длина, наличие одиночного огня, удачное совмещение переводчика и </a:t>
            </a: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предохранителя 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</a:rPr>
              <a:t>и пр.), в настоящем виде своём промышленного интереса не </a:t>
            </a: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представляет».</a:t>
            </a:r>
            <a:endParaRPr lang="ru-RU" sz="1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72200" y="404664"/>
            <a:ext cx="2376264" cy="4392488"/>
          </a:xfrm>
          <a:solidFill>
            <a:schemeClr val="accent1"/>
          </a:solidFill>
          <a:effectLst>
            <a:softEdge rad="31750"/>
          </a:effectLst>
        </p:spPr>
        <p:txBody>
          <a:bodyPr>
            <a:normAutofit fontScale="92500"/>
          </a:bodyPr>
          <a:lstStyle/>
          <a:p>
            <a:r>
              <a:rPr lang="ru-RU" dirty="0" smtClean="0"/>
              <a:t>В 1941 году Калашников представил свой первый пистолет-пулемет. Хотя отзывы в целом были отрицательными, начальник Военно-инженерной </a:t>
            </a:r>
            <a:r>
              <a:rPr lang="ru-RU" dirty="0"/>
              <a:t>академии им. Ф. Э. </a:t>
            </a:r>
            <a:r>
              <a:rPr lang="ru-RU" dirty="0" smtClean="0"/>
              <a:t>Дзержинского А</a:t>
            </a:r>
            <a:r>
              <a:rPr lang="ru-RU" dirty="0"/>
              <a:t>. А. </a:t>
            </a:r>
            <a:r>
              <a:rPr lang="ru-RU" dirty="0" smtClean="0"/>
              <a:t>Благонравов отметил оригинальность </a:t>
            </a:r>
            <a:r>
              <a:rPr lang="ru-RU" dirty="0"/>
              <a:t>и рекомендовал направить старшего сержанта Калашникова для дальнейшего </a:t>
            </a:r>
            <a:r>
              <a:rPr lang="ru-RU" dirty="0" smtClean="0"/>
              <a:t>обучения в МАИ (перенесенного в военное время в Казахстан).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4" r="10584"/>
          <a:stretch>
            <a:fillRect/>
          </a:stretch>
        </p:blipFill>
        <p:spPr>
          <a:xfrm>
            <a:off x="827584" y="836712"/>
            <a:ext cx="4940916" cy="3439410"/>
          </a:xfrm>
        </p:spPr>
      </p:pic>
    </p:spTree>
    <p:extLst>
      <p:ext uri="{BB962C8B-B14F-4D97-AF65-F5344CB8AC3E}">
        <p14:creationId xmlns:p14="http://schemas.microsoft.com/office/powerpoint/2010/main" val="419692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25144"/>
            <a:ext cx="8229600" cy="1338472"/>
          </a:xfrm>
        </p:spPr>
        <p:txBody>
          <a:bodyPr>
            <a:noAutofit/>
          </a:bodyPr>
          <a:lstStyle/>
          <a:p>
            <a:r>
              <a:rPr lang="ru-RU" sz="1400" i="1" dirty="0" smtClean="0">
                <a:solidFill>
                  <a:schemeClr val="accent5">
                    <a:lumMod val="50000"/>
                  </a:schemeClr>
                </a:solidFill>
              </a:rPr>
              <a:t>«Солдат 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</a:rPr>
              <a:t>сделал оружие для солдата. Я сам был рядовым и хорошо знаю трудности, с которыми сталкиваются в солдатской жизни… Когда дорабатывалась его конструкция, я бывал в военных частях, консультировался со специалистами. И солдаты говорили мне, что их устраивает, а что нужно доработать. Получилось простое, надёжное и эффективное оружие. АК работает в любых условиях, безотказно стреляет после того, как побывает в земле, болоте, упадёт с высоты на твёрдую поверхность. Он очень простой, этот автомат. Но хочу сказать, что сделать простое иногда во много раз сложнее, чем </a:t>
            </a:r>
            <a:r>
              <a:rPr lang="ru-RU" sz="1400" i="1" dirty="0" smtClean="0">
                <a:solidFill>
                  <a:schemeClr val="accent5">
                    <a:lumMod val="50000"/>
                  </a:schemeClr>
                </a:solidFill>
              </a:rPr>
              <a:t>сложное».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С 1945 года Михаил Калашников начал разработку автоматического оружия под промежуточный патрон 7,62×39 </a:t>
            </a:r>
            <a:r>
              <a:rPr lang="ru-RU" dirty="0" smtClean="0"/>
              <a:t>мм образца</a:t>
            </a:r>
            <a:r>
              <a:rPr lang="ru-RU" dirty="0"/>
              <a:t> 1943 года. Автомат Калашникова </a:t>
            </a:r>
            <a:r>
              <a:rPr lang="ru-RU" dirty="0" smtClean="0"/>
              <a:t>победил </a:t>
            </a:r>
            <a:r>
              <a:rPr lang="ru-RU" dirty="0"/>
              <a:t>в конкурсе 1947 года и был принят на </a:t>
            </a:r>
            <a:r>
              <a:rPr lang="ru-RU" dirty="0" smtClean="0"/>
              <a:t>вооружение. Автомат  стал самым известным оружием 20 века.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r="4520"/>
          <a:stretch>
            <a:fillRect/>
          </a:stretch>
        </p:blipFill>
        <p:spPr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0932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068960"/>
            <a:ext cx="8183880" cy="288032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Технические характеристики АК – 47:</a:t>
            </a:r>
            <a:br>
              <a:rPr lang="ru-RU" sz="2000" dirty="0" smtClean="0"/>
            </a:br>
            <a:r>
              <a:rPr lang="ru-RU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асса: 4 кг.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Длина: 1285 мм.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Калибр: 7,62 мм.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 отвод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пороховых газов, поворотный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затвор.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Скорострельность: 40 выстрелов в мин. одиночным выстрелом и 100 очередями.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скорость пули: 715 м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Прицельная дальность: 800 метров</a:t>
            </a:r>
            <a:br>
              <a:rPr lang="ru-RU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дальность (в метрах): 400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действительного огня</a:t>
            </a:r>
            <a:br>
              <a:rPr lang="ru-RU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1500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убойного действия пули</a:t>
            </a:r>
            <a:br>
              <a:rPr lang="ru-RU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3000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предельная дальность полёта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пули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183562" cy="263043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0086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знаете ли вы что: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некоторых странах Африки — Мозамбике, Эфиопии, Сомали — имя Калаш стало распространённым мужским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именем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Автомат Калашникова изображён на гербах Мозамбика, Зимбабве, Восточного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Тимора,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на государственном флаге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Мозамбика.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72200" y="404664"/>
            <a:ext cx="2376264" cy="4356755"/>
          </a:xfr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настоящее время автомат Калашникова: </a:t>
            </a:r>
          </a:p>
          <a:p>
            <a:pPr marL="33147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Используется более чем в 55 странах мира</a:t>
            </a:r>
          </a:p>
          <a:p>
            <a:pPr marL="33147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За все время было выпущено более 3 млн автоматов и неизвестное количество копий (это абсолютный рекорд)</a:t>
            </a:r>
          </a:p>
          <a:p>
            <a:pPr marL="33147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Имеет десятки разнообразных модификаций для различных типов войск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r="5231"/>
          <a:stretch>
            <a:fillRect/>
          </a:stretch>
        </p:blipFill>
        <p:spPr>
          <a:xfrm>
            <a:off x="356119" y="332656"/>
            <a:ext cx="2062916" cy="1512168"/>
          </a:xfrm>
          <a:effectLst>
            <a:softEdge rad="63500"/>
          </a:effectLst>
        </p:spPr>
      </p:pic>
      <p:pic>
        <p:nvPicPr>
          <p:cNvPr id="3074" name="Picture 2" descr="C:\Users\user\Desktop\Калашников\g mozambi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871" y="2708920"/>
            <a:ext cx="1992131" cy="205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Калашников\mozambiq_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91" y="2336529"/>
            <a:ext cx="1584176" cy="107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Калашников\1387815942_bez-imeni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97" y="3417639"/>
            <a:ext cx="2857570" cy="15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Калашников\4571694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1" y="1940321"/>
            <a:ext cx="2001922" cy="198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4888" y="516075"/>
            <a:ext cx="29132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«Нужно сказать, что это больше, чем автомат. Я утверждаю: это лучшие автоматы в мире. На всей планете нет другого такого оружия»</a:t>
            </a:r>
          </a:p>
          <a:p>
            <a:r>
              <a:rPr lang="ru-RU" sz="1400" dirty="0"/>
              <a:t>(Уго Чавес)</a:t>
            </a:r>
          </a:p>
        </p:txBody>
      </p:sp>
    </p:spTree>
    <p:extLst>
      <p:ext uri="{BB962C8B-B14F-4D97-AF65-F5344CB8AC3E}">
        <p14:creationId xmlns:p14="http://schemas.microsoft.com/office/powerpoint/2010/main" val="73859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720080"/>
          </a:xfrm>
          <a:solidFill>
            <a:schemeClr val="tx2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FFFF00"/>
                </a:solidFill>
                <a:effectLst/>
              </a:rPr>
              <a:t>Помимо знаменитого автомата Михаил Тимофеевич также разработал: ручной пулемет РПК, </a:t>
            </a:r>
            <a:r>
              <a:rPr lang="ru-RU" sz="1800" dirty="0">
                <a:solidFill>
                  <a:srgbClr val="FFFF00"/>
                </a:solidFill>
                <a:effectLst/>
              </a:rPr>
              <a:t>танковый пулемет 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ПКМТ, охотничий карабин «Сайга»</a:t>
            </a:r>
            <a:endParaRPr lang="ru-RU" sz="1800" dirty="0">
              <a:solidFill>
                <a:srgbClr val="FFFF00"/>
              </a:solidFill>
              <a:effectLst/>
            </a:endParaRPr>
          </a:p>
        </p:txBody>
      </p:sp>
      <p:pic>
        <p:nvPicPr>
          <p:cNvPr id="4098" name="Picture 2" descr="C:\Users\user\Desktop\Калашников\pk0876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392488" cy="16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Калашников\tankovyjj-pulemet-kalashnikova-pktm_scr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93" y="2945892"/>
            <a:ext cx="4614506" cy="143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16288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Ручной пулемет РПК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2080" y="3645024"/>
            <a:ext cx="345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Танковый пулемет ПМКТ</a:t>
            </a:r>
            <a:endParaRPr lang="ru-RU" dirty="0"/>
          </a:p>
        </p:txBody>
      </p:sp>
      <p:pic>
        <p:nvPicPr>
          <p:cNvPr id="4101" name="Picture 5" descr="C:\Users\user\Desktop\Калашников\1376442113_sai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22" y="4384571"/>
            <a:ext cx="4414547" cy="140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4088" y="4869160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Карабин «Сайга»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4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799</TotalTime>
  <Words>811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«С полной отдачей у нас работает только «Калашников» (народная поговорка)</vt:lpstr>
      <vt:lpstr>Выдающийся российский конструктор стрелкового оружия Михаил Тимофеевич Калашников</vt:lpstr>
      <vt:lpstr>С детских лет интересовался техникой, с интересом исследуя устройство и принципы работы разных механизмов. В школе увлекался физикой, геометрией и литературой. По окончании седьмого класса с позволения родителей вернулся на Алтай, где устроился на работу учётчиком в депо станции Матай Туркестано-Сибирской железной дороги. Общение с машинистами, токарями, слесарями депо укрепило интерес Михаила к технике, и зародило желание сделать что-нибудь самому.</vt:lpstr>
      <vt:lpstr>Осенью 1938 года был призван в Красную Армию в Киевский Особый военный округ. После курса младших командиров получил специальность механика-водителя танка и служил в 12-й танковой дивизии в г. Стрый (Западная Украина) Великую Отечественную войну начал в августе 1941 года командиром танка в звании старшего сержанта, и в октябре под Брянском был тяжело ранен. В госпитале по-настоящему загорелся идеей создания своего образца автоматического оружия. Начал делать наброски и чертежи, сопоставляя и анализируя собственные впечатления о боях, мнения товарищей по оружию, содержание книг госпитальной библиотеки. </vt:lpstr>
      <vt:lpstr>Вот что сказали специалисты: «Пистолет-пулемёт Калашникова в изготовлении сложнее и дороже, чем ППШ-41 и ППС, и требует применения дефицитных и медленных фрезерных работ. Поэтому, несмотря на многие подкупающие стороны (малый вес, малая длина, наличие одиночного огня, удачное совмещение переводчика и предохранителя и пр.), в настоящем виде своём промышленного интереса не представляет».</vt:lpstr>
      <vt:lpstr>«Солдат сделал оружие для солдата. Я сам был рядовым и хорошо знаю трудности, с которыми сталкиваются в солдатской жизни… Когда дорабатывалась его конструкция, я бывал в военных частях, консультировался со специалистами. И солдаты говорили мне, что их устраивает, а что нужно доработать. Получилось простое, надёжное и эффективное оружие. АК работает в любых условиях, безотказно стреляет после того, как побывает в земле, болоте, упадёт с высоты на твёрдую поверхность. Он очень простой, этот автомат. Но хочу сказать, что сделать простое иногда во много раз сложнее, чем сложное».</vt:lpstr>
      <vt:lpstr>Технические характеристики АК – 47: Масса: 4 кг.  Длина: 1285 мм.  Калибр: 7,62 мм. Принципы работы: отвод пороховых газов, поворотный затвор. Скорострельность: 40 выстрелов в мин. одиночным выстрелом и 100 очередями. Начальная скорость пули: 715 м/с Прицельная дальность: 800 метров Максимальная дальность (в метрах): 400 — действительного огня                                                                      1500 — убойного действия пули                                                                      3000 — предельная дальность полёта пули</vt:lpstr>
      <vt:lpstr>а знаете ли вы что: - В некоторых странах Африки — Мозамбике, Эфиопии, Сомали — имя Калаш стало распространённым мужским именем - Автомат Калашникова изображён на гербах Мозамбика, Зимбабве, Восточного Тимора, а также на государственном флаге Мозамбика.</vt:lpstr>
      <vt:lpstr>Помимо знаменитого автомата Михаил Тимофеевич также разработал: ручной пулемет РПК, танковый пулемет ПКМТ, охотничий карабин «Сайга»</vt:lpstr>
      <vt:lpstr>«Что поделаешь — люблю работать».  «Я первый пожму руку тому, кто сделает автомат лучше».    </vt:lpstr>
      <vt:lpstr>             В 2012 году здоровье Михаила Тимофеевича стало ухудшаться в связи с преклонным возрастом. По словам референта Калашникова Николая Шкляева, конструктор почувствовал себя хуже в марте 2012 года, после чего перестал работать. В декабре был госпитализирован в Республиканский клинико-диагностический центр (РКДЦ) Удмуртии на плановое обследование. К началу лета 2013 года состояние конструктора вновь ухудшилось. Самолет МЧС Ил-76, оборудованный специальным медицинским модулем и аппаратурой, прилетел в Ижевск для транспортировки оружейника в Москву. В связи с появившейся необходимостью медицинского обследования врачи приняли решение направить Михаила Тимофеевича в одну из московских клиник. В Москве Михаилу Тимофеевичу был поставлен диагноз тромбоэмболия лёгочной артерии. После пройденного курса лечения и реабилитации в сентябре вернулся в Ижевск. В середине ноября состояние здоровья вновь ухудшилось, и 17 ноября Михаил Тимофеевич был госпитализирован в реанимацию Республиканского клинико-диагностического центра (РКДЦ) Удмуртии. Близкие конструктора связывают это с чрезмерными хлопотами по поводу празднования его 94-летия, которое Калашников отметил 10 ноября 2013 года…     </vt:lpstr>
      <vt:lpstr>«Я оружие изобрел не для убийства людей, а для защиты своего Отечества. Меня часто спрашивают: «Как вы спите, ведь столько людей из вашего автомата убили?» А я на это говорю: «Сон у меня отличный. Пусть плохо спят политики, которые затевают войны». А конструктор не виноват». «Я горжусь своим изобретением, но мне грустно, что оно используется террористами».    </vt:lpstr>
      <vt:lpstr>    </vt:lpstr>
      <vt:lpstr>Михаил Тимофеевич Калашников умер 23 декабря 2013 года в Ижевске. Соболезнования родным и близким Михаила Калашникова выразили Президент России Владимир Путин и министр обороны Сергей Шойгу. Проститься с Михаилом Калашниковым приехали президент России Владимир Путин, министр обороны Сергей Шойгу, руководитель администрации президента Сергей Иванов, министр промышленности и торговли Денис Мантуров, губернатор Московской области Андрей Воробьёв, генеральный директор государственной компании «Ростех» Сергей Чемезов. Похоронен 27 декабря 2013 года на Пантеоне Героев Федерального военного мемориального кладбища.</vt:lpstr>
      <vt:lpstr>В селе Курья Алтайского края Михаилу Калашникову  установлен прижизненный бронзовый бюст.</vt:lpstr>
      <vt:lpstr>Михаил Калашников являлся единственным человеком, удостоенным звания Героя России и дважды звания Героя Социалистического Труда!</vt:lpstr>
      <vt:lpstr>презентацию подготовили: учитель истории        Горшков С. В. и учащиеся 6 а класса ГБОУ СОШ №800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136</cp:revision>
  <dcterms:created xsi:type="dcterms:W3CDTF">2014-01-22T09:27:42Z</dcterms:created>
  <dcterms:modified xsi:type="dcterms:W3CDTF">2014-02-05T09:47:43Z</dcterms:modified>
</cp:coreProperties>
</file>