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9" r:id="rId3"/>
    <p:sldId id="260" r:id="rId4"/>
    <p:sldId id="258" r:id="rId5"/>
    <p:sldId id="262" r:id="rId6"/>
    <p:sldId id="264" r:id="rId7"/>
    <p:sldId id="267" r:id="rId8"/>
    <p:sldId id="265" r:id="rId9"/>
    <p:sldId id="263" r:id="rId10"/>
    <p:sldId id="269" r:id="rId11"/>
    <p:sldId id="268" r:id="rId12"/>
    <p:sldId id="270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9933"/>
    <a:srgbClr val="480000"/>
    <a:srgbClr val="012508"/>
    <a:srgbClr val="024A10"/>
    <a:srgbClr val="D7D1C4"/>
    <a:srgbClr val="000066"/>
    <a:srgbClr val="660033"/>
    <a:srgbClr val="06E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588957" y="823023"/>
            <a:ext cx="7285220" cy="4856813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3397" y="2203554"/>
            <a:ext cx="50816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24A1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60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1250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НАШЕСТВИЕ </a:t>
            </a:r>
          </a:p>
          <a:p>
            <a:pPr algn="ctr"/>
            <a:r>
              <a:rPr lang="ru-RU" sz="60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1250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  ВОСТОКА</a:t>
            </a:r>
            <a:endParaRPr lang="ru-RU" sz="60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12508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4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" y="1275008"/>
            <a:ext cx="7589951" cy="5582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20" y="121104"/>
            <a:ext cx="10174310" cy="923330"/>
          </a:xfrm>
          <a:prstGeom prst="rect">
            <a:avLst/>
          </a:prstGeom>
          <a:solidFill>
            <a:schemeClr val="accent2">
              <a:tint val="65000"/>
              <a:lumMod val="1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ТОРЖОК -  захвачен и сожжён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6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777" y="108225"/>
            <a:ext cx="8233344" cy="923330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ru-RU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озельск – «злой город»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159" r="4836" b="4157"/>
          <a:stretch/>
        </p:blipFill>
        <p:spPr>
          <a:xfrm>
            <a:off x="1055033" y="1173692"/>
            <a:ext cx="7406387" cy="568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2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2" y="1820750"/>
            <a:ext cx="7328078" cy="503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3922" cy="36253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96214" y="4152191"/>
            <a:ext cx="5292384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5000"/>
                  <a:lumMod val="110000"/>
                </a:schemeClr>
              </a:gs>
              <a:gs pos="88000">
                <a:schemeClr val="accent4">
                  <a:tint val="9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гибель людей</a:t>
            </a:r>
            <a:endParaRPr lang="ru-RU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9471" y="2967335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0034" y="324126"/>
            <a:ext cx="649423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разорение городов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0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9" y="117471"/>
            <a:ext cx="4559121" cy="6623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" t="10282"/>
          <a:stretch/>
        </p:blipFill>
        <p:spPr>
          <a:xfrm>
            <a:off x="95424" y="117471"/>
            <a:ext cx="7027323" cy="49583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7847" y="5436215"/>
            <a:ext cx="513153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плен, рабство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081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665" y="889844"/>
            <a:ext cx="971067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00"/>
                </a:solidFill>
              </a:rPr>
              <a:t>1237-1238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00"/>
                </a:solidFill>
              </a:rPr>
              <a:t>г.г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00"/>
                </a:solidFill>
              </a:rPr>
              <a:t>.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- н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ашествие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монголо-татар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на Северо-Восточную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Русь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            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7912" y="2001420"/>
            <a:ext cx="5955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8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9862"/>
            <a:ext cx="951875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МОНГОЛО-ТАТАРСКОЕ ОБЩЕСТВО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49" y="1369320"/>
            <a:ext cx="835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33"/>
                </a:solidFill>
              </a:rPr>
              <a:t>Нойоны</a:t>
            </a:r>
            <a:r>
              <a:rPr lang="ru-RU" dirty="0" smtClean="0"/>
              <a:t> </a:t>
            </a:r>
            <a:r>
              <a:rPr lang="ru-RU" sz="4000" b="1" i="1" dirty="0" smtClean="0"/>
              <a:t>– родоплеменная знать</a:t>
            </a:r>
            <a:endParaRPr lang="ru-RU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991" y="2094990"/>
            <a:ext cx="953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</a:rPr>
              <a:t>Ханы</a:t>
            </a:r>
            <a:r>
              <a:rPr lang="ru-RU" sz="4400" b="1" dirty="0" smtClean="0"/>
              <a:t> </a:t>
            </a:r>
            <a:r>
              <a:rPr lang="ru-RU" sz="4000" b="1" i="1" dirty="0" smtClean="0"/>
              <a:t>– наследственные правители</a:t>
            </a:r>
            <a:endParaRPr lang="ru-RU" sz="4000" b="1" i="1" dirty="0"/>
          </a:p>
        </p:txBody>
      </p:sp>
      <p:sp>
        <p:nvSpPr>
          <p:cNvPr id="11" name="Стрелка вниз 10"/>
          <p:cNvSpPr/>
          <p:nvPr/>
        </p:nvSpPr>
        <p:spPr>
          <a:xfrm rot="18896811">
            <a:off x="8329044" y="2860502"/>
            <a:ext cx="487468" cy="889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77643" y="2936364"/>
            <a:ext cx="481183" cy="843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13115" r="32404" b="4263"/>
          <a:stretch/>
        </p:blipFill>
        <p:spPr>
          <a:xfrm>
            <a:off x="0" y="3012237"/>
            <a:ext cx="2518348" cy="38457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52916" y="4171695"/>
            <a:ext cx="3807501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1206 г.- Курултай</a:t>
            </a:r>
          </a:p>
          <a:p>
            <a:r>
              <a:rPr lang="ru-RU" sz="3200" b="1" dirty="0" smtClean="0"/>
              <a:t>(собрание знати)</a:t>
            </a:r>
          </a:p>
          <a:p>
            <a:r>
              <a:rPr lang="ru-RU" sz="3200" b="1" dirty="0" err="1" smtClean="0"/>
              <a:t>Темучин</a:t>
            </a:r>
            <a:r>
              <a:rPr lang="ru-RU" sz="3200" b="1" dirty="0" smtClean="0"/>
              <a:t> выбран</a:t>
            </a:r>
          </a:p>
          <a:p>
            <a:r>
              <a:rPr lang="ru-RU" sz="3200" b="1" dirty="0"/>
              <a:t>в</a:t>
            </a:r>
            <a:r>
              <a:rPr lang="ru-RU" sz="3200" b="1" dirty="0" smtClean="0"/>
              <a:t>ерховным правителем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18951" y="2138761"/>
            <a:ext cx="297304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    Хан  Батый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"/>
          <a:stretch/>
        </p:blipFill>
        <p:spPr>
          <a:xfrm>
            <a:off x="9566328" y="2732671"/>
            <a:ext cx="2278294" cy="39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2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 animBg="1"/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7302" cy="473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10" y="0"/>
            <a:ext cx="3182910" cy="525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072" y="944405"/>
            <a:ext cx="4744168" cy="1349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02" y="3237875"/>
            <a:ext cx="5491708" cy="361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216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/>
          <a:stretch/>
        </p:blipFill>
        <p:spPr>
          <a:xfrm>
            <a:off x="479685" y="1160781"/>
            <a:ext cx="8514413" cy="5186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684" y="329784"/>
            <a:ext cx="85144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i="1" dirty="0" smtClean="0"/>
              <a:t>   МОНГОЛЬСКАЯ  АРМИЯ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36777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8888"/>
            <a:ext cx="5686646" cy="449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881" y="119204"/>
            <a:ext cx="900908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24A10"/>
                </a:solidFill>
              </a:rPr>
              <a:t>31 МАЯ 1223 г.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24A10"/>
                </a:solidFill>
              </a:rPr>
              <a:t> -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24A10"/>
                </a:solidFill>
              </a:rPr>
              <a:t>БИТВА  НА  </a:t>
            </a:r>
            <a:r>
              <a:rPr lang="ru-RU" sz="5400" b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24A10"/>
                </a:solidFill>
              </a:rPr>
              <a:t>РЕКЕ  КАЛКА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24A1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72" y="2358888"/>
            <a:ext cx="6599928" cy="452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3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131" r="3568" b="20564"/>
          <a:stretch/>
        </p:blipFill>
        <p:spPr>
          <a:xfrm>
            <a:off x="450760" y="1104293"/>
            <a:ext cx="8837397" cy="55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0759" y="334852"/>
            <a:ext cx="883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ШТУРМ  МОНГОЛАМИ  РЯЗАНИ </a:t>
            </a:r>
            <a:endParaRPr lang="ru-RU" sz="4400" b="1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8937937" y="1104293"/>
            <a:ext cx="3254063" cy="5618479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288157" y="2020706"/>
            <a:ext cx="2792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21 декабря     1237 г.</a:t>
            </a:r>
          </a:p>
          <a:p>
            <a:r>
              <a:rPr lang="ru-RU" sz="4800" b="1" dirty="0" smtClean="0"/>
              <a:t> пала</a:t>
            </a:r>
          </a:p>
          <a:p>
            <a:r>
              <a:rPr lang="ru-RU" sz="4800" b="1" dirty="0" smtClean="0"/>
              <a:t> Рязань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3973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r="1581"/>
          <a:stretch/>
        </p:blipFill>
        <p:spPr>
          <a:xfrm>
            <a:off x="0" y="2216001"/>
            <a:ext cx="7461441" cy="464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"/>
          <a:stretch/>
        </p:blipFill>
        <p:spPr>
          <a:xfrm>
            <a:off x="7461440" y="726728"/>
            <a:ext cx="4730559" cy="613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45367"/>
            <a:ext cx="755989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1250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5400" b="1" cap="none" spc="0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48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ЕВПАТИЙ  КОЛОВРАТ</a:t>
            </a:r>
            <a:endParaRPr lang="ru-RU" sz="5400" b="1" cap="none" spc="0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48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7530922" y="1120390"/>
            <a:ext cx="4417453" cy="568931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1216982"/>
            <a:ext cx="7765960" cy="559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394" y="155753"/>
            <a:ext cx="9324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ТРАГЕДИЯ  ГОРОДА  ВЛАДИМИРА</a:t>
            </a:r>
            <a:endParaRPr lang="ru-RU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97781" y="2343955"/>
            <a:ext cx="3483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 февраля</a:t>
            </a:r>
          </a:p>
          <a:p>
            <a:r>
              <a:rPr lang="ru-RU" sz="4800" b="1" dirty="0" smtClean="0"/>
              <a:t>   1238 г.</a:t>
            </a:r>
          </a:p>
          <a:p>
            <a:r>
              <a:rPr lang="ru-RU" sz="4800" b="1" dirty="0" smtClean="0"/>
              <a:t> захвачен</a:t>
            </a:r>
          </a:p>
          <a:p>
            <a:r>
              <a:rPr lang="ru-RU" sz="4800" b="1" dirty="0" smtClean="0"/>
              <a:t> Владимир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7870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368" y="0"/>
            <a:ext cx="75985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250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БИТВА НА РЕКЕ СИТЬ</a:t>
            </a:r>
          </a:p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250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1250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арт 1238 г.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12508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3005" r="1597" b="3849"/>
          <a:stretch/>
        </p:blipFill>
        <p:spPr>
          <a:xfrm>
            <a:off x="6912216" y="1777377"/>
            <a:ext cx="4404573" cy="508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1143" r="1791" b="953"/>
          <a:stretch/>
        </p:blipFill>
        <p:spPr>
          <a:xfrm>
            <a:off x="1005840" y="1905817"/>
            <a:ext cx="4258491" cy="495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7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117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29</cp:revision>
  <dcterms:created xsi:type="dcterms:W3CDTF">2014-01-07T13:11:04Z</dcterms:created>
  <dcterms:modified xsi:type="dcterms:W3CDTF">2014-02-27T17:08:43Z</dcterms:modified>
</cp:coreProperties>
</file>