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A41C2-415A-4FC9-8AC6-60ACE8FA4F07}" type="datetimeFigureOut">
              <a:rPr lang="ru-RU" smtClean="0"/>
              <a:pPr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7DB4-1A68-4A38-9A56-4B773FC2F2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140968"/>
            <a:ext cx="7772400" cy="2628007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Работа выполнена </a:t>
            </a:r>
            <a:br>
              <a:rPr lang="ru-RU" sz="1800" b="0" dirty="0" smtClean="0"/>
            </a:br>
            <a:r>
              <a:rPr lang="ru-RU" sz="1800" b="0" dirty="0" smtClean="0"/>
              <a:t>учителем истории</a:t>
            </a:r>
            <a:br>
              <a:rPr lang="ru-RU" sz="1800" b="0" dirty="0" smtClean="0"/>
            </a:br>
            <a:r>
              <a:rPr lang="ru-RU" sz="1800" b="0" dirty="0" smtClean="0"/>
              <a:t>высшей категории</a:t>
            </a:r>
            <a:br>
              <a:rPr lang="ru-RU" sz="1800" b="0" dirty="0" smtClean="0"/>
            </a:br>
            <a:r>
              <a:rPr lang="ru-RU" sz="1800" b="0" dirty="0" smtClean="0"/>
              <a:t>МОУ «</a:t>
            </a:r>
            <a:r>
              <a:rPr lang="ru-RU" sz="1800" b="0" dirty="0" err="1" smtClean="0"/>
              <a:t>Бурашевская</a:t>
            </a:r>
            <a:r>
              <a:rPr lang="ru-RU" sz="1800" b="0" dirty="0" smtClean="0"/>
              <a:t> СОШ»</a:t>
            </a:r>
            <a:br>
              <a:rPr lang="ru-RU" sz="1800" b="0" dirty="0" smtClean="0"/>
            </a:br>
            <a:r>
              <a:rPr lang="ru-RU" sz="1800" b="0" dirty="0" smtClean="0"/>
              <a:t>Калининского района Тверской области</a:t>
            </a:r>
            <a:endParaRPr lang="ru-RU" sz="18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548680"/>
            <a:ext cx="7772400" cy="150018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Гражданская война</a:t>
            </a:r>
          </a:p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В России 1918-1920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50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Идейные основы «белого движения»</a:t>
            </a:r>
            <a:endParaRPr lang="ru-RU" dirty="0"/>
          </a:p>
        </p:txBody>
      </p:sp>
      <p:pic>
        <p:nvPicPr>
          <p:cNvPr id="5" name="Содержимое 4" descr="1320704020_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9542" y="142852"/>
            <a:ext cx="4158672" cy="658183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14554"/>
            <a:ext cx="3008313" cy="391160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200" dirty="0" smtClean="0"/>
              <a:t>Борьба против большевиков</a:t>
            </a:r>
          </a:p>
          <a:p>
            <a:pPr>
              <a:buFontTx/>
              <a:buChar char="-"/>
            </a:pPr>
            <a:r>
              <a:rPr lang="ru-RU" sz="3200" dirty="0" smtClean="0"/>
              <a:t>восстановление единой и неделимой России.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b="1" dirty="0" smtClean="0"/>
              <a:t>Лидеры «Белого движения»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1000108"/>
            <a:ext cx="8858312" cy="56436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А.В. Колчак </a:t>
            </a:r>
            <a:r>
              <a:rPr lang="ru-RU" dirty="0" smtClean="0"/>
              <a:t>«Верховный правитель России» (1873 – 1920). Территория – от Урала до Дальнего Востока. Центр – г. Омск.</a:t>
            </a:r>
          </a:p>
          <a:p>
            <a:pPr algn="just"/>
            <a:r>
              <a:rPr lang="ru-RU" b="1" dirty="0" smtClean="0"/>
              <a:t>А.М. </a:t>
            </a:r>
            <a:r>
              <a:rPr lang="ru-RU" b="1" dirty="0" err="1" smtClean="0"/>
              <a:t>Каледин</a:t>
            </a:r>
            <a:r>
              <a:rPr lang="ru-RU" b="1" dirty="0" smtClean="0"/>
              <a:t> </a:t>
            </a:r>
            <a:r>
              <a:rPr lang="ru-RU" dirty="0" smtClean="0"/>
              <a:t>(1861 – 1918)  Дон и Кубань.</a:t>
            </a:r>
          </a:p>
          <a:p>
            <a:pPr algn="just"/>
            <a:r>
              <a:rPr lang="ru-RU" b="1" dirty="0" smtClean="0"/>
              <a:t>А.И. Деникин. </a:t>
            </a:r>
            <a:r>
              <a:rPr lang="ru-RU" dirty="0" smtClean="0"/>
              <a:t>(1872 – 1947). «Добровольческая армия» г. Екатеринбург.</a:t>
            </a:r>
          </a:p>
          <a:p>
            <a:pPr algn="just"/>
            <a:r>
              <a:rPr lang="ru-RU" b="1" dirty="0" smtClean="0"/>
              <a:t>Н.Н. Юденич </a:t>
            </a:r>
            <a:r>
              <a:rPr lang="ru-RU" dirty="0" smtClean="0"/>
              <a:t>(1862 – 1933) – Литва, Латвия, Эстония.</a:t>
            </a:r>
          </a:p>
          <a:p>
            <a:pPr algn="just"/>
            <a:r>
              <a:rPr lang="ru-RU" b="1" dirty="0" smtClean="0"/>
              <a:t>П.Н. Врангель. </a:t>
            </a:r>
            <a:r>
              <a:rPr lang="ru-RU" dirty="0" smtClean="0"/>
              <a:t>(1878 – 1928) Юг России. Г. Севастополь.</a:t>
            </a:r>
          </a:p>
          <a:p>
            <a:pPr algn="just"/>
            <a:r>
              <a:rPr lang="ru-RU" b="1" dirty="0" smtClean="0"/>
              <a:t>Н.В. Чайковский. </a:t>
            </a:r>
            <a:r>
              <a:rPr lang="ru-RU" dirty="0" smtClean="0"/>
              <a:t>Северные территории. Г. Архангельск.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Причины поражения «белого движения»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/>
          <a:lstStyle/>
          <a:p>
            <a:pPr algn="just"/>
            <a:r>
              <a:rPr lang="ru-RU" dirty="0" smtClean="0"/>
              <a:t>Отсутствовало политическое единство, лидер.</a:t>
            </a:r>
          </a:p>
          <a:p>
            <a:pPr algn="just"/>
            <a:r>
              <a:rPr lang="ru-RU" dirty="0" smtClean="0"/>
              <a:t>Не было программы решения насущных вопросов.</a:t>
            </a:r>
          </a:p>
          <a:p>
            <a:pPr algn="just"/>
            <a:r>
              <a:rPr lang="ru-RU" dirty="0" smtClean="0"/>
              <a:t>«Белый террор» вызывал недовольство населения.</a:t>
            </a:r>
          </a:p>
          <a:p>
            <a:pPr algn="just"/>
            <a:r>
              <a:rPr lang="ru-RU" dirty="0" smtClean="0"/>
              <a:t>Отсутствие массовой поддержки.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«Красные» в Гражданской войне.</a:t>
            </a:r>
            <a:endParaRPr lang="ru-RU" dirty="0"/>
          </a:p>
        </p:txBody>
      </p:sp>
      <p:pic>
        <p:nvPicPr>
          <p:cNvPr id="4" name="Содержимое 3" descr="0d35f7f670197121da45c89ca2a_pre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7572427" cy="53392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0"/>
            <a:ext cx="4643470" cy="571480"/>
          </a:xfrm>
        </p:spPr>
        <p:txBody>
          <a:bodyPr/>
          <a:lstStyle/>
          <a:p>
            <a:r>
              <a:rPr lang="ru-RU" dirty="0" smtClean="0"/>
              <a:t>Аркадий Голиков (Гайдар). 1904 - 1941</a:t>
            </a:r>
            <a:endParaRPr lang="ru-RU" dirty="0"/>
          </a:p>
        </p:txBody>
      </p:sp>
      <p:pic>
        <p:nvPicPr>
          <p:cNvPr id="7" name="Содержимое 6" descr="Гайда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372" y="0"/>
            <a:ext cx="4267628" cy="6543697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20" y="642918"/>
            <a:ext cx="4429156" cy="59293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/>
              <a:t>Участник Гражданской войны. </a:t>
            </a:r>
            <a:endParaRPr lang="ru-RU" sz="2000" dirty="0" smtClean="0"/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14 лет вступил в ряды Красной Армии. Стал помощником командира отряда красных партизан. В семнадцать лет стал командовать запасным полком.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Затем полк расформировали, а он назначается командиром батальона, затем - сводного отряда, действовавшего против двух повстанческих "армий" Антонова в Тамбовской губернии. В июне 1921 года командующий операцией в Тамбовской губернии М. Н. Тухачевский подписал приказ о назначении Аркадия Голикова командиром 58-го отдельного полка по борьбе с бандитизмом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Писатель. Автор замечательных книг.</a:t>
            </a:r>
          </a:p>
          <a:p>
            <a:pPr algn="just"/>
            <a:r>
              <a:rPr lang="ru-RU" sz="2000" dirty="0" smtClean="0"/>
              <a:t>Погиб  26 октября 1941 года.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714876" cy="500042"/>
          </a:xfrm>
        </p:spPr>
        <p:txBody>
          <a:bodyPr/>
          <a:lstStyle/>
          <a:p>
            <a:r>
              <a:rPr lang="ru-RU" dirty="0" smtClean="0"/>
              <a:t>Чапаев Василий Иванович (1887 – 1919)</a:t>
            </a:r>
            <a:endParaRPr lang="ru-RU" dirty="0"/>
          </a:p>
        </p:txBody>
      </p:sp>
      <p:pic>
        <p:nvPicPr>
          <p:cNvPr id="5" name="Содержимое 4" descr="Чапаев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0"/>
            <a:ext cx="4429124" cy="671079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571480"/>
            <a:ext cx="4429156" cy="600079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Родился Василий Иванович Чапаев 9 февраля 1887 года в дер. </a:t>
            </a:r>
            <a:r>
              <a:rPr lang="ru-RU" dirty="0" err="1" smtClean="0"/>
              <a:t>Будайки</a:t>
            </a:r>
            <a:r>
              <a:rPr lang="ru-RU" dirty="0" smtClean="0"/>
              <a:t>, ныне в черте г. , в семье крестьянина-плотника.</a:t>
            </a:r>
            <a:r>
              <a:rPr lang="ru-RU" i="0" dirty="0" smtClean="0">
                <a:solidFill>
                  <a:srgbClr val="1B2E51"/>
                </a:solidFill>
              </a:rPr>
              <a:t> Вместе с отцом и братьями плотничал, работая по найму, смог выучиться грамоте</a:t>
            </a:r>
            <a:r>
              <a:rPr lang="ru-RU" i="0" dirty="0" smtClean="0">
                <a:solidFill>
                  <a:srgbClr val="000000"/>
                </a:solidFill>
              </a:rPr>
              <a:t>. До призыва в армию так и работал плотником. С 1914 — в армии, участвовал в 1-й мировой войне. </a:t>
            </a:r>
            <a:r>
              <a:rPr lang="ru-RU" i="0" dirty="0" smtClean="0">
                <a:solidFill>
                  <a:srgbClr val="1B2E51"/>
                </a:solidFill>
              </a:rPr>
              <a:t>За четыре года первой мировой войны стал трижды Георгиевским кавалером и дослужился до чина подпрапорщика</a:t>
            </a:r>
            <a:r>
              <a:rPr lang="ru-RU" i="0" dirty="0" smtClean="0">
                <a:solidFill>
                  <a:srgbClr val="000000"/>
                </a:solidFill>
                <a:latin typeface="Verdana"/>
              </a:rPr>
              <a:t>. </a:t>
            </a:r>
          </a:p>
          <a:p>
            <a:pPr algn="just"/>
            <a:r>
              <a:rPr lang="ru-RU" dirty="0" smtClean="0"/>
              <a:t>В</a:t>
            </a:r>
            <a:r>
              <a:rPr lang="ru-RU" dirty="0"/>
              <a:t> январе 1919 был направлен на Восточный фронт против А. В. Колчака. Чапаев командовал 25-й стрелковой дивизией, во время взятия Уфы был ранен в голову, но продолжал командовать дивизией</a:t>
            </a:r>
            <a:r>
              <a:rPr lang="ru-RU" dirty="0" smtClean="0"/>
              <a:t>.</a:t>
            </a:r>
          </a:p>
          <a:p>
            <a:pPr algn="just"/>
            <a:r>
              <a:rPr lang="ru-RU" i="0" dirty="0" smtClean="0">
                <a:solidFill>
                  <a:srgbClr val="000000"/>
                </a:solidFill>
              </a:rPr>
              <a:t>В июле 1919 25-я стрелковая дивизия деблокировала г. Уральск, осаждённый белоказаками, и нанесла им большой урон. В августе части дивизии взяли </a:t>
            </a:r>
            <a:r>
              <a:rPr lang="ru-RU" i="0" dirty="0" err="1" smtClean="0">
                <a:solidFill>
                  <a:srgbClr val="000000"/>
                </a:solidFill>
              </a:rPr>
              <a:t>Лбищенск</a:t>
            </a:r>
            <a:r>
              <a:rPr lang="ru-RU" i="0" dirty="0" smtClean="0">
                <a:solidFill>
                  <a:srgbClr val="000000"/>
                </a:solidFill>
              </a:rPr>
              <a:t> и станицу Сахарную. В ходе боевых действий Чапаев проявлял высокие организаторские и военные способности, отличался сильной волей, решительностью и храбростью. На рассвете 5 сентября 1919 белогвардейцы напали на штаб 25-й дивизии в </a:t>
            </a:r>
            <a:r>
              <a:rPr lang="ru-RU" i="0" dirty="0" err="1" smtClean="0">
                <a:solidFill>
                  <a:srgbClr val="000000"/>
                </a:solidFill>
              </a:rPr>
              <a:t>Лбищенске</a:t>
            </a:r>
            <a:r>
              <a:rPr lang="ru-RU" i="0" dirty="0" smtClean="0">
                <a:solidFill>
                  <a:srgbClr val="000000"/>
                </a:solidFill>
              </a:rPr>
              <a:t>. </a:t>
            </a:r>
            <a:r>
              <a:rPr lang="ru-RU" i="0" dirty="0" err="1" smtClean="0">
                <a:solidFill>
                  <a:srgbClr val="000000"/>
                </a:solidFill>
              </a:rPr>
              <a:t>Чапаевцы</a:t>
            </a:r>
            <a:r>
              <a:rPr lang="ru-RU" i="0" dirty="0" smtClean="0">
                <a:solidFill>
                  <a:srgbClr val="000000"/>
                </a:solidFill>
              </a:rPr>
              <a:t> во главе со своим командиром мужественно, до последнего патрона сражалась против превосходящих сил врага. Чапаев, раненный в бою, пытался переплыть реку Урал, но погиб под вражеским огнём. Чапаев погиб за несколько месяцев до своего 33-летия.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Щорс_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9985" y="0"/>
            <a:ext cx="4864015" cy="671514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643438" cy="6429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Щорс Николай Александрович (1895- 1919)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785794"/>
            <a:ext cx="4071966" cy="585791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феврале 1918 года в </a:t>
            </a:r>
            <a:r>
              <a:rPr lang="ru-RU" sz="2000" dirty="0" err="1" smtClean="0"/>
              <a:t>Коржовке</a:t>
            </a:r>
            <a:r>
              <a:rPr lang="ru-RU" sz="2000" dirty="0" smtClean="0"/>
              <a:t> Щорс создал красногвардейский партизанский отряд, в марте — апреле командовал объединённым отрядом </a:t>
            </a:r>
            <a:r>
              <a:rPr lang="ru-RU" sz="2000" dirty="0" err="1" smtClean="0"/>
              <a:t>Новозыбковского</a:t>
            </a:r>
            <a:r>
              <a:rPr lang="ru-RU" sz="2000" dirty="0" smtClean="0"/>
              <a:t> уезда, который в составе 1-й революционной армии участвовал в боях с германскими интервентами.</a:t>
            </a:r>
          </a:p>
          <a:p>
            <a:pPr algn="just"/>
            <a:r>
              <a:rPr lang="ru-RU" sz="2000" dirty="0" smtClean="0"/>
              <a:t>30 августа 1919 года, находясь в передовых цепях </a:t>
            </a:r>
            <a:r>
              <a:rPr lang="ru-RU" sz="2000" dirty="0" err="1" smtClean="0"/>
              <a:t>Богунского</a:t>
            </a:r>
            <a:r>
              <a:rPr lang="ru-RU" sz="2000" dirty="0" smtClean="0"/>
              <a:t> полка, в бою против 7-ой бригады Щорс был убит при невыясненных обстоятельствах. Его застрелили в затылок с близкого расстояния, предположительно с 5—10 шагов.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57686" cy="428604"/>
          </a:xfrm>
        </p:spPr>
        <p:txBody>
          <a:bodyPr/>
          <a:lstStyle/>
          <a:p>
            <a:r>
              <a:rPr lang="ru-RU" dirty="0" smtClean="0"/>
              <a:t>Лазо Сергей Георгиевич (1894- 1920)</a:t>
            </a:r>
            <a:endParaRPr lang="ru-RU" dirty="0"/>
          </a:p>
        </p:txBody>
      </p:sp>
      <p:pic>
        <p:nvPicPr>
          <p:cNvPr id="5" name="Содержимое 4" descr="Лаз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4045" y="0"/>
            <a:ext cx="4759955" cy="677817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500042"/>
            <a:ext cx="4357718" cy="6072230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«За кого вы, русские люди, молодёжь русская? За кого вы?! Вот я к вам пришёл один, невооружённый, вы можете взять меня заложником… убить можете… Этот чудесный русский город — последний на вашей дороге! Вам некуда отступать: дальше чужая страна… чужая земля… и солнце чужое… Нет, мы русскую душу не продавали по заграничным кабакам, мы её не меняли на золото заморское и пушки… Мы не наёмными, мы собственными руками защищаем нашу землю, мы грудью нашей, мы нашей жизнью будем бороться за родину против иноземного нашествия! Вот за эту русскую землю, на которой я сейчас стою, мы умрём, но не отдадим её никому</a:t>
            </a:r>
            <a:r>
              <a:rPr lang="ru-RU" sz="1600" dirty="0" smtClean="0"/>
              <a:t>!»</a:t>
            </a:r>
          </a:p>
          <a:p>
            <a:pPr algn="just"/>
            <a:r>
              <a:rPr lang="ru-RU" sz="1600" dirty="0" smtClean="0"/>
              <a:t>- С этими словами Лазо обратился к офицерам школы прапорщиков, когда надо было поднять восстание против наместника Колчака на Дальнем Востоке. Школа прапорщиков осталась нейтральной во время восстания и этим фактически обеспечила его успех.</a:t>
            </a:r>
          </a:p>
          <a:p>
            <a:pPr algn="just"/>
            <a:r>
              <a:rPr lang="ru-RU" sz="1600" dirty="0" smtClean="0"/>
              <a:t>Вскоре после этих событий Лазо был похищен японцами и сожжен в топке паровоза.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0008-008-Posledstvija-grazhdanskoj-vojn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09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g-fotki.yandex.ru/get/3203/h-sargis.18/0_24bef_d650f7ff_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52"/>
            <a:ext cx="9144000" cy="6400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7772400" cy="1470025"/>
          </a:xfrm>
        </p:spPr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Гражданская война в России.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1918-1920 гг.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929198"/>
            <a:ext cx="6400800" cy="1681162"/>
          </a:xfrm>
        </p:spPr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«Красные» и «белые»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Причины Гражданской войны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Нежелание бывших собственников мириться с национализацией собственности</a:t>
            </a:r>
          </a:p>
          <a:p>
            <a:r>
              <a:rPr lang="ru-RU" sz="2800" b="1" dirty="0" smtClean="0"/>
              <a:t>Борьба партий за власть</a:t>
            </a:r>
          </a:p>
          <a:p>
            <a:r>
              <a:rPr lang="ru-RU" sz="2800" b="1" dirty="0" smtClean="0"/>
              <a:t>Разгон Учредительного Собрания</a:t>
            </a:r>
          </a:p>
          <a:p>
            <a:r>
              <a:rPr lang="ru-RU" sz="2800" b="1" dirty="0" smtClean="0"/>
              <a:t>Заключение Брестского мира</a:t>
            </a:r>
          </a:p>
          <a:p>
            <a:r>
              <a:rPr lang="ru-RU" sz="2800" b="1" dirty="0" smtClean="0"/>
              <a:t>Экономическая политика большевиков в деревне (продразверстка и продотряды)</a:t>
            </a:r>
          </a:p>
          <a:p>
            <a:r>
              <a:rPr lang="ru-RU" sz="2800" b="1" dirty="0" smtClean="0"/>
              <a:t>Участие в мировой войне приучило решать все вопросы при помощи насилия.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dirty="0" smtClean="0"/>
              <a:t>Хронологические этапы войны</a:t>
            </a:r>
            <a:endParaRPr lang="ru-RU" dirty="0"/>
          </a:p>
        </p:txBody>
      </p:sp>
      <p:pic>
        <p:nvPicPr>
          <p:cNvPr id="4" name="Содержимое 3" descr="image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82029"/>
            <a:ext cx="8786874" cy="59215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Октябрь 1917- ноябрь 1918 гг.</a:t>
            </a:r>
            <a:endParaRPr lang="ru-RU" dirty="0"/>
          </a:p>
        </p:txBody>
      </p:sp>
      <p:pic>
        <p:nvPicPr>
          <p:cNvPr id="5" name="Содержимое 4" descr="0_24bf4_f11a1f2a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6979" y="0"/>
            <a:ext cx="4939390" cy="67111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— с октября 1917 года по ноябрь 1918 года, когда происходило формирование и становление вооружённых сил противоборствующих сторон, а также образование основных фронтов борьбы между ними. Этот период характерен тем, что Гражданская война разворачивалась одновременно с продолжающейся 1-й мировой войной, что влекло за собой активное участие войск Четверного союза и Антанты во внутренней политической и вооружённой борьбе в России. Боевые действия характеризовались постепенным переходом от локальных стычек, в результате которых ни одна из противоборствующих сторон не приобрела решающего преимущества, к широкомасштабным действиям.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686304" cy="655620"/>
          </a:xfrm>
        </p:spPr>
        <p:txBody>
          <a:bodyPr/>
          <a:lstStyle/>
          <a:p>
            <a:r>
              <a:rPr lang="ru-RU" dirty="0" smtClean="0"/>
              <a:t>1 этап войны: весна – осень 1918 года.</a:t>
            </a:r>
            <a:endParaRPr lang="ru-RU" dirty="0"/>
          </a:p>
        </p:txBody>
      </p:sp>
      <p:pic>
        <p:nvPicPr>
          <p:cNvPr id="5" name="Содержимое 4" descr="5649fdace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1589" y="0"/>
            <a:ext cx="3872411" cy="647706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1546"/>
            <a:ext cx="4686304" cy="54292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Общенациональный масштаб вооруженная борьба приобрела с </a:t>
            </a:r>
            <a:r>
              <a:rPr lang="ru-RU" b="1" dirty="0"/>
              <a:t>весны 1918 г. </a:t>
            </a:r>
            <a:r>
              <a:rPr lang="ru-RU" dirty="0"/>
              <a:t>Еще в январе 1918 г. Румыния, пользуясь слабостью советского правительства, захватила Бессарабию. В марте — апреле 1918 г. на территории России появились первые контингенты войск Англии, Франции, США и Японии (в Мурманске и Архангельске, во Владивостоке, в Средней Азии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26 мая 1918 года произошло восстание Чехословацкого корпуса. </a:t>
            </a:r>
            <a:r>
              <a:rPr lang="ru-RU" dirty="0"/>
              <a:t>В результате в Поволжье, на Урале, в Сибири и на Дальнем Востоке — везде, где находились эшелоны с чехословацкими легионерами, — была свергнута советская власть. Одновременно во многих губерниях России крестьяне, недовольные продовольственной политикой большевиков, подняли бунт (по официальным данным, только крупных антисоветских крестьянских восстаний было не менее 130</a:t>
            </a:r>
            <a:r>
              <a:rPr lang="ru-RU" dirty="0" smtClean="0"/>
              <a:t>).</a:t>
            </a:r>
          </a:p>
          <a:p>
            <a:pPr algn="just"/>
            <a:r>
              <a:rPr lang="ru-RU" dirty="0"/>
              <a:t>Положение советской власти к исходу лета 1918 г. стало критическим. Почти три четверти территории бывшей Российской империи находилось под контролем различных антибольшевистских сил, а также оккупационных австро-германских войск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В 1918 г. был осуществлен переход </a:t>
            </a:r>
            <a:r>
              <a:rPr lang="ru-RU" dirty="0" smtClean="0"/>
              <a:t>к </a:t>
            </a:r>
            <a:r>
              <a:rPr lang="ru-RU" b="1" dirty="0" smtClean="0"/>
              <a:t>всеобщей </a:t>
            </a:r>
            <a:r>
              <a:rPr lang="ru-RU" b="1" dirty="0"/>
              <a:t>воинской обязанности</a:t>
            </a:r>
            <a:r>
              <a:rPr lang="ru-RU" dirty="0"/>
              <a:t>, развернута широкая мобилизация. Конституцией, принятой в июле 1918 г., в армии устанавливалась дисциплина, вводился институт военных комиссаров.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043362" cy="2984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 этап: осень 1918 – конец 1919 гг.</a:t>
            </a:r>
            <a:endParaRPr lang="ru-RU" dirty="0"/>
          </a:p>
        </p:txBody>
      </p:sp>
      <p:pic>
        <p:nvPicPr>
          <p:cNvPr id="5" name="Содержимое 4" descr="0_24bf7_d449c523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1983" y="142852"/>
            <a:ext cx="4462017" cy="642942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642918"/>
            <a:ext cx="4286280" cy="592935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В Сибири 18 ноября 1918 г. к власти пришел адмирал А.В. Колчак. Адмирал Колчак в марте 1919 г. начал широким фронтом наступать от Урала к Волге. Основными базами его армии стали Сибирь, Урал, Оренбургская губерния и Уральская область. На севере с января 1919 г. главенствующую роль начал играть генерал Е.К. Миллер, на северо-западе — генерал Н.Н. Юденич. На юге укрепляется диктатура командующего Добровольческой армией А.И. Деникина, который в январе 1919 г. подчинил себе Донскую армию генерала П.Н. Краснова и создал объединенные Вооруженные силы юга России</a:t>
            </a:r>
            <a:r>
              <a:rPr lang="ru-RU" dirty="0" smtClean="0"/>
              <a:t>.</a:t>
            </a:r>
            <a:r>
              <a:rPr lang="ru-RU" dirty="0"/>
              <a:t> В марте 1919 г. хорошо вооруженная 300-тысячная армия А.В. Колчака развернула наступление с востока, намереваясь соединиться с </a:t>
            </a:r>
            <a:r>
              <a:rPr lang="ru-RU" dirty="0" err="1"/>
              <a:t>деникинцами</a:t>
            </a:r>
            <a:r>
              <a:rPr lang="ru-RU" dirty="0"/>
              <a:t> для совместного удара на Москву. Захватив Уфу, колчаковцы с боями пробивались к Симбирску, Самаре, Воткинску, но были вскоре остановлены Красной Армией. В конце апреля советские войска под командованием С.С. Каменева и М.В. Фрунзе перешли в наступление и летом продвинулись вглубь Сибири. К началу 1920 г. колчаковцы были окончательно разбиты, а сам адмирал арестован и расстрелян по приговору Иркутского ревкома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Летом 1919 г. центр вооруженной борьбы переместился на Южный фронт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К концу </a:t>
            </a:r>
            <a:r>
              <a:rPr lang="ru-RU" dirty="0"/>
              <a:t>октября войска Южного фронта (командующий А.И. Егоров) разгромили белые полки, а затем стали теснить их по всей линии фронта. Остатки </a:t>
            </a:r>
            <a:r>
              <a:rPr lang="ru-RU" dirty="0" err="1"/>
              <a:t>деникинской</a:t>
            </a:r>
            <a:r>
              <a:rPr lang="ru-RU" dirty="0"/>
              <a:t> армии, во главе которых в апреле 1920 г. встал генерал П.Н. Врангель, укрепилась в Крыму.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4429156" cy="4286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Завершающий этап: весна – осень 1920 гг.</a:t>
            </a:r>
            <a:endParaRPr lang="ru-RU" dirty="0"/>
          </a:p>
        </p:txBody>
      </p:sp>
      <p:pic>
        <p:nvPicPr>
          <p:cNvPr id="5" name="Содержимое 4" descr="1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9" y="-1"/>
            <a:ext cx="4500562" cy="669228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71480"/>
            <a:ext cx="4286280" cy="607223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В начале 1920 г. в результате боевых действий исход фронтовой Гражданской войны уже был фактически решен в пользу большевистской власти. На </a:t>
            </a:r>
            <a:r>
              <a:rPr lang="ru-RU" dirty="0" smtClean="0"/>
              <a:t>завершающем </a:t>
            </a:r>
            <a:r>
              <a:rPr lang="ru-RU" dirty="0"/>
              <a:t>этапе основные боевые </a:t>
            </a:r>
            <a:r>
              <a:rPr lang="ru-RU" dirty="0" smtClean="0"/>
              <a:t>действия </a:t>
            </a:r>
            <a:r>
              <a:rPr lang="ru-RU" dirty="0"/>
              <a:t>были связаны с советско-польской войной и борьбой с армией </a:t>
            </a:r>
            <a:r>
              <a:rPr lang="ru-RU" dirty="0" smtClean="0"/>
              <a:t>Врангеля.</a:t>
            </a:r>
          </a:p>
          <a:p>
            <a:pPr algn="just"/>
            <a:r>
              <a:rPr lang="ru-RU" dirty="0"/>
              <a:t>В разгар советско-польской войны к активным действиям на юге перешел генерал П.Н. Врангель. С помощью суровых мер, вплоть до публичных расстрелов деморализованных офицеров, и опираясь на поддержку Франции, генерал превратил разрозненные </a:t>
            </a:r>
            <a:r>
              <a:rPr lang="ru-RU" dirty="0" err="1"/>
              <a:t>деникинские</a:t>
            </a:r>
            <a:r>
              <a:rPr lang="ru-RU" dirty="0"/>
              <a:t> дивизии в дисциплинированную и боеспособную Русскую армию. В июне 1920 г. из Крыма был высажен десант на Дон и Кубань, а главные силы </a:t>
            </a:r>
            <a:r>
              <a:rPr lang="ru-RU" dirty="0" err="1"/>
              <a:t>врангельцев</a:t>
            </a:r>
            <a:r>
              <a:rPr lang="ru-RU" dirty="0"/>
              <a:t> брошены на Донбасс. 3 октября началось наступление Русской армии в северо-западном направлении на Каховку.</a:t>
            </a:r>
          </a:p>
          <a:p>
            <a:pPr algn="just"/>
            <a:r>
              <a:rPr lang="ru-RU" dirty="0"/>
              <a:t>Наступление </a:t>
            </a:r>
            <a:r>
              <a:rPr lang="ru-RU" dirty="0" err="1"/>
              <a:t>врангелевских</a:t>
            </a:r>
            <a:r>
              <a:rPr lang="ru-RU" dirty="0"/>
              <a:t> войск было отбито, а в ходе начатой 28 октября операции армии Южного фронта под командованием М.В. Фрунзе полностью овладели Крымом. 14 — 16 ноября 1920 г. армада кораблей под Андреевским флагом покинула берега полуострова, увозя на чужбину разбитые белые полки и десятки тысяч гражданских беженцев. </a:t>
            </a:r>
          </a:p>
          <a:p>
            <a:pPr algn="just"/>
            <a:r>
              <a:rPr lang="ru-RU" dirty="0"/>
              <a:t>В европейской части России после взятия Крыма был ликвидирован </a:t>
            </a:r>
            <a:r>
              <a:rPr lang="ru-RU" b="1" dirty="0"/>
              <a:t>последний белый фронт</a:t>
            </a:r>
            <a:r>
              <a:rPr lang="ru-RU" dirty="0"/>
              <a:t>. Военный вопрос перестал быть главным для Москвы, но боевые действия на окраинах страны продолжались еще много месяцев.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«Белое» движение в России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ru-RU" b="1" dirty="0" smtClean="0"/>
              <a:t>Социальная база: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- русские офицеры</a:t>
            </a:r>
          </a:p>
          <a:p>
            <a:pPr>
              <a:buNone/>
            </a:pPr>
            <a:r>
              <a:rPr lang="ru-RU" dirty="0" smtClean="0"/>
              <a:t>             - представители старой интеллигенции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- сторонники монархических партий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    - «левые силы», которые сначала поддержали революцию, а потом выступили против большевиков.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    - часть рабочих   и крестьян.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887</Words>
  <Application>Microsoft Office PowerPoint</Application>
  <PresentationFormat>Экран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Работа выполнена  учителем истории высшей категории МОУ «Бурашевская СОШ» Калининского района Тверской области</vt:lpstr>
      <vt:lpstr>Гражданская война в России. 1918-1920 гг.</vt:lpstr>
      <vt:lpstr>Причины Гражданской войны</vt:lpstr>
      <vt:lpstr>Хронологические этапы войны</vt:lpstr>
      <vt:lpstr> Октябрь 1917- ноябрь 1918 гг.</vt:lpstr>
      <vt:lpstr>1 этап войны: весна – осень 1918 года.</vt:lpstr>
      <vt:lpstr>2 этап: осень 1918 – конец 1919 гг.</vt:lpstr>
      <vt:lpstr>Завершающий этап: весна – осень 1920 гг.</vt:lpstr>
      <vt:lpstr>«Белое» движение в России.</vt:lpstr>
      <vt:lpstr>Идейные основы «белого движения»</vt:lpstr>
      <vt:lpstr>Лидеры «Белого движения»</vt:lpstr>
      <vt:lpstr>Причины поражения «белого движения»</vt:lpstr>
      <vt:lpstr>«Красные» в Гражданской войне.</vt:lpstr>
      <vt:lpstr>Аркадий Голиков (Гайдар). 1904 - 1941</vt:lpstr>
      <vt:lpstr>Чапаев Василий Иванович (1887 – 1919)</vt:lpstr>
      <vt:lpstr>Щорс Николай Александрович (1895- 1919)</vt:lpstr>
      <vt:lpstr>Лазо Сергей Георгиевич (1894- 1920)</vt:lpstr>
      <vt:lpstr>Презентация PowerPoint</vt:lpstr>
    </vt:vector>
  </TitlesOfParts>
  <Company>HomePC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война в России. 1918-1920 гг.</dc:title>
  <dc:creator>Светлана</dc:creator>
  <cp:lastModifiedBy>Admin</cp:lastModifiedBy>
  <cp:revision>14</cp:revision>
  <dcterms:created xsi:type="dcterms:W3CDTF">2013-01-19T19:45:36Z</dcterms:created>
  <dcterms:modified xsi:type="dcterms:W3CDTF">2014-02-27T17:58:15Z</dcterms:modified>
</cp:coreProperties>
</file>