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7" r:id="rId16"/>
  </p:sldIdLst>
  <p:sldSz cx="9144000" cy="6858000" type="screen4x3"/>
  <p:notesSz cx="6877050" cy="1000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EE212"/>
    <a:srgbClr val="FFC1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2B9AB-B0D3-433B-B40C-0E1086A578D0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5F5DC-0A04-4C9C-A401-8C94DFB03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38A2-BFED-4B95-BD2B-FCBFCF14A877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0238A2-BFED-4B95-BD2B-FCBFCF14A877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36F68-392B-454F-A504-2ED3D1EBA8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математи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1142984"/>
            <a:ext cx="6858048" cy="2214578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32004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Координаты на плоскости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33788"/>
            <a:ext cx="7467624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математики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Савичева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Г.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ЦО №109 СП ФНКЦ ДГОИ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 Дмитрия Рогачёва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Упражнения</a:t>
            </a:r>
            <a:endParaRPr lang="en-US" sz="4400" dirty="0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0" y="1857364"/>
            <a:ext cx="8858280" cy="1714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Художник перерисовал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картинку симметрично, относительно вертикальной прямой, но сделал 5 ошибок. Найдите эти ошибки.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496"/>
            <a:ext cx="5857916" cy="33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714884"/>
            <a:ext cx="686768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Упражнения</a:t>
            </a:r>
            <a:endParaRPr lang="en-US" sz="4400" dirty="0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0" y="1857364"/>
            <a:ext cx="8858280" cy="64294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Построение фигур, симметричных, относительно прямой.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14554"/>
            <a:ext cx="2169148" cy="197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2357430"/>
            <a:ext cx="5143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/>
              <a:defRPr/>
            </a:pPr>
            <a:r>
              <a:rPr lang="ru-RU" dirty="0" smtClean="0"/>
              <a:t>Перенесите рисунок в тетрадь и постройте точки, симметричные точкам </a:t>
            </a:r>
            <a:r>
              <a:rPr lang="en-US" dirty="0" smtClean="0"/>
              <a:t>A, B, C </a:t>
            </a:r>
            <a:r>
              <a:rPr lang="ru-RU" dirty="0" smtClean="0"/>
              <a:t>относительно прямой </a:t>
            </a:r>
            <a:r>
              <a:rPr lang="en-US" dirty="0" smtClean="0"/>
              <a:t>k.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143380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 startAt="2"/>
              <a:defRPr/>
            </a:pPr>
            <a:r>
              <a:rPr lang="ru-RU" dirty="0" smtClean="0"/>
              <a:t>Постройте треугольник, симметричный треугольнику </a:t>
            </a:r>
            <a:r>
              <a:rPr lang="en-US" dirty="0" smtClean="0"/>
              <a:t>ABC </a:t>
            </a:r>
            <a:r>
              <a:rPr lang="ru-RU" dirty="0" smtClean="0"/>
              <a:t>относительно прямой </a:t>
            </a:r>
            <a:r>
              <a:rPr lang="en-US" dirty="0" smtClean="0"/>
              <a:t>m.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ru-RU" sz="4400" b="1" dirty="0" smtClean="0"/>
              <a:t>Симметричная фигура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0" y="1857364"/>
            <a:ext cx="8858280" cy="33575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Мы рассмотрели случай, когда две фигуры симметричны относительно некоторой прямой. Но прямая может пройти через саму фигуру.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Фигура симметрична относительно некоторой прямой</a:t>
            </a:r>
            <a:r>
              <a:rPr lang="ru-RU" sz="2000" dirty="0" smtClean="0"/>
              <a:t>, если при перегибании фигуры по этой прямой её части совпадают.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Линия сгиба – это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ось симметрии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фигуры.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Фигура может иметь и не одну ось симметрии. С другой стороны, далеко не у каждой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фигуры есть ось симметрии.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81891"/>
            <a:ext cx="2285983" cy="217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643446"/>
            <a:ext cx="28059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олилиния 10"/>
          <p:cNvSpPr/>
          <p:nvPr/>
        </p:nvSpPr>
        <p:spPr>
          <a:xfrm>
            <a:off x="6715140" y="4929198"/>
            <a:ext cx="1463040" cy="1377696"/>
          </a:xfrm>
          <a:custGeom>
            <a:avLst/>
            <a:gdLst>
              <a:gd name="connsiteX0" fmla="*/ 121920 w 1463040"/>
              <a:gd name="connsiteY0" fmla="*/ 0 h 1377696"/>
              <a:gd name="connsiteX1" fmla="*/ 1011936 w 1463040"/>
              <a:gd name="connsiteY1" fmla="*/ 243840 h 1377696"/>
              <a:gd name="connsiteX2" fmla="*/ 1463040 w 1463040"/>
              <a:gd name="connsiteY2" fmla="*/ 1353312 h 1377696"/>
              <a:gd name="connsiteX3" fmla="*/ 0 w 1463040"/>
              <a:gd name="connsiteY3" fmla="*/ 1377696 h 1377696"/>
              <a:gd name="connsiteX4" fmla="*/ 121920 w 1463040"/>
              <a:gd name="connsiteY4" fmla="*/ 0 h 137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1377696">
                <a:moveTo>
                  <a:pt x="121920" y="0"/>
                </a:moveTo>
                <a:lnTo>
                  <a:pt x="1011936" y="243840"/>
                </a:lnTo>
                <a:lnTo>
                  <a:pt x="1463040" y="1353312"/>
                </a:lnTo>
                <a:lnTo>
                  <a:pt x="0" y="1377696"/>
                </a:lnTo>
                <a:lnTo>
                  <a:pt x="121920" y="0"/>
                </a:lnTo>
                <a:close/>
              </a:path>
            </a:pathLst>
          </a:cu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 fontScale="90000"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ru-RU" sz="4400" b="1" dirty="0" smtClean="0"/>
              <a:t>Упражнения. Симметрия и координатная плоскость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0" y="1857364"/>
            <a:ext cx="8858280" cy="428628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 координатной плоскости </a:t>
            </a:r>
            <a:r>
              <a:rPr lang="ru-RU" sz="2000" dirty="0" smtClean="0"/>
              <a:t>постройте треугольник </a:t>
            </a:r>
            <a:r>
              <a:rPr lang="en-US" sz="2000" dirty="0" smtClean="0"/>
              <a:t>ABC </a:t>
            </a:r>
            <a:r>
              <a:rPr lang="ru-RU" sz="2000" dirty="0" smtClean="0"/>
              <a:t>по координатам его вершин: </a:t>
            </a:r>
            <a:r>
              <a:rPr lang="en-US" sz="2000" dirty="0" smtClean="0"/>
              <a:t>A(2;2), B(2;5), C(4;2). </a:t>
            </a:r>
            <a:r>
              <a:rPr lang="ru-RU" sz="2000" dirty="0" smtClean="0"/>
              <a:t>Затем постройте треугольник, симметричный треугольнику </a:t>
            </a:r>
            <a:r>
              <a:rPr lang="en-US" sz="2000" dirty="0" smtClean="0"/>
              <a:t>ABC </a:t>
            </a:r>
            <a:r>
              <a:rPr lang="ru-RU" sz="2000" dirty="0" smtClean="0"/>
              <a:t>относительно оси </a:t>
            </a:r>
            <a:r>
              <a:rPr lang="en-US" sz="2000" i="1" dirty="0" smtClean="0"/>
              <a:t>x</a:t>
            </a:r>
            <a:r>
              <a:rPr lang="en-US" sz="2000" dirty="0" smtClean="0"/>
              <a:t>, </a:t>
            </a:r>
            <a:r>
              <a:rPr lang="ru-RU" sz="2000" dirty="0" smtClean="0"/>
              <a:t>и треугольник, симметричный треугольнику </a:t>
            </a:r>
            <a:r>
              <a:rPr lang="en-US" sz="2000" dirty="0" smtClean="0"/>
              <a:t>ABC </a:t>
            </a:r>
            <a:r>
              <a:rPr lang="ru-RU" sz="2000" dirty="0" smtClean="0"/>
              <a:t>относительно оси </a:t>
            </a:r>
            <a:r>
              <a:rPr lang="en-US" sz="2000" i="1" dirty="0" smtClean="0"/>
              <a:t>y</a:t>
            </a:r>
            <a:r>
              <a:rPr lang="en-US" sz="2000" dirty="0" smtClean="0"/>
              <a:t>. </a:t>
            </a:r>
            <a:r>
              <a:rPr lang="ru-RU" sz="2000" dirty="0" smtClean="0"/>
              <a:t>Обозначьте эти два треугольника и запишите  координаты их вершин.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Задача-исследование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914400" lvl="1" indent="-457200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координатной плоскости постройте данную точку и точку, симметричную ей относительно оси </a:t>
            </a:r>
            <a:r>
              <a:rPr lang="en-US" sz="2000" i="1" dirty="0" smtClean="0"/>
              <a:t>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запишите ее координаты: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A(6;3), B(4;-1), C(-2;4,5), D(-3;-2,5).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Сопоставьте координаты точек, симметричных относительно оси </a:t>
            </a:r>
            <a:r>
              <a:rPr lang="en-US" sz="2000" i="1" dirty="0" smtClean="0"/>
              <a:t>y, </a:t>
            </a:r>
            <a:r>
              <a:rPr lang="ru-RU" sz="2000" dirty="0" smtClean="0"/>
              <a:t>и сделайте вывод.</a:t>
            </a:r>
          </a:p>
          <a:p>
            <a:pPr marL="914400" lvl="1" indent="-457200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ru-RU" sz="2000" dirty="0" smtClean="0"/>
              <a:t> На координатной плоскости постройте данную точку и точку, симметричную ей относительно оси </a:t>
            </a:r>
            <a:r>
              <a:rPr lang="en-US" sz="2000" i="1" dirty="0" smtClean="0"/>
              <a:t>x</a:t>
            </a:r>
            <a:r>
              <a:rPr lang="en-US" sz="2000" dirty="0" smtClean="0"/>
              <a:t>, </a:t>
            </a:r>
            <a:r>
              <a:rPr lang="ru-RU" sz="2000" dirty="0" smtClean="0"/>
              <a:t>запишите ее координаты: </a:t>
            </a:r>
            <a:r>
              <a:rPr lang="en-US" sz="2000" dirty="0" smtClean="0"/>
              <a:t>A(5;2), B(4;-1,5), C(-3;4), D(-2,5;-5). </a:t>
            </a:r>
            <a:r>
              <a:rPr lang="ru-RU" sz="2000" dirty="0" smtClean="0"/>
              <a:t>Сопоставьте координаты точек, симметричных относительно оси </a:t>
            </a:r>
            <a:r>
              <a:rPr lang="en-US" sz="2000" i="1" dirty="0" smtClean="0"/>
              <a:t>x, </a:t>
            </a:r>
            <a:r>
              <a:rPr lang="ru-RU" sz="2000" dirty="0" smtClean="0"/>
              <a:t>и сделайте вывод.</a:t>
            </a:r>
          </a:p>
          <a:p>
            <a:pPr marL="914400" lvl="1" indent="-457200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/>
            </a:pPr>
            <a:endParaRPr kumimoji="0" lang="ru-RU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 fontScale="90000"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ru-RU" sz="4400" b="1" dirty="0" smtClean="0"/>
              <a:t>Упражнения. Симметрия и координатная плоскость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0" y="1857364"/>
            <a:ext cx="8858280" cy="428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Отметьте на координатной плоскости все точки, у которых ордината и абсцисса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неотрицательные числа ,и их сумма равна 5. Какую фигуру будут составлять эти точки?</a:t>
            </a:r>
          </a:p>
          <a:p>
            <a:pPr marL="457200" lvl="0" indent="-457200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ru-RU" sz="2000" b="0" baseline="0" dirty="0" smtClean="0">
                <a:solidFill>
                  <a:schemeClr val="tx1"/>
                </a:solidFill>
              </a:rPr>
              <a:t>Отметьте</a:t>
            </a:r>
            <a:r>
              <a:rPr lang="ru-RU" sz="2000" b="0" dirty="0" smtClean="0">
                <a:solidFill>
                  <a:schemeClr val="tx1"/>
                </a:solidFill>
              </a:rPr>
              <a:t> на координатной плоскости все точки, у которых ордината и абсцисса – неположительные числа , и их сумма равна -6. </a:t>
            </a:r>
            <a:r>
              <a:rPr lang="ru-RU" sz="2000" dirty="0" smtClean="0"/>
              <a:t>Какую фигуру будут составлять эти точки?</a:t>
            </a:r>
            <a:endParaRPr kumimoji="0" lang="ru-RU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 txBox="1">
            <a:spLocks/>
          </p:cNvSpPr>
          <p:nvPr/>
        </p:nvSpPr>
        <p:spPr>
          <a:xfrm>
            <a:off x="0" y="1857364"/>
            <a:ext cx="8858280" cy="428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endParaRPr kumimoji="0" lang="ru-RU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85794"/>
            <a:ext cx="6037284" cy="603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butterfly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79809">
            <a:off x="1979467" y="4211759"/>
            <a:ext cx="2942013" cy="1955015"/>
          </a:xfrm>
          <a:prstGeom prst="rect">
            <a:avLst/>
          </a:prstGeom>
        </p:spPr>
      </p:pic>
      <p:pic>
        <p:nvPicPr>
          <p:cNvPr id="7" name="Рисунок 6" descr="butterfly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518821">
            <a:off x="3879211" y="1220363"/>
            <a:ext cx="2847975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Часть </a:t>
            </a:r>
            <a:r>
              <a:rPr lang="en-US" sz="4000" dirty="0" smtClean="0">
                <a:solidFill>
                  <a:schemeClr val="tx1"/>
                </a:solidFill>
              </a:rPr>
              <a:t>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Осевая симметрия</a:t>
            </a:r>
            <a:endParaRPr lang="en-US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Симметрия</a:t>
            </a:r>
            <a:endParaRPr lang="en-US" sz="4400" dirty="0"/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86808" cy="128588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«Симметрия» - слово греческого происхождения. Оно, как и слово «гармония», означает «соразмерность», «наличие определенного порядка, закономерности в расположении частей».</a:t>
            </a:r>
          </a:p>
          <a:p>
            <a:pPr>
              <a:buNone/>
            </a:pPr>
            <a:r>
              <a:rPr lang="ru-RU" sz="2000" dirty="0" smtClean="0"/>
              <a:t>	</a:t>
            </a:r>
          </a:p>
        </p:txBody>
      </p:sp>
      <p:pic>
        <p:nvPicPr>
          <p:cNvPr id="1026" name="Picture 2" descr="http://www.zamnoy.com/image/blogphoto/85964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786058"/>
            <a:ext cx="4119546" cy="29147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714620"/>
            <a:ext cx="43577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Творцом симметрии является сама природа. Одни из самых первых проявлений симметрии, отмеченных человеком, - это отражение в глади водоема и симметрия человеческого тела.  Позднее люди стали использовать симметрию в архитектуре, предметах быта, орнаментах.</a:t>
            </a:r>
          </a:p>
          <a:p>
            <a:pPr>
              <a:buNone/>
            </a:pPr>
            <a:r>
              <a:rPr lang="ru-RU" dirty="0" smtClean="0"/>
              <a:t>	В математике рассматриваются различные виды симметрии. Познакомимся с осевой симметрией.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Точка, симметричная относительно прямой</a:t>
            </a:r>
            <a:endParaRPr lang="en-US" sz="4400" dirty="0"/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858280" cy="221457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Возьмем лист бумаги. Проведем на нем прямую и перегнем лист по этой прямой. Проткнем сложенный лист иглой. Развернув лист, мы увидим две точки, расположенные по разные стороны от этой прямой. Говорят, что эти </a:t>
            </a:r>
            <a:r>
              <a:rPr lang="ru-RU" sz="2000" b="1" dirty="0" smtClean="0">
                <a:solidFill>
                  <a:schemeClr val="tx2"/>
                </a:solidFill>
              </a:rPr>
              <a:t>точки симметричны относительно прямой </a:t>
            </a:r>
            <a:r>
              <a:rPr lang="ru-RU" sz="2000" dirty="0" smtClean="0"/>
              <a:t>– линии сгиба. Проведем через полученные точки прямую. С помощью инструментов мы можем убедиться, что эта прямая перпендикулярно линии сгиба, а точки находятся от нее на одинаковом расстоянии.  </a:t>
            </a:r>
          </a:p>
          <a:p>
            <a:pPr>
              <a:buNone/>
            </a:pPr>
            <a:r>
              <a:rPr lang="ru-RU" sz="2000" dirty="0" smtClean="0"/>
              <a:t>	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11563"/>
            <a:ext cx="3648075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Построение точки, симметричной относительно прямой</a:t>
            </a:r>
            <a:endParaRPr lang="en-US" sz="4400" dirty="0"/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858280" cy="22145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Пусть даны прямая </a:t>
            </a:r>
            <a:r>
              <a:rPr lang="en-US" sz="2000" dirty="0" smtClean="0"/>
              <a:t>l </a:t>
            </a:r>
            <a:r>
              <a:rPr lang="ru-RU" sz="2000" dirty="0" smtClean="0"/>
              <a:t>и точка </a:t>
            </a:r>
            <a:r>
              <a:rPr lang="en-US" sz="2000" dirty="0" smtClean="0"/>
              <a:t>M. </a:t>
            </a:r>
            <a:r>
              <a:rPr lang="ru-RU" sz="2000" dirty="0" smtClean="0"/>
              <a:t>Построим точку, симметричную точке </a:t>
            </a:r>
            <a:r>
              <a:rPr lang="en-US" sz="2000" dirty="0" smtClean="0"/>
              <a:t>M </a:t>
            </a:r>
            <a:r>
              <a:rPr lang="ru-RU" sz="2000" dirty="0" smtClean="0"/>
              <a:t>относительно прямой </a:t>
            </a:r>
            <a:r>
              <a:rPr lang="en-US" sz="2000" dirty="0" smtClean="0"/>
              <a:t>l.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974301" y="4383625"/>
            <a:ext cx="3786190" cy="44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1785918" y="4643446"/>
            <a:ext cx="37147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86116" y="2786058"/>
            <a:ext cx="271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2500298" y="3571876"/>
            <a:ext cx="393056" cy="369332"/>
            <a:chOff x="7500958" y="3559734"/>
            <a:chExt cx="393056" cy="369332"/>
          </a:xfrm>
        </p:grpSpPr>
        <p:sp>
          <p:nvSpPr>
            <p:cNvPr id="19" name="Овал 18"/>
            <p:cNvSpPr/>
            <p:nvPr/>
          </p:nvSpPr>
          <p:spPr>
            <a:xfrm>
              <a:off x="7500958" y="3857628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00958" y="3559734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Построение точки, симметричной относительно прямой</a:t>
            </a:r>
            <a:endParaRPr lang="en-US" sz="4400" dirty="0"/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858280" cy="22145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этого: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Проведем через точку </a:t>
            </a:r>
            <a:r>
              <a:rPr lang="en-US" sz="2000" dirty="0" smtClean="0"/>
              <a:t>M </a:t>
            </a:r>
            <a:r>
              <a:rPr lang="ru-RU" sz="2000" dirty="0" smtClean="0"/>
              <a:t>прямую, перпендикулярную прямой </a:t>
            </a:r>
            <a:r>
              <a:rPr lang="en-US" sz="2000" dirty="0" smtClean="0"/>
              <a:t>l;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</a:t>
            </a:r>
          </a:p>
        </p:txBody>
      </p:sp>
      <p:pic>
        <p:nvPicPr>
          <p:cNvPr id="5" name="Содержимое 4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938608"/>
            <a:ext cx="2628900" cy="241935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1785918" y="4643446"/>
            <a:ext cx="37147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86116" y="2786058"/>
            <a:ext cx="271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2500298" y="3571876"/>
            <a:ext cx="393056" cy="369332"/>
            <a:chOff x="7500958" y="3559734"/>
            <a:chExt cx="393056" cy="369332"/>
          </a:xfrm>
        </p:grpSpPr>
        <p:sp>
          <p:nvSpPr>
            <p:cNvPr id="19" name="Овал 18"/>
            <p:cNvSpPr/>
            <p:nvPr/>
          </p:nvSpPr>
          <p:spPr>
            <a:xfrm>
              <a:off x="7500958" y="3857628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00958" y="3559734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1857356" y="3929066"/>
            <a:ext cx="37147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643306" y="3786190"/>
            <a:ext cx="214314" cy="1428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Построение точки, симметричной относительно прямой</a:t>
            </a:r>
            <a:endParaRPr lang="en-US" sz="4400" dirty="0"/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858280" cy="221457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ru-RU" sz="2000" dirty="0" smtClean="0"/>
              <a:t>Отметим на ней точку </a:t>
            </a:r>
            <a:r>
              <a:rPr lang="en-US" sz="2000" dirty="0" smtClean="0"/>
              <a:t>K, </a:t>
            </a:r>
            <a:r>
              <a:rPr lang="ru-RU" sz="2000" dirty="0" smtClean="0"/>
              <a:t>расположенную на таком же расстоянии от прямой </a:t>
            </a:r>
            <a:r>
              <a:rPr lang="en-US" sz="2000" dirty="0" smtClean="0"/>
              <a:t>l</a:t>
            </a:r>
            <a:r>
              <a:rPr lang="ru-RU" sz="2000" dirty="0" smtClean="0"/>
              <a:t>, что и точка </a:t>
            </a:r>
            <a:r>
              <a:rPr lang="en-US" sz="2000" dirty="0" smtClean="0"/>
              <a:t>M.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679687" y="3750471"/>
            <a:ext cx="1928032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86116" y="2786058"/>
            <a:ext cx="271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2500298" y="3571876"/>
            <a:ext cx="393056" cy="369332"/>
            <a:chOff x="7500958" y="3559734"/>
            <a:chExt cx="393056" cy="369332"/>
          </a:xfrm>
        </p:grpSpPr>
        <p:sp>
          <p:nvSpPr>
            <p:cNvPr id="19" name="Овал 18"/>
            <p:cNvSpPr/>
            <p:nvPr/>
          </p:nvSpPr>
          <p:spPr>
            <a:xfrm>
              <a:off x="7500958" y="3857628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00958" y="3559734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1857356" y="3929066"/>
            <a:ext cx="37147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643306" y="3786190"/>
            <a:ext cx="214314" cy="1428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Группа 17"/>
          <p:cNvGrpSpPr/>
          <p:nvPr/>
        </p:nvGrpSpPr>
        <p:grpSpPr>
          <a:xfrm>
            <a:off x="4750448" y="3571876"/>
            <a:ext cx="336952" cy="369332"/>
            <a:chOff x="7500958" y="3559734"/>
            <a:chExt cx="336952" cy="369332"/>
          </a:xfrm>
        </p:grpSpPr>
        <p:sp>
          <p:nvSpPr>
            <p:cNvPr id="18" name="Овал 17"/>
            <p:cNvSpPr/>
            <p:nvPr/>
          </p:nvSpPr>
          <p:spPr>
            <a:xfrm>
              <a:off x="7500958" y="3857628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00958" y="3559734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</a:t>
              </a:r>
              <a:endParaRPr lang="en-US" dirty="0"/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 rot="5400000">
            <a:off x="3071802" y="392906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4144166" y="392827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одержимое 2"/>
          <p:cNvSpPr txBox="1">
            <a:spLocks/>
          </p:cNvSpPr>
          <p:nvPr/>
        </p:nvSpPr>
        <p:spPr>
          <a:xfrm>
            <a:off x="214282" y="4857736"/>
            <a:ext cx="8429684" cy="1857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000" dirty="0" smtClean="0"/>
              <a:t>Точка </a:t>
            </a:r>
            <a:r>
              <a:rPr lang="en-US" sz="2000" dirty="0" smtClean="0"/>
              <a:t>K </a:t>
            </a:r>
            <a:r>
              <a:rPr lang="ru-RU" sz="2000" dirty="0" smtClean="0"/>
              <a:t>симметрична точке </a:t>
            </a:r>
            <a:r>
              <a:rPr lang="en-US" sz="2000" dirty="0" smtClean="0"/>
              <a:t>M </a:t>
            </a:r>
            <a:r>
              <a:rPr lang="ru-RU" sz="2000" dirty="0" smtClean="0"/>
              <a:t>относительно прямой </a:t>
            </a:r>
            <a:r>
              <a:rPr lang="en-US" sz="2000" dirty="0" smtClean="0"/>
              <a:t>l.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Симметрия и равенство</a:t>
            </a:r>
            <a:endParaRPr lang="en-US" sz="4400" dirty="0"/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858280" cy="2214578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000" dirty="0" smtClean="0"/>
              <a:t>Если перегнуть рисунок по прямой </a:t>
            </a:r>
            <a:r>
              <a:rPr lang="en-US" sz="2000" dirty="0" smtClean="0"/>
              <a:t>a, </a:t>
            </a:r>
            <a:r>
              <a:rPr lang="ru-RU" sz="2000" dirty="0" smtClean="0"/>
              <a:t>то треугольники </a:t>
            </a:r>
            <a:r>
              <a:rPr lang="en-US" sz="2000" dirty="0" smtClean="0"/>
              <a:t>ABC </a:t>
            </a:r>
            <a:r>
              <a:rPr lang="ru-RU" sz="2000" dirty="0" smtClean="0"/>
              <a:t>и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ru-RU" sz="2000" dirty="0" smtClean="0"/>
              <a:t>совпадут. Иными словами, эти треугольники равны. </a:t>
            </a:r>
          </a:p>
          <a:p>
            <a:pPr marL="457200" indent="-457200"/>
            <a:r>
              <a:rPr lang="ru-RU" sz="2000" dirty="0" smtClean="0"/>
              <a:t>Вообще, </a:t>
            </a:r>
            <a:r>
              <a:rPr lang="ru-RU" sz="2000" b="1" dirty="0" smtClean="0">
                <a:solidFill>
                  <a:schemeClr val="tx2"/>
                </a:solidFill>
              </a:rPr>
              <a:t>если фигуры симметричны, то они равны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	</a:t>
            </a:r>
          </a:p>
        </p:txBody>
      </p:sp>
      <p:pic>
        <p:nvPicPr>
          <p:cNvPr id="60418" name="Picture 2" descr="http://be.convdocs.org/pars_docs/refs/40/39009/39009_html_5ef70d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000372"/>
            <a:ext cx="5688364" cy="3409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00306"/>
            <a:ext cx="168275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Упражнения</a:t>
            </a:r>
            <a:endParaRPr lang="en-US" sz="4400" dirty="0"/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858280" cy="857256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000" b="1" dirty="0" smtClean="0">
                <a:solidFill>
                  <a:schemeClr val="tx2"/>
                </a:solidFill>
              </a:rPr>
              <a:t>Ищем симметрию.</a:t>
            </a:r>
          </a:p>
          <a:p>
            <a:pPr>
              <a:buNone/>
            </a:pPr>
            <a:r>
              <a:rPr lang="ru-RU" sz="2000" dirty="0" smtClean="0"/>
              <a:t>	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1857388" cy="164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5" y="2428868"/>
            <a:ext cx="169073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вал 9"/>
          <p:cNvSpPr/>
          <p:nvPr/>
        </p:nvSpPr>
        <p:spPr>
          <a:xfrm>
            <a:off x="500034" y="2571744"/>
            <a:ext cx="357190" cy="35719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11" name="Овал 10"/>
          <p:cNvSpPr/>
          <p:nvPr/>
        </p:nvSpPr>
        <p:spPr>
          <a:xfrm>
            <a:off x="2571736" y="2571744"/>
            <a:ext cx="357190" cy="35719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4429124" y="2571744"/>
            <a:ext cx="357190" cy="35719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0" y="4071942"/>
            <a:ext cx="8858280" cy="1714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Подсказка.</a:t>
            </a:r>
            <a:endParaRPr lang="ru-RU" sz="200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Выполняя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задание, вы можете проверить себя, воспользовавшись зеркалом.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649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Координаты на плоскости</vt:lpstr>
      <vt:lpstr>Часть 3 Осевая симметрия</vt:lpstr>
      <vt:lpstr>Симметрия</vt:lpstr>
      <vt:lpstr>Точка, симметричная относительно прямой</vt:lpstr>
      <vt:lpstr>Построение точки, симметричной относительно прямой</vt:lpstr>
      <vt:lpstr>Построение точки, симметричной относительно прямой</vt:lpstr>
      <vt:lpstr>Построение точки, симметричной относительно прямой</vt:lpstr>
      <vt:lpstr>Симметрия и равенство</vt:lpstr>
      <vt:lpstr>Упражнения</vt:lpstr>
      <vt:lpstr>Упражнения</vt:lpstr>
      <vt:lpstr>Упражнения</vt:lpstr>
      <vt:lpstr>Симметричная фигура</vt:lpstr>
      <vt:lpstr>Упражнения. Симметрия и координатная плоскость</vt:lpstr>
      <vt:lpstr>Упражнения. Симметрия и координатная плоскость</vt:lpstr>
      <vt:lpstr>Слайд 15</vt:lpstr>
    </vt:vector>
  </TitlesOfParts>
  <Company>BearingPoint EMEA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Координаты на плоскости</dc:title>
  <dc:creator>beadmin</dc:creator>
  <cp:lastModifiedBy>beadmin</cp:lastModifiedBy>
  <cp:revision>113</cp:revision>
  <dcterms:created xsi:type="dcterms:W3CDTF">2013-06-15T14:43:31Z</dcterms:created>
  <dcterms:modified xsi:type="dcterms:W3CDTF">2013-06-18T15:05:17Z</dcterms:modified>
</cp:coreProperties>
</file>