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A1824-D51B-45BF-A0F6-E80E9309B7D7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F2E09-3102-4572-9112-8AF7DEA113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F2E09-3102-4572-9112-8AF7DEA113E3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B18C9-6711-4644-B587-E042F68029F5}" type="datetime1">
              <a:rPr lang="ru-RU" smtClean="0"/>
              <a:t>24.02.2014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CEAAE-5CE6-4514-BE8E-B266D6F7C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6700D7-D5D7-417B-B6B2-7C50802FF8AC}" type="datetime1">
              <a:rPr lang="ru-RU" smtClean="0"/>
              <a:t>24.02.2014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CEAAE-5CE6-4514-BE8E-B266D6F7C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7B4E7-7488-41D0-BDC2-595986F7083F}" type="datetime1">
              <a:rPr lang="ru-RU" smtClean="0"/>
              <a:t>24.02.2014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CEAAE-5CE6-4514-BE8E-B266D6F7C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2797F8-9BEF-4BBB-84D2-BFACD1E26AF1}" type="datetime1">
              <a:rPr lang="ru-RU" smtClean="0"/>
              <a:t>24.02.2014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CEAAE-5CE6-4514-BE8E-B266D6F7C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B8CF0-3A1A-4A1E-8645-15FE375E4CC7}" type="datetime1">
              <a:rPr lang="ru-RU" smtClean="0"/>
              <a:t>24.02.2014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CEAAE-5CE6-4514-BE8E-B266D6F7C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1E47F7-CC63-4EEF-AE4B-79558B52308A}" type="datetime1">
              <a:rPr lang="ru-RU" smtClean="0"/>
              <a:t>24.02.2014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CEAAE-5CE6-4514-BE8E-B266D6F7C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E8132F-7B74-4BFD-B952-436A21F33A36}" type="datetime1">
              <a:rPr lang="ru-RU" smtClean="0"/>
              <a:t>24.02.2014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CEAAE-5CE6-4514-BE8E-B266D6F7C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81A2A-C494-4E97-8959-96B3D11A3E89}" type="datetime1">
              <a:rPr lang="ru-RU" smtClean="0"/>
              <a:t>24.02.2014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CEAAE-5CE6-4514-BE8E-B266D6F7C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F4C7D-9980-4E54-A5E6-01501D892019}" type="datetime1">
              <a:rPr lang="ru-RU" smtClean="0"/>
              <a:t>24.02.2014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CEAAE-5CE6-4514-BE8E-B266D6F7C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D899A4-2CF3-4495-B297-59F5A172852D}" type="datetime1">
              <a:rPr lang="ru-RU" smtClean="0"/>
              <a:t>24.02.2014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CEAAE-5CE6-4514-BE8E-B266D6F7C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B2FD9D-A631-4026-AA1A-409998A22851}" type="datetime1">
              <a:rPr lang="ru-RU" smtClean="0"/>
              <a:t>24.02.2014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CEAAE-5CE6-4514-BE8E-B266D6F7C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F8D9519-7786-4904-8365-1C813A034414}" type="datetime1">
              <a:rPr lang="ru-RU" smtClean="0"/>
              <a:t>24.02.2014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BCEAAE-5CE6-4514-BE8E-B266D6F7C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heel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27.xml"/><Relationship Id="rId18" Type="http://schemas.openxmlformats.org/officeDocument/2006/relationships/slide" Target="slide37.xml"/><Relationship Id="rId3" Type="http://schemas.openxmlformats.org/officeDocument/2006/relationships/slide" Target="slide5.xml"/><Relationship Id="rId21" Type="http://schemas.openxmlformats.org/officeDocument/2006/relationships/slide" Target="slide43.xml"/><Relationship Id="rId7" Type="http://schemas.openxmlformats.org/officeDocument/2006/relationships/slide" Target="slide15.xml"/><Relationship Id="rId12" Type="http://schemas.openxmlformats.org/officeDocument/2006/relationships/slide" Target="slide25.xml"/><Relationship Id="rId17" Type="http://schemas.openxmlformats.org/officeDocument/2006/relationships/slide" Target="slide35.xml"/><Relationship Id="rId2" Type="http://schemas.openxmlformats.org/officeDocument/2006/relationships/slide" Target="slide3.xml"/><Relationship Id="rId16" Type="http://schemas.openxmlformats.org/officeDocument/2006/relationships/slide" Target="slide33.xml"/><Relationship Id="rId20" Type="http://schemas.openxmlformats.org/officeDocument/2006/relationships/slide" Target="slide4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11" Type="http://schemas.openxmlformats.org/officeDocument/2006/relationships/slide" Target="slide23.xml"/><Relationship Id="rId24" Type="http://schemas.openxmlformats.org/officeDocument/2006/relationships/slide" Target="slide49.xml"/><Relationship Id="rId5" Type="http://schemas.openxmlformats.org/officeDocument/2006/relationships/slide" Target="slide11.xml"/><Relationship Id="rId15" Type="http://schemas.openxmlformats.org/officeDocument/2006/relationships/slide" Target="slide31.xml"/><Relationship Id="rId23" Type="http://schemas.openxmlformats.org/officeDocument/2006/relationships/slide" Target="slide47.xml"/><Relationship Id="rId10" Type="http://schemas.openxmlformats.org/officeDocument/2006/relationships/slide" Target="slide21.xml"/><Relationship Id="rId19" Type="http://schemas.openxmlformats.org/officeDocument/2006/relationships/slide" Target="slide39.xml"/><Relationship Id="rId4" Type="http://schemas.openxmlformats.org/officeDocument/2006/relationships/slide" Target="slide9.xml"/><Relationship Id="rId9" Type="http://schemas.openxmlformats.org/officeDocument/2006/relationships/slide" Target="slide19.xml"/><Relationship Id="rId14" Type="http://schemas.openxmlformats.org/officeDocument/2006/relationships/slide" Target="slide29.xml"/><Relationship Id="rId22" Type="http://schemas.openxmlformats.org/officeDocument/2006/relationships/slide" Target="slide4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Школа\Рабочий стол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33467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491880" y="260648"/>
            <a:ext cx="505176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Культура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быт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Древней Руси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5192216" cy="476250"/>
          </a:xfrm>
        </p:spPr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</a:rPr>
              <a:t>Шалагина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Н.А.,учитель</a:t>
            </a:r>
            <a:r>
              <a:rPr lang="ru-RU" dirty="0" smtClean="0">
                <a:solidFill>
                  <a:schemeClr val="bg1"/>
                </a:solidFill>
              </a:rPr>
              <a:t> истории и обществознания МБОУ СОШ поселка Первое Мая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188640"/>
            <a:ext cx="38316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Особенности культуры Древней Руси</a:t>
            </a:r>
          </a:p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74175" y="2967335"/>
            <a:ext cx="37956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патриотизм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68344" y="6093296"/>
            <a:ext cx="504056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0"/>
            <a:ext cx="29310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Литература и письменность</a:t>
            </a:r>
          </a:p>
          <a:p>
            <a:pPr algn="ctr"/>
            <a:r>
              <a:rPr lang="ru-RU" dirty="0"/>
              <a:t>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340768"/>
            <a:ext cx="627806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Запись </a:t>
            </a: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происходивших событий,</a:t>
            </a: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составленная по годам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596336" y="6165304"/>
            <a:ext cx="72008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3848" y="332656"/>
            <a:ext cx="29310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Литература и письменность</a:t>
            </a:r>
          </a:p>
          <a:p>
            <a:pPr algn="ctr"/>
            <a:r>
              <a:rPr lang="ru-RU" dirty="0"/>
              <a:t>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87172" y="2967335"/>
            <a:ext cx="29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летопись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68344" y="6093296"/>
            <a:ext cx="504056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31840" y="0"/>
            <a:ext cx="29310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Литература и письменность</a:t>
            </a:r>
          </a:p>
          <a:p>
            <a:pPr algn="ctr"/>
            <a:r>
              <a:rPr lang="ru-RU" dirty="0"/>
              <a:t>2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1484784"/>
            <a:ext cx="491359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Создатели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славянской азбуки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596336" y="6165304"/>
            <a:ext cx="72008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116632"/>
            <a:ext cx="29310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Литература и письменность</a:t>
            </a:r>
          </a:p>
          <a:p>
            <a:pPr algn="ctr"/>
            <a:r>
              <a:rPr lang="ru-RU" dirty="0"/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1772816"/>
            <a:ext cx="489345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Византийские монахи  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братья Кирилл и </a:t>
            </a:r>
            <a:r>
              <a:rPr lang="ru-RU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Мефодий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68344" y="6093296"/>
            <a:ext cx="504056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0"/>
            <a:ext cx="29310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Литература и письменность</a:t>
            </a:r>
          </a:p>
          <a:p>
            <a:pPr algn="ctr"/>
            <a:r>
              <a:rPr lang="ru-RU" dirty="0"/>
              <a:t>3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556792"/>
            <a:ext cx="623902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Торжественное и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поучающее обращение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668344" y="6309320"/>
            <a:ext cx="108012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116632"/>
            <a:ext cx="29310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Литература и письменность</a:t>
            </a:r>
          </a:p>
          <a:p>
            <a:pPr algn="ctr"/>
            <a:r>
              <a:rPr lang="ru-RU" dirty="0"/>
              <a:t>3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74825" y="2967335"/>
            <a:ext cx="27943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«Слово»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68344" y="6093296"/>
            <a:ext cx="504056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332656"/>
            <a:ext cx="29310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Литература и письменность</a:t>
            </a:r>
          </a:p>
          <a:p>
            <a:pPr algn="ctr"/>
            <a:r>
              <a:rPr lang="ru-RU" dirty="0"/>
              <a:t>4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1628800"/>
            <a:ext cx="601712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Поэтическое сказание о прошлом, </a:t>
            </a: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котором </a:t>
            </a: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прославлялись подвиги </a:t>
            </a: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русских богатырей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596336" y="6165304"/>
            <a:ext cx="72008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476672"/>
            <a:ext cx="29310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Литература и письменность</a:t>
            </a:r>
          </a:p>
          <a:p>
            <a:pPr algn="ctr"/>
            <a:r>
              <a:rPr lang="ru-RU" dirty="0"/>
              <a:t>4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87034" y="2967335"/>
            <a:ext cx="25699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Былина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68344" y="6093296"/>
            <a:ext cx="504056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260648"/>
            <a:ext cx="4123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Зодчество и изобразительное искусство</a:t>
            </a:r>
          </a:p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68760"/>
            <a:ext cx="568172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Искусство постройки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деревянных зданий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596336" y="6165304"/>
            <a:ext cx="72008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691680" y="1052735"/>
          <a:ext cx="6768750" cy="4968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1472"/>
                <a:gridCol w="834952"/>
                <a:gridCol w="936104"/>
                <a:gridCol w="1080120"/>
                <a:gridCol w="936102"/>
              </a:tblGrid>
              <a:tr h="549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21789"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Особенности культуры Древней Руси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2" action="ppaction://hlinksldjump"/>
                        </a:rPr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3" action="ppaction://hlinksldjump"/>
                        </a:rPr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" action="ppaction://hlinkshowjump?jump=nextslide"/>
                        </a:rPr>
                        <a:t>3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4" action="ppaction://hlinksldjump"/>
                        </a:rPr>
                        <a:t>4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28928"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 и письменность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5" action="ppaction://hlinksldjump"/>
                        </a:rPr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6" action="ppaction://hlinksldjump"/>
                        </a:rPr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7" action="ppaction://hlinksldjump"/>
                        </a:rPr>
                        <a:t>3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8" action="ppaction://hlinksldjump"/>
                        </a:rPr>
                        <a:t>4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41323">
                <a:tc>
                  <a:txBody>
                    <a:bodyPr/>
                    <a:lstStyle/>
                    <a:p>
                      <a:r>
                        <a:rPr lang="ru-RU" dirty="0" smtClean="0"/>
                        <a:t>Зодчество и изобразительное искусство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9" action="ppaction://hlinksldjump"/>
                        </a:rPr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0" action="ppaction://hlinksldjump"/>
                        </a:rPr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1" action="ppaction://hlinksldjump"/>
                        </a:rPr>
                        <a:t>3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2" action="ppaction://hlinksldjump"/>
                        </a:rPr>
                        <a:t>4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28928">
                <a:tc>
                  <a:txBody>
                    <a:bodyPr/>
                    <a:lstStyle/>
                    <a:p>
                      <a:r>
                        <a:rPr lang="ru-RU" dirty="0" smtClean="0"/>
                        <a:t>Художественное</a:t>
                      </a:r>
                      <a:r>
                        <a:rPr lang="ru-RU" baseline="0" dirty="0" smtClean="0"/>
                        <a:t> ремесло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3" action="ppaction://hlinksldjump"/>
                        </a:rPr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4" action="ppaction://hlinksldjump"/>
                        </a:rPr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5" action="ppaction://hlinksldjump"/>
                        </a:rPr>
                        <a:t>3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6" action="ppaction://hlinksldjump"/>
                        </a:rPr>
                        <a:t>4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49195">
                <a:tc>
                  <a:txBody>
                    <a:bodyPr/>
                    <a:lstStyle/>
                    <a:p>
                      <a:r>
                        <a:rPr lang="ru-RU" dirty="0" smtClean="0"/>
                        <a:t>Повседневная жизнь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7" action="ppaction://hlinksldjump"/>
                        </a:rPr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8" action="ppaction://hlinksldjump"/>
                        </a:rPr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9" action="ppaction://hlinksldjump"/>
                        </a:rPr>
                        <a:t>3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20" action="ppaction://hlinksldjump"/>
                        </a:rPr>
                        <a:t>4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49195">
                <a:tc>
                  <a:txBody>
                    <a:bodyPr/>
                    <a:lstStyle/>
                    <a:p>
                      <a:r>
                        <a:rPr lang="ru-RU" dirty="0" smtClean="0"/>
                        <a:t>Военное дело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21" action="ppaction://hlinksldjump"/>
                        </a:rPr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22" action="ppaction://hlinksldjump"/>
                        </a:rPr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23" action="ppaction://hlinksldjump"/>
                        </a:rPr>
                        <a:t>3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24" action="ppaction://hlinksldjump"/>
                        </a:rPr>
                        <a:t>4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Управляющая кнопка: в конец 3">
            <a:hlinkClick r:id="" action="ppaction://hlinkshowjump?jump=lastslide" highlightClick="1"/>
          </p:cNvPr>
          <p:cNvSpPr/>
          <p:nvPr/>
        </p:nvSpPr>
        <p:spPr>
          <a:xfrm>
            <a:off x="7596336" y="6093296"/>
            <a:ext cx="1008112" cy="36004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39752" y="6245225"/>
            <a:ext cx="4968552" cy="476250"/>
          </a:xfrm>
        </p:spPr>
        <p:txBody>
          <a:bodyPr/>
          <a:lstStyle/>
          <a:p>
            <a:r>
              <a:rPr lang="ru-RU" dirty="0" err="1" smtClean="0"/>
              <a:t>Шалагина</a:t>
            </a:r>
            <a:r>
              <a:rPr lang="ru-RU" dirty="0" smtClean="0"/>
              <a:t> </a:t>
            </a:r>
            <a:r>
              <a:rPr lang="ru-RU" dirty="0" err="1" smtClean="0"/>
              <a:t>Н.А.,учитель</a:t>
            </a:r>
            <a:r>
              <a:rPr lang="ru-RU" dirty="0" smtClean="0"/>
              <a:t> истории и обществознания МБОУ СОШ поселка Первое Мая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260648"/>
            <a:ext cx="4123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Зодчество и изобразительное искусство</a:t>
            </a:r>
          </a:p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1772816"/>
            <a:ext cx="61751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Деревянное зодчество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68344" y="6093296"/>
            <a:ext cx="504056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260648"/>
            <a:ext cx="4123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Зодчество и изобразительное искусство</a:t>
            </a:r>
          </a:p>
          <a:p>
            <a:pPr algn="ctr"/>
            <a:r>
              <a:rPr lang="ru-RU" dirty="0"/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1556792"/>
            <a:ext cx="5325667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Название церкви, заложенной в 989</a:t>
            </a:r>
          </a:p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году князем Владимиром в Киеве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596336" y="6165304"/>
            <a:ext cx="72008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188640"/>
            <a:ext cx="4123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Зодчество и изобразительное искусство</a:t>
            </a:r>
          </a:p>
          <a:p>
            <a:pPr algn="ctr"/>
            <a:r>
              <a:rPr lang="ru-RU" dirty="0"/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1628800"/>
            <a:ext cx="540587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Десятинная церковь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68344" y="6093296"/>
            <a:ext cx="504056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188640"/>
            <a:ext cx="4123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Зодчество и изобразительное искусство</a:t>
            </a:r>
          </a:p>
          <a:p>
            <a:pPr algn="ctr"/>
            <a:r>
              <a:rPr lang="ru-RU" dirty="0"/>
              <a:t>3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1484784"/>
            <a:ext cx="6450985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Картина ,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написанная водяными красками 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сырой штукатурке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596336" y="6165304"/>
            <a:ext cx="72008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260648"/>
            <a:ext cx="4123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Зодчество и изобразительное искусство</a:t>
            </a:r>
          </a:p>
          <a:p>
            <a:pPr algn="ctr"/>
            <a:r>
              <a:rPr lang="ru-RU" dirty="0"/>
              <a:t>3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83598" y="2967335"/>
            <a:ext cx="23768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фреска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68344" y="6093296"/>
            <a:ext cx="504056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332656"/>
            <a:ext cx="4123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Зодчество и изобразительное искусство</a:t>
            </a:r>
          </a:p>
          <a:p>
            <a:pPr algn="ctr"/>
            <a:r>
              <a:rPr lang="ru-RU" dirty="0"/>
              <a:t>4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412776"/>
            <a:ext cx="535563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Центральный собор,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построенный в Киеве 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 Ярославе Мудром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596336" y="6165304"/>
            <a:ext cx="72008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260648"/>
            <a:ext cx="4123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Зодчество и изобразительное искусство</a:t>
            </a:r>
          </a:p>
          <a:p>
            <a:pPr algn="ctr"/>
            <a:r>
              <a:rPr lang="ru-RU" dirty="0"/>
              <a:t>4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1340768"/>
            <a:ext cx="445198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Софийский собор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68344" y="6093296"/>
            <a:ext cx="504056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260648"/>
            <a:ext cx="27055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Художественное</a:t>
            </a:r>
            <a:r>
              <a:rPr lang="ru-RU" baseline="0" dirty="0" smtClean="0"/>
              <a:t> ремесло</a:t>
            </a:r>
          </a:p>
          <a:p>
            <a:pPr algn="ctr"/>
            <a:r>
              <a:rPr lang="ru-RU" dirty="0"/>
              <a:t>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1628800"/>
            <a:ext cx="546721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Мастер по тонкой обработке 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драгоценных металлов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596336" y="6165304"/>
            <a:ext cx="72008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260648"/>
            <a:ext cx="27055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Художественное</a:t>
            </a:r>
            <a:r>
              <a:rPr lang="ru-RU" baseline="0" dirty="0" smtClean="0"/>
              <a:t> ремесло</a:t>
            </a:r>
          </a:p>
          <a:p>
            <a:pPr algn="ctr"/>
            <a:r>
              <a:rPr lang="ru-RU" dirty="0"/>
              <a:t>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75813" y="2967335"/>
            <a:ext cx="25923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ювелир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68344" y="6093296"/>
            <a:ext cx="504056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404664"/>
            <a:ext cx="27055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Художественное</a:t>
            </a:r>
            <a:r>
              <a:rPr lang="ru-RU" baseline="0" dirty="0" smtClean="0"/>
              <a:t> ремесло</a:t>
            </a:r>
          </a:p>
          <a:p>
            <a:pPr algn="ctr"/>
            <a:r>
              <a:rPr lang="ru-RU" dirty="0"/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1340768"/>
            <a:ext cx="5779098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Узор, состоящий из множества 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мельчайших металлических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шариков-зернышек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напаянных на изделие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596336" y="6165304"/>
            <a:ext cx="72008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39752" y="404664"/>
            <a:ext cx="38316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Особенности культуры Древней Руси</a:t>
            </a:r>
          </a:p>
          <a:p>
            <a:pPr algn="ctr"/>
            <a:r>
              <a:rPr lang="ru-RU" dirty="0"/>
              <a:t>1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7732" y="1916832"/>
            <a:ext cx="6988581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Назовите страны и народы,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культурные достижения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которых стали основой Древнерусской культуры 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100392" y="6093296"/>
            <a:ext cx="360040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260648"/>
            <a:ext cx="27055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Художественное</a:t>
            </a:r>
            <a:r>
              <a:rPr lang="ru-RU" baseline="0" dirty="0" smtClean="0"/>
              <a:t> ремесло</a:t>
            </a:r>
          </a:p>
          <a:p>
            <a:pPr algn="ctr"/>
            <a:r>
              <a:rPr lang="ru-RU" dirty="0"/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95612" y="2967335"/>
            <a:ext cx="19527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зернь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68344" y="6093296"/>
            <a:ext cx="504056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856" y="332656"/>
            <a:ext cx="27055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Художественное</a:t>
            </a:r>
            <a:r>
              <a:rPr lang="ru-RU" baseline="0" dirty="0" smtClean="0"/>
              <a:t> ремесло</a:t>
            </a:r>
          </a:p>
          <a:p>
            <a:pPr algn="ctr"/>
            <a:r>
              <a:rPr lang="ru-RU" dirty="0"/>
              <a:t>3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1052736"/>
            <a:ext cx="5705527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Ажурный узор из тонкой золотой</a:t>
            </a: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или серебряной проволоки,</a:t>
            </a: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напаянный на металлическую</a:t>
            </a: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поверхность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596336" y="6165304"/>
            <a:ext cx="72008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856" y="260648"/>
            <a:ext cx="27055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Художественное</a:t>
            </a:r>
            <a:r>
              <a:rPr lang="ru-RU" baseline="0" dirty="0" smtClean="0"/>
              <a:t> ремесло</a:t>
            </a:r>
          </a:p>
          <a:p>
            <a:pPr algn="ctr"/>
            <a:r>
              <a:rPr lang="ru-RU" dirty="0"/>
              <a:t>3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620042" y="2967335"/>
            <a:ext cx="19039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скань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68344" y="6093296"/>
            <a:ext cx="504056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260648"/>
            <a:ext cx="27055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Художественное</a:t>
            </a:r>
            <a:r>
              <a:rPr lang="ru-RU" baseline="0" dirty="0" smtClean="0"/>
              <a:t> ремесло</a:t>
            </a:r>
          </a:p>
          <a:p>
            <a:pPr algn="ctr"/>
            <a:r>
              <a:rPr lang="ru-RU" dirty="0"/>
              <a:t>4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1124744"/>
            <a:ext cx="6739661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Прочное  стеклообразное покрытие,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наносимое на металлический 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предмет и закрепляемое обжигом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596336" y="6165304"/>
            <a:ext cx="72008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260648"/>
            <a:ext cx="27055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Художественное</a:t>
            </a:r>
            <a:r>
              <a:rPr lang="ru-RU" baseline="0" dirty="0" smtClean="0"/>
              <a:t> ремесло</a:t>
            </a:r>
          </a:p>
          <a:p>
            <a:pPr algn="ctr"/>
            <a:r>
              <a:rPr lang="ru-RU" dirty="0"/>
              <a:t>4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41110" y="2967335"/>
            <a:ext cx="20617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эмаль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68344" y="6093296"/>
            <a:ext cx="504056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80" y="260648"/>
            <a:ext cx="2259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Повседневная жизнь</a:t>
            </a:r>
          </a:p>
          <a:p>
            <a:pPr algn="ctr"/>
            <a:r>
              <a:rPr lang="ru-RU" dirty="0"/>
              <a:t>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1124744"/>
            <a:ext cx="6096156" cy="55092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каким признакам 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давали детям 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имена в Древней Руси?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Забава –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Одинец-</a:t>
            </a:r>
          </a:p>
          <a:p>
            <a:pPr algn="ctr"/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Миляй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</a:p>
          <a:p>
            <a:pPr algn="ctr"/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Снежана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</a:p>
          <a:p>
            <a:pPr algn="ctr"/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596336" y="6165304"/>
            <a:ext cx="72008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856" y="188640"/>
            <a:ext cx="2259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Повседневная жизнь</a:t>
            </a:r>
          </a:p>
          <a:p>
            <a:pPr algn="ctr"/>
            <a:r>
              <a:rPr lang="ru-RU" dirty="0"/>
              <a:t>1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8288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Забава – забавная ,интересная</a:t>
            </a:r>
          </a:p>
          <a:p>
            <a:pPr algn="ctr"/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Одинец- один (первый)ребенок в семье</a:t>
            </a:r>
          </a:p>
          <a:p>
            <a:pPr algn="ctr"/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Миляй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милый</a:t>
            </a:r>
          </a:p>
          <a:p>
            <a:pPr algn="ctr"/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Снежана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светлая,беловолосая,белокожая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668344" y="6093296"/>
            <a:ext cx="504056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80" y="332656"/>
            <a:ext cx="2259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Повседневная жизнь</a:t>
            </a:r>
          </a:p>
          <a:p>
            <a:pPr algn="ctr"/>
            <a:r>
              <a:rPr lang="ru-RU" dirty="0"/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1412776"/>
            <a:ext cx="5991499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Сижу верхом не знаю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 ком,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знакомца встречу,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соскочу-привечу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596336" y="6165304"/>
            <a:ext cx="72008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856" y="260648"/>
            <a:ext cx="2259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Повседневная жизнь</a:t>
            </a:r>
          </a:p>
          <a:p>
            <a:pPr algn="ctr"/>
            <a:r>
              <a:rPr lang="ru-RU" dirty="0"/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05426" y="2967335"/>
            <a:ext cx="2133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шапка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68344" y="6093296"/>
            <a:ext cx="504056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7864" y="332656"/>
            <a:ext cx="2259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Повседневная жизнь</a:t>
            </a:r>
          </a:p>
          <a:p>
            <a:pPr algn="ctr"/>
            <a:r>
              <a:rPr lang="ru-RU" dirty="0"/>
              <a:t>3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1196752"/>
            <a:ext cx="6676918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Жилой деревянный </a:t>
            </a:r>
            <a:r>
              <a:rPr lang="ru-RU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дом,часто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отдельных строений,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соединенных сенями и переходами;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жилище князей и бояр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596336" y="6165304"/>
            <a:ext cx="72008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404664"/>
            <a:ext cx="38316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Особенности культуры Древней Руси</a:t>
            </a:r>
          </a:p>
          <a:p>
            <a:pPr algn="ctr"/>
            <a:r>
              <a:rPr lang="ru-RU" dirty="0"/>
              <a:t>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2276872"/>
            <a:ext cx="483366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1.Наследие восточных славян</a:t>
            </a:r>
          </a:p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2.Соседи:</a:t>
            </a:r>
          </a:p>
          <a:p>
            <a:r>
              <a:rPr lang="ru-RU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Угро-финны,балты,хазары,печенеги,половцы,западные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славяне</a:t>
            </a:r>
          </a:p>
          <a:p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3.Византия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68344" y="6093296"/>
            <a:ext cx="504056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9872" y="260648"/>
            <a:ext cx="2259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Повседневная жизнь</a:t>
            </a:r>
          </a:p>
          <a:p>
            <a:pPr algn="ctr"/>
            <a:r>
              <a:rPr lang="ru-RU" dirty="0"/>
              <a:t>3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56096" y="2967335"/>
            <a:ext cx="26318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хоромы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68344" y="6093296"/>
            <a:ext cx="504056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9872" y="260648"/>
            <a:ext cx="2259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Повседневная жизнь</a:t>
            </a:r>
          </a:p>
          <a:p>
            <a:pPr algn="ctr"/>
            <a:r>
              <a:rPr lang="ru-RU" dirty="0"/>
              <a:t>4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1268760"/>
            <a:ext cx="7449502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называлась </a:t>
            </a:r>
          </a:p>
          <a:p>
            <a:pPr algn="ctr"/>
            <a:r>
              <a:rPr lang="ru-RU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домотканная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шерстяная </a:t>
            </a:r>
            <a:r>
              <a:rPr lang="ru-RU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юбка,нередко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 набивным рисунком,</a:t>
            </a: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состоящая и трех-четырех полотнищ,</a:t>
            </a: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собранных на шнуре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596336" y="6165304"/>
            <a:ext cx="72008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80" y="260648"/>
            <a:ext cx="2259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Повседневная жизнь</a:t>
            </a:r>
          </a:p>
          <a:p>
            <a:pPr algn="ctr"/>
            <a:r>
              <a:rPr lang="ru-RU" dirty="0"/>
              <a:t>4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84015" y="2967335"/>
            <a:ext cx="2375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понёва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68344" y="6093296"/>
            <a:ext cx="504056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07904" y="260648"/>
            <a:ext cx="15604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Военное дело</a:t>
            </a:r>
          </a:p>
          <a:p>
            <a:pPr algn="ctr"/>
            <a:r>
              <a:rPr lang="ru-RU" dirty="0"/>
              <a:t>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196752"/>
            <a:ext cx="6122335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Изящный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остроконечный шлем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древнерусского воина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596336" y="6165304"/>
            <a:ext cx="72008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07904" y="260648"/>
            <a:ext cx="15604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Военное дело</a:t>
            </a:r>
          </a:p>
          <a:p>
            <a:pPr algn="ctr"/>
            <a:r>
              <a:rPr lang="ru-RU" dirty="0"/>
              <a:t>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00045" y="2967335"/>
            <a:ext cx="2343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шишак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68344" y="6093296"/>
            <a:ext cx="504056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9872" y="260648"/>
            <a:ext cx="15604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Военное дело</a:t>
            </a:r>
          </a:p>
          <a:p>
            <a:pPr algn="ctr"/>
            <a:r>
              <a:rPr lang="ru-RU" dirty="0"/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1412776"/>
            <a:ext cx="6087057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Профессиональные воины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Древней 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уси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596336" y="6165304"/>
            <a:ext cx="72008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3888" y="260648"/>
            <a:ext cx="15604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Военное дело</a:t>
            </a:r>
          </a:p>
          <a:p>
            <a:pPr algn="ctr"/>
            <a:r>
              <a:rPr lang="ru-RU" dirty="0"/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85886" y="2967335"/>
            <a:ext cx="41722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Дружинники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68344" y="6093296"/>
            <a:ext cx="504056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5896" y="260648"/>
            <a:ext cx="15604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Военное дело</a:t>
            </a:r>
          </a:p>
          <a:p>
            <a:pPr algn="ctr"/>
            <a:r>
              <a:rPr lang="ru-RU" dirty="0"/>
              <a:t>3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1556792"/>
            <a:ext cx="6128462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назывались 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участники 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народного ополчения 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Древней Руси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596336" y="6165304"/>
            <a:ext cx="72008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07904" y="260648"/>
            <a:ext cx="15604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Военное дело</a:t>
            </a:r>
          </a:p>
          <a:p>
            <a:r>
              <a:rPr lang="ru-RU" dirty="0"/>
              <a:t>3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97776" y="2967335"/>
            <a:ext cx="13484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68344" y="6093296"/>
            <a:ext cx="504056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5896" y="188640"/>
            <a:ext cx="15604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Военное дело</a:t>
            </a:r>
          </a:p>
          <a:p>
            <a:pPr algn="ctr"/>
            <a:r>
              <a:rPr lang="ru-RU" dirty="0"/>
              <a:t>4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1124744"/>
            <a:ext cx="525943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чего традиционно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начинались боевые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сражения 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596336" y="6165304"/>
            <a:ext cx="72008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116632"/>
            <a:ext cx="38316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Особенности культуры Древней Руси</a:t>
            </a:r>
          </a:p>
          <a:p>
            <a:pPr algn="ctr"/>
            <a:r>
              <a:rPr lang="ru-RU" dirty="0"/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7732" y="1916832"/>
            <a:ext cx="698858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Назовите элементы Византийской культурной  традиции в Древней Руси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596336" y="6165304"/>
            <a:ext cx="72008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5896" y="116632"/>
            <a:ext cx="15604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Военное дело</a:t>
            </a:r>
          </a:p>
          <a:p>
            <a:pPr algn="ctr"/>
            <a:r>
              <a:rPr lang="ru-RU" dirty="0"/>
              <a:t>4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2967335"/>
            <a:ext cx="600072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поединка богатырей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68344" y="6093296"/>
            <a:ext cx="504056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2482" y="2967335"/>
            <a:ext cx="517904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 внимание!!!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260648"/>
            <a:ext cx="38316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Особенности культуры Древней Руси</a:t>
            </a:r>
          </a:p>
          <a:p>
            <a:pPr algn="ctr"/>
            <a:r>
              <a:rPr lang="ru-RU" dirty="0"/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1772816"/>
            <a:ext cx="4103944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1.Иконопсись</a:t>
            </a:r>
          </a:p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2.Строительство храмов</a:t>
            </a:r>
          </a:p>
          <a:p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3.Церковные книги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68344" y="6093296"/>
            <a:ext cx="504056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260648"/>
            <a:ext cx="38316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Особенности культуры Древней Руси</a:t>
            </a:r>
          </a:p>
          <a:p>
            <a:pPr algn="ctr"/>
            <a:r>
              <a:rPr lang="ru-RU" dirty="0"/>
              <a:t>3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7732" y="1916832"/>
            <a:ext cx="698858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Назовите элементы культурного наследия восточных славян в Древней Руси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596336" y="6165304"/>
            <a:ext cx="72008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1772816"/>
            <a:ext cx="4791440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1.Мифы и сказания</a:t>
            </a:r>
          </a:p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2.Резьба по камню и дереву</a:t>
            </a:r>
          </a:p>
          <a:p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3.Кузнечное дело</a:t>
            </a:r>
          </a:p>
          <a:p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260648"/>
            <a:ext cx="38316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Особенности культуры Древней Руси</a:t>
            </a:r>
          </a:p>
          <a:p>
            <a:pPr algn="ctr"/>
            <a:r>
              <a:rPr lang="ru-RU" dirty="0"/>
              <a:t>3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68344" y="6093296"/>
            <a:ext cx="504056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260648"/>
            <a:ext cx="38316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Особенности культуры Древней Руси</a:t>
            </a:r>
          </a:p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16288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Главная идея древнерусского искусства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956376" y="6093296"/>
            <a:ext cx="720080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Шалагина Н.А.,учитель истории и обществознания МБОУ СОШ поселка Первое Мая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1137</Words>
  <Application>Microsoft Office PowerPoint</Application>
  <PresentationFormat>Экран (4:3)</PresentationFormat>
  <Paragraphs>290</Paragraphs>
  <Slides>51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Тема1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Школа</cp:lastModifiedBy>
  <cp:revision>18</cp:revision>
  <dcterms:created xsi:type="dcterms:W3CDTF">2014-02-13T04:49:14Z</dcterms:created>
  <dcterms:modified xsi:type="dcterms:W3CDTF">2014-02-24T07:57:50Z</dcterms:modified>
</cp:coreProperties>
</file>