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79" r:id="rId3"/>
    <p:sldId id="264" r:id="rId4"/>
    <p:sldId id="258" r:id="rId5"/>
    <p:sldId id="274" r:id="rId6"/>
    <p:sldId id="259" r:id="rId7"/>
    <p:sldId id="273" r:id="rId8"/>
    <p:sldId id="257" r:id="rId9"/>
    <p:sldId id="265" r:id="rId10"/>
    <p:sldId id="260" r:id="rId11"/>
    <p:sldId id="266" r:id="rId12"/>
    <p:sldId id="261" r:id="rId13"/>
    <p:sldId id="268" r:id="rId14"/>
    <p:sldId id="271" r:id="rId15"/>
    <p:sldId id="272" r:id="rId16"/>
    <p:sldId id="275" r:id="rId17"/>
    <p:sldId id="276" r:id="rId18"/>
    <p:sldId id="277" r:id="rId19"/>
    <p:sldId id="278" r:id="rId20"/>
    <p:sldId id="280"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F6910-04FE-42CD-B8C5-38DD3AEA7E14}" type="datetimeFigureOut">
              <a:rPr lang="ru-RU" smtClean="0"/>
              <a:pPr/>
              <a:t>24.01.2013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B95FFF-96CF-441D-B23D-81AEF493E57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Образ слайда 1"/>
          <p:cNvSpPr>
            <a:spLocks noGrp="1" noRot="1" noChangeAspect="1" noTextEdit="1"/>
          </p:cNvSpPr>
          <p:nvPr>
            <p:ph type="sldImg"/>
          </p:nvPr>
        </p:nvSpPr>
        <p:spPr bwMode="auto">
          <a:noFill/>
          <a:ln>
            <a:solidFill>
              <a:srgbClr val="000000"/>
            </a:solidFill>
            <a:miter lim="800000"/>
            <a:headEnd/>
            <a:tailEnd/>
          </a:ln>
        </p:spPr>
      </p:sp>
      <p:sp>
        <p:nvSpPr>
          <p:cNvPr id="16387"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6388"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085BFD-1225-41B0-96B2-489E1CDB9818}" type="slidenum">
              <a:rPr lang="ru-RU"/>
              <a:pPr fontAlgn="base">
                <a:spcBef>
                  <a:spcPct val="0"/>
                </a:spcBef>
                <a:spcAft>
                  <a:spcPct val="0"/>
                </a:spcAft>
              </a:pPr>
              <a:t>14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Образ слайда 1"/>
          <p:cNvSpPr>
            <a:spLocks noGrp="1" noRot="1" noChangeAspect="1" noTextEdit="1"/>
          </p:cNvSpPr>
          <p:nvPr>
            <p:ph type="sldImg"/>
          </p:nvPr>
        </p:nvSpPr>
        <p:spPr bwMode="auto">
          <a:noFill/>
          <a:ln>
            <a:solidFill>
              <a:srgbClr val="000000"/>
            </a:solidFill>
            <a:miter lim="800000"/>
            <a:headEnd/>
            <a:tailEnd/>
          </a:ln>
        </p:spPr>
      </p:sp>
      <p:sp>
        <p:nvSpPr>
          <p:cNvPr id="1741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2"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88CEFE-FFE6-4FEF-9C69-9A02465DC4DA}" type="slidenum">
              <a:rPr lang="ru-RU"/>
              <a:pPr fontAlgn="base">
                <a:spcBef>
                  <a:spcPct val="0"/>
                </a:spcBef>
                <a:spcAft>
                  <a:spcPct val="0"/>
                </a:spcAft>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24.01.2013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24.01.2013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jtdigest.narod.ru/dig2_02/napol/pic2_big.jpg" TargetMode="Externa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http://jtdigest.narod.ru/dig2_02/napol/pic2.jp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hijos.ru/izuchenie-matematiki/algebra-10-klass/21-kompleksnye-chisl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0"/>
            <a:ext cx="8229600" cy="1124744"/>
          </a:xfrm>
        </p:spPr>
        <p:txBody>
          <a:bodyPr>
            <a:normAutofit/>
          </a:bodyPr>
          <a:lstStyle/>
          <a:p>
            <a:r>
              <a:rPr lang="ru-RU" sz="2400" dirty="0" smtClean="0">
                <a:solidFill>
                  <a:srgbClr val="333300"/>
                </a:solidFill>
                <a:latin typeface="Times New Roman" pitchFamily="16" charset="0"/>
              </a:rPr>
              <a:t>МБОУ «Средняя общеобразовательная школа № 34 с УИОП»</a:t>
            </a:r>
            <a:endParaRPr lang="ru-RU" sz="2400" dirty="0"/>
          </a:p>
        </p:txBody>
      </p:sp>
      <p:sp>
        <p:nvSpPr>
          <p:cNvPr id="3" name="Подзаголовок 2"/>
          <p:cNvSpPr>
            <a:spLocks noGrp="1"/>
          </p:cNvSpPr>
          <p:nvPr>
            <p:ph type="subTitle" idx="1"/>
          </p:nvPr>
        </p:nvSpPr>
        <p:spPr>
          <a:xfrm>
            <a:off x="5940152" y="3861048"/>
            <a:ext cx="3056384" cy="1681478"/>
          </a:xfrm>
        </p:spPr>
        <p:txBody>
          <a:bodyPr>
            <a:normAutofit fontScale="92500" lnSpcReduction="10000"/>
          </a:bodyPr>
          <a:lstStyle/>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chemeClr val="bg1">
                    <a:lumMod val="85000"/>
                    <a:lumOff val="15000"/>
                  </a:schemeClr>
                </a:solidFill>
                <a:latin typeface="Times New Roman" pitchFamily="16" charset="0"/>
              </a:rPr>
              <a:t>Выполнил ученик 10 «Б» класса Югов </a:t>
            </a:r>
            <a:r>
              <a:rPr lang="ru-RU" sz="2000" dirty="0" smtClean="0">
                <a:solidFill>
                  <a:schemeClr val="bg1">
                    <a:lumMod val="85000"/>
                    <a:lumOff val="15000"/>
                  </a:schemeClr>
                </a:solidFill>
                <a:latin typeface="Times New Roman" pitchFamily="16" charset="0"/>
              </a:rPr>
              <a:t>Иван</a:t>
            </a:r>
          </a:p>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chemeClr val="bg1">
                    <a:lumMod val="85000"/>
                    <a:lumOff val="15000"/>
                  </a:schemeClr>
                </a:solidFill>
                <a:latin typeface="Times New Roman" pitchFamily="16" charset="0"/>
              </a:rPr>
              <a:t>Плотникова Дарья</a:t>
            </a:r>
            <a:endParaRPr lang="ru-RU" sz="2000" dirty="0" smtClean="0">
              <a:solidFill>
                <a:schemeClr val="bg1">
                  <a:lumMod val="85000"/>
                  <a:lumOff val="15000"/>
                </a:schemeClr>
              </a:solidFill>
              <a:latin typeface="Times New Roman" pitchFamily="16" charset="0"/>
            </a:endParaRPr>
          </a:p>
          <a:p>
            <a:pPr>
              <a:spcBef>
                <a:spcPts val="1125"/>
              </a:spcBef>
              <a:buClrTx/>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ru-RU" sz="2000" dirty="0" smtClean="0">
                <a:solidFill>
                  <a:schemeClr val="bg1">
                    <a:lumMod val="85000"/>
                    <a:lumOff val="15000"/>
                  </a:schemeClr>
                </a:solidFill>
                <a:latin typeface="Times New Roman" pitchFamily="16" charset="0"/>
              </a:rPr>
              <a:t>Преподаватель – </a:t>
            </a:r>
            <a:r>
              <a:rPr lang="ru-RU" sz="2000" dirty="0" err="1" smtClean="0">
                <a:solidFill>
                  <a:schemeClr val="bg1">
                    <a:lumMod val="85000"/>
                    <a:lumOff val="15000"/>
                  </a:schemeClr>
                </a:solidFill>
                <a:latin typeface="Times New Roman" pitchFamily="16" charset="0"/>
              </a:rPr>
              <a:t>Прудских</a:t>
            </a:r>
            <a:r>
              <a:rPr lang="ru-RU" sz="2000" dirty="0" smtClean="0">
                <a:solidFill>
                  <a:schemeClr val="bg1">
                    <a:lumMod val="85000"/>
                    <a:lumOff val="15000"/>
                  </a:schemeClr>
                </a:solidFill>
                <a:latin typeface="Times New Roman" pitchFamily="16" charset="0"/>
              </a:rPr>
              <a:t> Анна Георгиевна</a:t>
            </a:r>
          </a:p>
          <a:p>
            <a:endParaRPr lang="ru-RU" dirty="0"/>
          </a:p>
        </p:txBody>
      </p:sp>
      <p:sp>
        <p:nvSpPr>
          <p:cNvPr id="5" name="TextBox 4"/>
          <p:cNvSpPr txBox="1"/>
          <p:nvPr/>
        </p:nvSpPr>
        <p:spPr>
          <a:xfrm>
            <a:off x="3275856" y="6237312"/>
            <a:ext cx="2160240" cy="923330"/>
          </a:xfrm>
          <a:prstGeom prst="rect">
            <a:avLst/>
          </a:prstGeom>
          <a:noFill/>
        </p:spPr>
        <p:txBody>
          <a:bodyPr wrap="square" rtlCol="0">
            <a:spAutoFit/>
          </a:bodyPr>
          <a:lstStyle/>
          <a:p>
            <a:r>
              <a:rPr lang="ru-RU" dirty="0" smtClean="0">
                <a:solidFill>
                  <a:schemeClr val="bg1">
                    <a:lumMod val="85000"/>
                    <a:lumOff val="15000"/>
                  </a:schemeClr>
                </a:solidFill>
              </a:rPr>
              <a:t>Старый Оскол</a:t>
            </a:r>
          </a:p>
          <a:p>
            <a:r>
              <a:rPr lang="ru-RU" dirty="0" smtClean="0">
                <a:solidFill>
                  <a:schemeClr val="bg1">
                    <a:lumMod val="85000"/>
                    <a:lumOff val="15000"/>
                  </a:schemeClr>
                </a:solidFill>
              </a:rPr>
              <a:t>         2012 г.</a:t>
            </a:r>
          </a:p>
          <a:p>
            <a:endParaRPr lang="ru-RU" dirty="0"/>
          </a:p>
        </p:txBody>
      </p:sp>
      <p:sp>
        <p:nvSpPr>
          <p:cNvPr id="6" name="TextBox 5"/>
          <p:cNvSpPr txBox="1"/>
          <p:nvPr/>
        </p:nvSpPr>
        <p:spPr>
          <a:xfrm>
            <a:off x="1835696" y="1556792"/>
            <a:ext cx="5184576" cy="707886"/>
          </a:xfrm>
          <a:prstGeom prst="rect">
            <a:avLst/>
          </a:prstGeom>
          <a:noFill/>
        </p:spPr>
        <p:txBody>
          <a:bodyPr wrap="square" rtlCol="0">
            <a:spAutoFit/>
          </a:bodyPr>
          <a:lstStyle/>
          <a:p>
            <a:r>
              <a:rPr lang="ru-RU" sz="4000" b="1" i="1" dirty="0" smtClean="0">
                <a:solidFill>
                  <a:schemeClr val="bg1">
                    <a:lumMod val="85000"/>
                    <a:lumOff val="15000"/>
                  </a:schemeClr>
                </a:solidFill>
              </a:rPr>
              <a:t>Теорема Наполеона</a:t>
            </a:r>
            <a:endParaRPr lang="ru-RU" sz="4000" b="1" i="1" dirty="0">
              <a:solidFill>
                <a:schemeClr val="bg1">
                  <a:lumMod val="85000"/>
                  <a:lumOff val="15000"/>
                </a:schemeClr>
              </a:solidFill>
            </a:endParaRPr>
          </a:p>
        </p:txBody>
      </p:sp>
      <p:pic>
        <p:nvPicPr>
          <p:cNvPr id="7" name="Рисунок 6" descr="еш.png"/>
          <p:cNvPicPr>
            <a:picLocks noChangeAspect="1"/>
          </p:cNvPicPr>
          <p:nvPr/>
        </p:nvPicPr>
        <p:blipFill>
          <a:blip r:embed="rId2" cstate="print"/>
          <a:stretch>
            <a:fillRect/>
          </a:stretch>
        </p:blipFill>
        <p:spPr>
          <a:xfrm>
            <a:off x="179512" y="2204864"/>
            <a:ext cx="4018825" cy="4248472"/>
          </a:xfrm>
          <a:prstGeom prst="rect">
            <a:avLst/>
          </a:prstGeom>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lstStyle/>
          <a:p>
            <a:r>
              <a:rPr lang="ru-RU" dirty="0" smtClean="0">
                <a:solidFill>
                  <a:schemeClr val="bg1">
                    <a:lumMod val="85000"/>
                    <a:lumOff val="15000"/>
                  </a:schemeClr>
                </a:solidFill>
              </a:rPr>
              <a:t>Из истории…</a:t>
            </a:r>
            <a:endParaRPr lang="ru-RU" dirty="0">
              <a:solidFill>
                <a:schemeClr val="bg1">
                  <a:lumMod val="85000"/>
                  <a:lumOff val="15000"/>
                </a:schemeClr>
              </a:solidFill>
            </a:endParaRPr>
          </a:p>
        </p:txBody>
      </p:sp>
      <p:sp>
        <p:nvSpPr>
          <p:cNvPr id="3" name="Содержимое 2"/>
          <p:cNvSpPr>
            <a:spLocks noGrp="1"/>
          </p:cNvSpPr>
          <p:nvPr>
            <p:ph idx="1"/>
          </p:nvPr>
        </p:nvSpPr>
        <p:spPr>
          <a:xfrm>
            <a:off x="467544" y="2708920"/>
            <a:ext cx="8229600" cy="2044824"/>
          </a:xfrm>
        </p:spPr>
        <p:txBody>
          <a:bodyPr>
            <a:normAutofit/>
          </a:bodyPr>
          <a:lstStyle/>
          <a:p>
            <a:pPr>
              <a:buNone/>
            </a:pPr>
            <a:r>
              <a:rPr lang="ru-RU" sz="2000" dirty="0" smtClean="0">
                <a:solidFill>
                  <a:schemeClr val="bg1">
                    <a:lumMod val="85000"/>
                    <a:lumOff val="15000"/>
                  </a:schemeClr>
                </a:solidFill>
              </a:rPr>
              <a:t>      Так как Уильям Рутерфорд был очень способный математик, его мотив для запроса доказательство теоремы, что он мог, конечно, проявил себя неизвестно. Может быть, он задал вопрос, как вызов своим сверстниками, или, возможно, он надеется, что ответ даст более элегантное решение.</a:t>
            </a:r>
            <a:endParaRPr lang="ru-RU" sz="2000" dirty="0">
              <a:solidFill>
                <a:schemeClr val="bg1">
                  <a:lumMod val="85000"/>
                  <a:lumOff val="15000"/>
                </a:schemeClr>
              </a:solidFill>
            </a:endParaRPr>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85000"/>
                    <a:lumOff val="15000"/>
                  </a:schemeClr>
                </a:solidFill>
              </a:rPr>
              <a:t>Из Истории…</a:t>
            </a:r>
            <a:endParaRPr lang="ru-RU" dirty="0">
              <a:solidFill>
                <a:schemeClr val="bg1">
                  <a:lumMod val="85000"/>
                  <a:lumOff val="15000"/>
                </a:schemeClr>
              </a:solidFill>
            </a:endParaRPr>
          </a:p>
        </p:txBody>
      </p:sp>
      <p:sp>
        <p:nvSpPr>
          <p:cNvPr id="3" name="Содержимое 2"/>
          <p:cNvSpPr>
            <a:spLocks noGrp="1"/>
          </p:cNvSpPr>
          <p:nvPr>
            <p:ph idx="1"/>
          </p:nvPr>
        </p:nvSpPr>
        <p:spPr/>
        <p:txBody>
          <a:bodyPr>
            <a:normAutofit/>
          </a:bodyPr>
          <a:lstStyle/>
          <a:p>
            <a:pPr>
              <a:buNone/>
            </a:pPr>
            <a:r>
              <a:rPr lang="ru-RU" sz="2000" dirty="0" smtClean="0">
                <a:solidFill>
                  <a:schemeClr val="bg1">
                    <a:lumMod val="85000"/>
                    <a:lumOff val="15000"/>
                  </a:schemeClr>
                </a:solidFill>
              </a:rPr>
              <a:t>      Очевидно нет ссылки Наполеона в любой вопрос или опубликованы ответы, хотя редактор очевидно опущены некоторые материалы.</a:t>
            </a:r>
          </a:p>
          <a:p>
            <a:pPr>
              <a:buNone/>
            </a:pPr>
            <a:r>
              <a:rPr lang="ru-RU" sz="2000" dirty="0" smtClean="0">
                <a:solidFill>
                  <a:schemeClr val="bg1">
                    <a:lumMod val="85000"/>
                    <a:lumOff val="15000"/>
                  </a:schemeClr>
                </a:solidFill>
              </a:rPr>
              <a:t>      Кроме того, сам Резерфорд не появляется среди названных решателей. Первая известная ссылка на этот результат, как теорема Наполеона появится в 17 </a:t>
            </a:r>
            <a:r>
              <a:rPr lang="ru-RU" sz="2000" dirty="0" err="1" smtClean="0">
                <a:solidFill>
                  <a:schemeClr val="bg1">
                    <a:lumMod val="85000"/>
                    <a:lumOff val="15000"/>
                  </a:schemeClr>
                </a:solidFill>
              </a:rPr>
              <a:t>Faifofer</a:t>
            </a:r>
            <a:r>
              <a:rPr lang="ru-RU" sz="2000" dirty="0" smtClean="0">
                <a:solidFill>
                  <a:schemeClr val="bg1">
                    <a:lumMod val="85000"/>
                    <a:lumOff val="15000"/>
                  </a:schemeClr>
                </a:solidFill>
              </a:rPr>
              <a:t>  издание </a:t>
            </a:r>
            <a:r>
              <a:rPr lang="ru-RU" sz="2000" i="1" dirty="0" err="1" smtClean="0">
                <a:solidFill>
                  <a:schemeClr val="bg1">
                    <a:lumMod val="85000"/>
                    <a:lumOff val="15000"/>
                  </a:schemeClr>
                </a:solidFill>
              </a:rPr>
              <a:t>Elementi</a:t>
            </a:r>
            <a:r>
              <a:rPr lang="ru-RU" sz="2000" i="1" dirty="0" smtClean="0">
                <a:solidFill>
                  <a:schemeClr val="bg1">
                    <a:lumMod val="85000"/>
                    <a:lumOff val="15000"/>
                  </a:schemeClr>
                </a:solidFill>
              </a:rPr>
              <a:t> </a:t>
            </a:r>
            <a:r>
              <a:rPr lang="ru-RU" sz="2000" i="1" dirty="0" err="1" smtClean="0">
                <a:solidFill>
                  <a:schemeClr val="bg1">
                    <a:lumMod val="85000"/>
                    <a:lumOff val="15000"/>
                  </a:schemeClr>
                </a:solidFill>
              </a:rPr>
              <a:t>ди</a:t>
            </a:r>
            <a:r>
              <a:rPr lang="ru-RU" sz="2000" i="1" dirty="0" smtClean="0">
                <a:solidFill>
                  <a:schemeClr val="bg1">
                    <a:lumMod val="85000"/>
                    <a:lumOff val="15000"/>
                  </a:schemeClr>
                </a:solidFill>
              </a:rPr>
              <a:t> </a:t>
            </a:r>
            <a:r>
              <a:rPr lang="ru-RU" sz="2000" i="1" dirty="0" err="1" smtClean="0">
                <a:solidFill>
                  <a:schemeClr val="bg1">
                    <a:lumMod val="85000"/>
                    <a:lumOff val="15000"/>
                  </a:schemeClr>
                </a:solidFill>
              </a:rPr>
              <a:t>Geometria</a:t>
            </a:r>
            <a:r>
              <a:rPr lang="ru-RU" sz="2000" i="1" dirty="0" smtClean="0">
                <a:solidFill>
                  <a:schemeClr val="bg1">
                    <a:lumMod val="85000"/>
                    <a:lumOff val="15000"/>
                  </a:schemeClr>
                </a:solidFill>
              </a:rPr>
              <a:t> </a:t>
            </a:r>
            <a:r>
              <a:rPr lang="ru-RU" sz="2000" dirty="0" smtClean="0">
                <a:solidFill>
                  <a:schemeClr val="bg1">
                    <a:lumMod val="85000"/>
                    <a:lumOff val="15000"/>
                  </a:schemeClr>
                </a:solidFill>
              </a:rPr>
              <a:t>опубликовал в 1911 году. </a:t>
            </a:r>
            <a:endParaRPr lang="ru-RU" sz="2000" dirty="0">
              <a:solidFill>
                <a:schemeClr val="bg1">
                  <a:lumMod val="85000"/>
                  <a:lumOff val="15000"/>
                </a:schemeClr>
              </a:solidFill>
            </a:endParaRPr>
          </a:p>
        </p:txBody>
      </p:sp>
      <p:pic>
        <p:nvPicPr>
          <p:cNvPr id="4" name="Рисунок 3" descr="napoleon_bonaparte_11750885330328771.jpg"/>
          <p:cNvPicPr>
            <a:picLocks noChangeAspect="1"/>
          </p:cNvPicPr>
          <p:nvPr/>
        </p:nvPicPr>
        <p:blipFill>
          <a:blip r:embed="rId2" cstate="print"/>
          <a:stretch>
            <a:fillRect/>
          </a:stretch>
        </p:blipFill>
        <p:spPr>
          <a:xfrm>
            <a:off x="4283968" y="3284984"/>
            <a:ext cx="2664296" cy="3420824"/>
          </a:xfrm>
          <a:prstGeom prst="rect">
            <a:avLst/>
          </a:prstGeom>
        </p:spPr>
      </p:pic>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268760"/>
            <a:ext cx="8229600" cy="1143000"/>
          </a:xfrm>
        </p:spPr>
        <p:txBody>
          <a:bodyPr/>
          <a:lstStyle/>
          <a:p>
            <a:r>
              <a:rPr lang="ru-RU" dirty="0" smtClean="0">
                <a:solidFill>
                  <a:schemeClr val="bg1">
                    <a:lumMod val="85000"/>
                    <a:lumOff val="15000"/>
                  </a:schemeClr>
                </a:solidFill>
              </a:rPr>
              <a:t>Теорема Наполеона:</a:t>
            </a:r>
            <a:endParaRPr lang="ru-RU" dirty="0">
              <a:solidFill>
                <a:schemeClr val="bg1">
                  <a:lumMod val="85000"/>
                  <a:lumOff val="15000"/>
                </a:schemeClr>
              </a:solidFill>
            </a:endParaRPr>
          </a:p>
        </p:txBody>
      </p:sp>
      <p:sp>
        <p:nvSpPr>
          <p:cNvPr id="3" name="Содержимое 2"/>
          <p:cNvSpPr>
            <a:spLocks noGrp="1"/>
          </p:cNvSpPr>
          <p:nvPr>
            <p:ph idx="1"/>
          </p:nvPr>
        </p:nvSpPr>
        <p:spPr>
          <a:xfrm>
            <a:off x="467544" y="2780928"/>
            <a:ext cx="8229600" cy="1828800"/>
          </a:xfrm>
        </p:spPr>
        <p:txBody>
          <a:bodyPr>
            <a:normAutofit fontScale="92500" lnSpcReduction="20000"/>
          </a:bodyPr>
          <a:lstStyle/>
          <a:p>
            <a:pPr>
              <a:buNone/>
            </a:pPr>
            <a:r>
              <a:rPr lang="ru-RU" dirty="0" smtClean="0">
                <a:solidFill>
                  <a:schemeClr val="bg1">
                    <a:lumMod val="85000"/>
                    <a:lumOff val="15000"/>
                  </a:schemeClr>
                </a:solidFill>
              </a:rPr>
              <a:t>      Пусть на каждой из сторон произвольного треугольника построены внешним образом три равносторонних треугольника. Тогда центроиды этих треугольников являются вершинами ещё одного равностороннего треугольника.</a:t>
            </a:r>
            <a:endParaRPr lang="ru-RU" sz="2000" dirty="0">
              <a:solidFill>
                <a:schemeClr val="bg1">
                  <a:lumMod val="85000"/>
                  <a:lumOff val="15000"/>
                </a:schemeClr>
              </a:solidFill>
            </a:endParaRPr>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183563" cy="1050925"/>
          </a:xfrm>
        </p:spPr>
        <p:txBody>
          <a:bodyPr/>
          <a:lstStyle/>
          <a:p>
            <a:pPr fontAlgn="auto">
              <a:spcAft>
                <a:spcPts val="0"/>
              </a:spcAft>
              <a:defRPr/>
            </a:pPr>
            <a:r>
              <a:rPr lang="ru-RU" dirty="0" smtClean="0">
                <a:solidFill>
                  <a:schemeClr val="accent1">
                    <a:tint val="88000"/>
                    <a:satMod val="150000"/>
                  </a:schemeClr>
                </a:solidFill>
              </a:rPr>
              <a:t>Доказательство</a:t>
            </a:r>
            <a:endParaRPr lang="ru-RU" dirty="0">
              <a:solidFill>
                <a:schemeClr val="accent1">
                  <a:tint val="88000"/>
                  <a:satMod val="150000"/>
                </a:schemeClr>
              </a:solidFill>
            </a:endParaRPr>
          </a:p>
        </p:txBody>
      </p:sp>
      <p:sp>
        <p:nvSpPr>
          <p:cNvPr id="11267" name="Содержимое 2"/>
          <p:cNvSpPr>
            <a:spLocks noGrp="1"/>
          </p:cNvSpPr>
          <p:nvPr>
            <p:ph idx="1"/>
          </p:nvPr>
        </p:nvSpPr>
        <p:spPr>
          <a:xfrm>
            <a:off x="500034" y="1643050"/>
            <a:ext cx="8183562" cy="4187825"/>
          </a:xfrm>
        </p:spPr>
        <p:txBody>
          <a:bodyPr/>
          <a:lstStyle/>
          <a:p>
            <a:r>
              <a:rPr lang="ru-RU" i="1" dirty="0" smtClean="0">
                <a:latin typeface="Book Antiqua" pitchFamily="18" charset="0"/>
              </a:rPr>
              <a:t>Пусть М, N, К - центры равносторонних треугольников.</a:t>
            </a:r>
          </a:p>
        </p:txBody>
      </p:sp>
      <p:pic>
        <p:nvPicPr>
          <p:cNvPr id="11268" name="Picture 2" descr="C:\Users\Галина\Desktop\7-68a.gif"/>
          <p:cNvPicPr>
            <a:picLocks noChangeAspect="1" noChangeArrowheads="1"/>
          </p:cNvPicPr>
          <p:nvPr/>
        </p:nvPicPr>
        <p:blipFill>
          <a:blip r:embed="rId2"/>
          <a:srcRect/>
          <a:stretch>
            <a:fillRect/>
          </a:stretch>
        </p:blipFill>
        <p:spPr bwMode="auto">
          <a:xfrm>
            <a:off x="4071938" y="2357438"/>
            <a:ext cx="3744912" cy="3429000"/>
          </a:xfrm>
          <a:prstGeom prst="rect">
            <a:avLst/>
          </a:prstGeom>
          <a:noFill/>
          <a:ln w="9525">
            <a:noFill/>
            <a:miter lim="800000"/>
            <a:headEnd/>
            <a:tailEnd/>
          </a:ln>
        </p:spPr>
      </p:pic>
      <p:sp>
        <p:nvSpPr>
          <p:cNvPr id="5" name="Rectangle 4"/>
          <p:cNvSpPr txBox="1">
            <a:spLocks noChangeArrowheads="1"/>
          </p:cNvSpPr>
          <p:nvPr/>
        </p:nvSpPr>
        <p:spPr bwMode="auto">
          <a:xfrm>
            <a:off x="5500688" y="3429000"/>
            <a:ext cx="285750" cy="561975"/>
          </a:xfrm>
          <a:prstGeom prst="rect">
            <a:avLst/>
          </a:prstGeom>
          <a:noFill/>
          <a:ln w="9525">
            <a:noFill/>
            <a:miter lim="800000"/>
            <a:headEnd/>
            <a:tailEnd/>
          </a:ln>
          <a:effectLst/>
        </p:spPr>
        <p:txBody>
          <a:bodyPr anchor="ctr"/>
          <a:lstStyle/>
          <a:p>
            <a:pPr fontAlgn="auto">
              <a:spcBef>
                <a:spcPts val="0"/>
              </a:spcBef>
              <a:spcAft>
                <a:spcPts val="0"/>
              </a:spcAft>
              <a:defRPr/>
            </a:pPr>
            <a:r>
              <a:rPr lang="ru-RU" sz="2000" b="1" kern="0" dirty="0">
                <a:solidFill>
                  <a:schemeClr val="tx1">
                    <a:lumMod val="95000"/>
                    <a:lumOff val="5000"/>
                  </a:schemeClr>
                </a:solidFill>
                <a:latin typeface="+mj-lt"/>
                <a:ea typeface="+mj-ea"/>
                <a:cs typeface="+mj-cs"/>
              </a:rPr>
              <a:t>М</a:t>
            </a:r>
            <a:endParaRPr lang="en-US" sz="2000" b="1" kern="0" dirty="0">
              <a:solidFill>
                <a:schemeClr val="tx1">
                  <a:lumMod val="95000"/>
                  <a:lumOff val="5000"/>
                </a:schemeClr>
              </a:solidFill>
              <a:latin typeface="+mj-lt"/>
              <a:ea typeface="+mj-ea"/>
              <a:cs typeface="+mj-cs"/>
            </a:endParaRPr>
          </a:p>
        </p:txBody>
      </p:sp>
      <p:sp>
        <p:nvSpPr>
          <p:cNvPr id="6" name="Rectangle 4"/>
          <p:cNvSpPr txBox="1">
            <a:spLocks noChangeArrowheads="1"/>
          </p:cNvSpPr>
          <p:nvPr/>
        </p:nvSpPr>
        <p:spPr bwMode="auto">
          <a:xfrm>
            <a:off x="5857875" y="4714875"/>
            <a:ext cx="357188" cy="561975"/>
          </a:xfrm>
          <a:prstGeom prst="rect">
            <a:avLst/>
          </a:prstGeom>
          <a:noFill/>
          <a:ln w="9525">
            <a:noFill/>
            <a:miter lim="800000"/>
            <a:headEnd/>
            <a:tailEnd/>
          </a:ln>
          <a:effectLst/>
        </p:spPr>
        <p:txBody>
          <a:bodyPr anchor="ctr"/>
          <a:lstStyle/>
          <a:p>
            <a:pPr fontAlgn="auto">
              <a:spcBef>
                <a:spcPts val="0"/>
              </a:spcBef>
              <a:spcAft>
                <a:spcPts val="0"/>
              </a:spcAft>
              <a:defRPr/>
            </a:pPr>
            <a:r>
              <a:rPr lang="en-US" sz="2000" kern="0" dirty="0">
                <a:solidFill>
                  <a:schemeClr val="tx1">
                    <a:lumMod val="95000"/>
                    <a:lumOff val="5000"/>
                  </a:schemeClr>
                </a:solidFill>
                <a:latin typeface="+mj-lt"/>
                <a:ea typeface="+mj-ea"/>
                <a:cs typeface="+mj-cs"/>
              </a:rPr>
              <a:t>K</a:t>
            </a:r>
          </a:p>
        </p:txBody>
      </p:sp>
      <p:sp>
        <p:nvSpPr>
          <p:cNvPr id="7" name="Rectangle 4"/>
          <p:cNvSpPr txBox="1">
            <a:spLocks noChangeArrowheads="1"/>
          </p:cNvSpPr>
          <p:nvPr/>
        </p:nvSpPr>
        <p:spPr bwMode="auto">
          <a:xfrm>
            <a:off x="6500813" y="3714750"/>
            <a:ext cx="285750" cy="704850"/>
          </a:xfrm>
          <a:prstGeom prst="rect">
            <a:avLst/>
          </a:prstGeom>
          <a:noFill/>
          <a:ln w="9525">
            <a:noFill/>
            <a:miter lim="800000"/>
            <a:headEnd/>
            <a:tailEnd/>
          </a:ln>
          <a:effectLst/>
        </p:spPr>
        <p:txBody>
          <a:bodyPr anchor="ctr"/>
          <a:lstStyle/>
          <a:p>
            <a:pPr fontAlgn="auto">
              <a:spcBef>
                <a:spcPts val="0"/>
              </a:spcBef>
              <a:spcAft>
                <a:spcPts val="0"/>
              </a:spcAft>
              <a:defRPr/>
            </a:pPr>
            <a:r>
              <a:rPr lang="en-US" sz="2000" kern="0" dirty="0">
                <a:solidFill>
                  <a:schemeClr val="tx1">
                    <a:lumMod val="95000"/>
                    <a:lumOff val="5000"/>
                  </a:schemeClr>
                </a:solidFill>
                <a:latin typeface="+mj-lt"/>
                <a:ea typeface="+mj-ea"/>
                <a:cs typeface="+mj-cs"/>
              </a:rPr>
              <a:t>N</a:t>
            </a:r>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Галина\Desktop\7-69a.gif"/>
          <p:cNvPicPr>
            <a:picLocks noChangeAspect="1" noChangeArrowheads="1"/>
          </p:cNvPicPr>
          <p:nvPr/>
        </p:nvPicPr>
        <p:blipFill>
          <a:blip r:embed="rId3"/>
          <a:srcRect/>
          <a:stretch>
            <a:fillRect/>
          </a:stretch>
        </p:blipFill>
        <p:spPr bwMode="auto">
          <a:xfrm>
            <a:off x="2000250" y="2214563"/>
            <a:ext cx="4143375" cy="3678237"/>
          </a:xfrm>
          <a:prstGeom prst="rect">
            <a:avLst/>
          </a:prstGeom>
          <a:noFill/>
          <a:ln w="9525">
            <a:noFill/>
            <a:miter lim="800000"/>
            <a:headEnd/>
            <a:tailEnd/>
          </a:ln>
        </p:spPr>
      </p:pic>
      <p:sp>
        <p:nvSpPr>
          <p:cNvPr id="7171" name="Содержимое 4"/>
          <p:cNvSpPr>
            <a:spLocks noGrp="1"/>
          </p:cNvSpPr>
          <p:nvPr>
            <p:ph idx="1"/>
          </p:nvPr>
        </p:nvSpPr>
        <p:spPr>
          <a:xfrm>
            <a:off x="1285875" y="642938"/>
            <a:ext cx="5922963" cy="1511300"/>
          </a:xfrm>
        </p:spPr>
        <p:txBody>
          <a:bodyPr>
            <a:normAutofit fontScale="85000" lnSpcReduction="10000"/>
          </a:bodyPr>
          <a:lstStyle/>
          <a:p>
            <a:pPr marL="265176" indent="-265176" fontAlgn="auto">
              <a:spcAft>
                <a:spcPts val="0"/>
              </a:spcAft>
              <a:buFont typeface="Wingdings 2"/>
              <a:buChar char=""/>
              <a:defRPr/>
            </a:pPr>
            <a:r>
              <a:rPr lang="ru-RU" i="1" dirty="0" smtClean="0">
                <a:latin typeface="Book Antiqua" pitchFamily="18" charset="0"/>
              </a:rPr>
              <a:t>Выполним дополнительное построение: соединим точки М, N, К с ближайшими (к каждой из них) двумя вершинами треугольника АВС и между собой.</a:t>
            </a:r>
          </a:p>
        </p:txBody>
      </p:sp>
      <p:sp>
        <p:nvSpPr>
          <p:cNvPr id="9" name="Rectangle 2"/>
          <p:cNvSpPr>
            <a:spLocks noGrp="1" noChangeArrowheads="1"/>
          </p:cNvSpPr>
          <p:nvPr>
            <p:ph type="title"/>
          </p:nvPr>
        </p:nvSpPr>
        <p:spPr>
          <a:xfrm>
            <a:off x="4286250" y="2857500"/>
            <a:ext cx="863600" cy="541338"/>
          </a:xfrm>
        </p:spPr>
        <p:txBody>
          <a:bodyPr/>
          <a:lstStyle/>
          <a:p>
            <a:pPr algn="ctr" fontAlgn="auto">
              <a:spcAft>
                <a:spcPts val="0"/>
              </a:spcAft>
              <a:defRPr/>
            </a:pPr>
            <a:r>
              <a:rPr lang="en-US" sz="2000" dirty="0" smtClean="0">
                <a:solidFill>
                  <a:schemeClr val="tx1">
                    <a:lumMod val="95000"/>
                    <a:lumOff val="5000"/>
                  </a:schemeClr>
                </a:solidFill>
              </a:rPr>
              <a:t>A</a:t>
            </a:r>
          </a:p>
        </p:txBody>
      </p:sp>
      <p:sp>
        <p:nvSpPr>
          <p:cNvPr id="10" name="Rectangle 4"/>
          <p:cNvSpPr txBox="1">
            <a:spLocks noChangeArrowheads="1"/>
          </p:cNvSpPr>
          <p:nvPr/>
        </p:nvSpPr>
        <p:spPr bwMode="auto">
          <a:xfrm>
            <a:off x="3132138" y="2997200"/>
            <a:ext cx="503237" cy="1146175"/>
          </a:xfrm>
          <a:prstGeom prst="rect">
            <a:avLst/>
          </a:prstGeom>
          <a:noFill/>
          <a:ln w="9525">
            <a:noFill/>
            <a:miter lim="800000"/>
            <a:headEnd/>
            <a:tailEnd/>
          </a:ln>
          <a:effectLst/>
        </p:spPr>
        <p:txBody>
          <a:bodyPr anchor="ctr"/>
          <a:lstStyle/>
          <a:p>
            <a:pPr fontAlgn="auto">
              <a:spcBef>
                <a:spcPts val="0"/>
              </a:spcBef>
              <a:spcAft>
                <a:spcPts val="0"/>
              </a:spcAft>
              <a:defRPr/>
            </a:pPr>
            <a:r>
              <a:rPr lang="ru-RU" sz="2000" b="1" kern="0" dirty="0">
                <a:solidFill>
                  <a:schemeClr val="tx1">
                    <a:lumMod val="95000"/>
                    <a:lumOff val="5000"/>
                  </a:schemeClr>
                </a:solidFill>
                <a:latin typeface="+mj-lt"/>
                <a:ea typeface="+mj-ea"/>
                <a:cs typeface="+mj-cs"/>
              </a:rPr>
              <a:t>М</a:t>
            </a:r>
            <a:endParaRPr lang="en-US" sz="2000" b="1" kern="0" dirty="0">
              <a:solidFill>
                <a:schemeClr val="tx1">
                  <a:lumMod val="95000"/>
                  <a:lumOff val="5000"/>
                </a:schemeClr>
              </a:solidFill>
              <a:latin typeface="+mj-lt"/>
              <a:ea typeface="+mj-ea"/>
              <a:cs typeface="+mj-cs"/>
            </a:endParaRPr>
          </a:p>
        </p:txBody>
      </p:sp>
      <p:sp>
        <p:nvSpPr>
          <p:cNvPr id="11" name="Rectangle 4"/>
          <p:cNvSpPr txBox="1">
            <a:spLocks noChangeArrowheads="1"/>
          </p:cNvSpPr>
          <p:nvPr/>
        </p:nvSpPr>
        <p:spPr bwMode="auto">
          <a:xfrm>
            <a:off x="3786188" y="4714875"/>
            <a:ext cx="504825" cy="704850"/>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K</a:t>
            </a:r>
          </a:p>
        </p:txBody>
      </p:sp>
      <p:sp>
        <p:nvSpPr>
          <p:cNvPr id="12" name="Rectangle 4"/>
          <p:cNvSpPr txBox="1">
            <a:spLocks noChangeArrowheads="1"/>
          </p:cNvSpPr>
          <p:nvPr/>
        </p:nvSpPr>
        <p:spPr bwMode="auto">
          <a:xfrm>
            <a:off x="5000625" y="3571875"/>
            <a:ext cx="503238" cy="704850"/>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N</a:t>
            </a:r>
          </a:p>
        </p:txBody>
      </p:sp>
      <p:sp>
        <p:nvSpPr>
          <p:cNvPr id="13" name="Rectangle 4"/>
          <p:cNvSpPr txBox="1">
            <a:spLocks noChangeArrowheads="1"/>
          </p:cNvSpPr>
          <p:nvPr/>
        </p:nvSpPr>
        <p:spPr bwMode="auto">
          <a:xfrm>
            <a:off x="4787900" y="4437063"/>
            <a:ext cx="504825" cy="704850"/>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C</a:t>
            </a:r>
          </a:p>
        </p:txBody>
      </p:sp>
      <p:sp>
        <p:nvSpPr>
          <p:cNvPr id="14" name="Rectangle 4"/>
          <p:cNvSpPr txBox="1">
            <a:spLocks noChangeArrowheads="1"/>
          </p:cNvSpPr>
          <p:nvPr/>
        </p:nvSpPr>
        <p:spPr bwMode="auto">
          <a:xfrm>
            <a:off x="2928938" y="4292600"/>
            <a:ext cx="500062" cy="704850"/>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B</a:t>
            </a:r>
          </a:p>
        </p:txBody>
      </p:sp>
      <p:sp>
        <p:nvSpPr>
          <p:cNvPr id="12298" name="Прямоугольник 15"/>
          <p:cNvSpPr>
            <a:spLocks noChangeArrowheads="1"/>
          </p:cNvSpPr>
          <p:nvPr/>
        </p:nvSpPr>
        <p:spPr bwMode="auto">
          <a:xfrm>
            <a:off x="214313" y="5934075"/>
            <a:ext cx="8215312" cy="647700"/>
          </a:xfrm>
          <a:prstGeom prst="rect">
            <a:avLst/>
          </a:prstGeom>
          <a:noFill/>
          <a:ln w="9525">
            <a:noFill/>
            <a:miter lim="800000"/>
            <a:headEnd/>
            <a:tailEnd/>
          </a:ln>
        </p:spPr>
        <p:txBody>
          <a:bodyPr>
            <a:spAutoFit/>
          </a:bodyPr>
          <a:lstStyle/>
          <a:p>
            <a:r>
              <a:rPr lang="ru-RU" b="1" i="1">
                <a:latin typeface="Book Antiqua" pitchFamily="18" charset="0"/>
              </a:rPr>
              <a:t>Теорема Наполеона утверждает, что это верно для любого треугольника: зелёный треугольник всегда равносторонний!</a:t>
            </a: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4"/>
          <p:cNvGrpSpPr>
            <a:grpSpLocks/>
          </p:cNvGrpSpPr>
          <p:nvPr/>
        </p:nvGrpSpPr>
        <p:grpSpPr bwMode="auto">
          <a:xfrm>
            <a:off x="1403350" y="1825625"/>
            <a:ext cx="5354638" cy="4195763"/>
            <a:chOff x="1403648" y="1825185"/>
            <a:chExt cx="5354960" cy="3888432"/>
          </a:xfrm>
        </p:grpSpPr>
        <p:pic>
          <p:nvPicPr>
            <p:cNvPr id="13323" name="Picture 2" descr="C:\Users\Галина\Desktop\7-69a.gif"/>
            <p:cNvPicPr>
              <a:picLocks noChangeAspect="1" noChangeArrowheads="1"/>
            </p:cNvPicPr>
            <p:nvPr/>
          </p:nvPicPr>
          <p:blipFill>
            <a:blip r:embed="rId3"/>
            <a:srcRect/>
            <a:stretch>
              <a:fillRect/>
            </a:stretch>
          </p:blipFill>
          <p:spPr bwMode="auto">
            <a:xfrm>
              <a:off x="1403648" y="1825185"/>
              <a:ext cx="5354960" cy="3888432"/>
            </a:xfrm>
            <a:prstGeom prst="rect">
              <a:avLst/>
            </a:prstGeom>
            <a:noFill/>
            <a:ln w="9525">
              <a:noFill/>
              <a:miter lim="800000"/>
              <a:headEnd/>
              <a:tailEnd/>
            </a:ln>
          </p:spPr>
        </p:pic>
        <p:sp>
          <p:nvSpPr>
            <p:cNvPr id="8" name="Rectangle 2"/>
            <p:cNvSpPr txBox="1">
              <a:spLocks noChangeArrowheads="1"/>
            </p:cNvSpPr>
            <p:nvPr/>
          </p:nvSpPr>
          <p:spPr bwMode="auto">
            <a:xfrm>
              <a:off x="4356576" y="2709388"/>
              <a:ext cx="863652" cy="442836"/>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2000" b="1" kern="0">
                  <a:solidFill>
                    <a:schemeClr val="tx1">
                      <a:lumMod val="95000"/>
                      <a:lumOff val="5000"/>
                    </a:schemeClr>
                  </a:solidFill>
                  <a:latin typeface="+mj-lt"/>
                  <a:ea typeface="+mj-ea"/>
                  <a:cs typeface="+mj-cs"/>
                </a:rPr>
                <a:t>A</a:t>
              </a:r>
              <a:endParaRPr lang="en-US" sz="2000" b="1" kern="0" dirty="0">
                <a:solidFill>
                  <a:schemeClr val="tx1">
                    <a:lumMod val="95000"/>
                    <a:lumOff val="5000"/>
                  </a:schemeClr>
                </a:solidFill>
                <a:latin typeface="+mj-lt"/>
                <a:ea typeface="+mj-ea"/>
                <a:cs typeface="+mj-cs"/>
              </a:endParaRPr>
            </a:p>
          </p:txBody>
        </p:sp>
        <p:sp>
          <p:nvSpPr>
            <p:cNvPr id="9" name="Rectangle 4"/>
            <p:cNvSpPr txBox="1">
              <a:spLocks noChangeArrowheads="1"/>
            </p:cNvSpPr>
            <p:nvPr/>
          </p:nvSpPr>
          <p:spPr bwMode="auto">
            <a:xfrm>
              <a:off x="3132540" y="3062481"/>
              <a:ext cx="503267" cy="576718"/>
            </a:xfrm>
            <a:prstGeom prst="rect">
              <a:avLst/>
            </a:prstGeom>
            <a:noFill/>
            <a:ln w="9525">
              <a:noFill/>
              <a:miter lim="800000"/>
              <a:headEnd/>
              <a:tailEnd/>
            </a:ln>
            <a:effectLst/>
          </p:spPr>
          <p:txBody>
            <a:bodyPr anchor="ctr"/>
            <a:lstStyle/>
            <a:p>
              <a:pPr fontAlgn="auto">
                <a:spcBef>
                  <a:spcPts val="0"/>
                </a:spcBef>
                <a:spcAft>
                  <a:spcPts val="0"/>
                </a:spcAft>
                <a:defRPr/>
              </a:pPr>
              <a:r>
                <a:rPr lang="ru-RU" sz="2000" b="1" kern="0" dirty="0">
                  <a:solidFill>
                    <a:schemeClr val="tx1">
                      <a:lumMod val="95000"/>
                      <a:lumOff val="5000"/>
                    </a:schemeClr>
                  </a:solidFill>
                  <a:latin typeface="+mj-lt"/>
                  <a:ea typeface="+mj-ea"/>
                  <a:cs typeface="+mj-cs"/>
                </a:rPr>
                <a:t>М</a:t>
              </a:r>
              <a:endParaRPr lang="en-US" sz="2000" b="1" kern="0" dirty="0">
                <a:solidFill>
                  <a:schemeClr val="tx1">
                    <a:lumMod val="95000"/>
                    <a:lumOff val="5000"/>
                  </a:schemeClr>
                </a:solidFill>
                <a:latin typeface="+mj-lt"/>
                <a:ea typeface="+mj-ea"/>
                <a:cs typeface="+mj-cs"/>
              </a:endParaRPr>
            </a:p>
          </p:txBody>
        </p:sp>
        <p:sp>
          <p:nvSpPr>
            <p:cNvPr id="10" name="Rectangle 4"/>
            <p:cNvSpPr txBox="1">
              <a:spLocks noChangeArrowheads="1"/>
            </p:cNvSpPr>
            <p:nvPr/>
          </p:nvSpPr>
          <p:spPr bwMode="auto">
            <a:xfrm>
              <a:off x="5291670" y="3284634"/>
              <a:ext cx="504855" cy="576718"/>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K</a:t>
              </a:r>
            </a:p>
          </p:txBody>
        </p:sp>
        <p:sp>
          <p:nvSpPr>
            <p:cNvPr id="11" name="Rectangle 4"/>
            <p:cNvSpPr txBox="1">
              <a:spLocks noChangeArrowheads="1"/>
            </p:cNvSpPr>
            <p:nvPr/>
          </p:nvSpPr>
          <p:spPr bwMode="auto">
            <a:xfrm>
              <a:off x="3707250" y="4436599"/>
              <a:ext cx="504855" cy="576718"/>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N</a:t>
              </a:r>
            </a:p>
          </p:txBody>
        </p:sp>
        <p:sp>
          <p:nvSpPr>
            <p:cNvPr id="12" name="Rectangle 4"/>
            <p:cNvSpPr txBox="1">
              <a:spLocks noChangeArrowheads="1"/>
            </p:cNvSpPr>
            <p:nvPr/>
          </p:nvSpPr>
          <p:spPr bwMode="auto">
            <a:xfrm>
              <a:off x="4788402" y="4240926"/>
              <a:ext cx="503268" cy="576718"/>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C</a:t>
              </a:r>
            </a:p>
          </p:txBody>
        </p:sp>
        <p:sp>
          <p:nvSpPr>
            <p:cNvPr id="13" name="Rectangle 4"/>
            <p:cNvSpPr txBox="1">
              <a:spLocks noChangeArrowheads="1"/>
            </p:cNvSpPr>
            <p:nvPr/>
          </p:nvSpPr>
          <p:spPr bwMode="auto">
            <a:xfrm>
              <a:off x="2772155" y="4123229"/>
              <a:ext cx="503268" cy="576718"/>
            </a:xfrm>
            <a:prstGeom prst="rect">
              <a:avLst/>
            </a:prstGeom>
            <a:noFill/>
            <a:ln w="9525">
              <a:noFill/>
              <a:miter lim="800000"/>
              <a:headEnd/>
              <a:tailEnd/>
            </a:ln>
            <a:effectLst/>
          </p:spPr>
          <p:txBody>
            <a:bodyPr anchor="ctr"/>
            <a:lstStyle/>
            <a:p>
              <a:pPr fontAlgn="auto">
                <a:spcBef>
                  <a:spcPts val="0"/>
                </a:spcBef>
                <a:spcAft>
                  <a:spcPts val="0"/>
                </a:spcAft>
                <a:defRPr/>
              </a:pPr>
              <a:r>
                <a:rPr lang="en-US" sz="2000" b="1" kern="0" dirty="0">
                  <a:solidFill>
                    <a:schemeClr val="tx1">
                      <a:lumMod val="95000"/>
                      <a:lumOff val="5000"/>
                    </a:schemeClr>
                  </a:solidFill>
                  <a:latin typeface="+mj-lt"/>
                  <a:ea typeface="+mj-ea"/>
                  <a:cs typeface="+mj-cs"/>
                </a:rPr>
                <a:t>B</a:t>
              </a:r>
            </a:p>
          </p:txBody>
        </p:sp>
      </p:grpSp>
      <p:sp>
        <p:nvSpPr>
          <p:cNvPr id="8196" name="Содержимое 5"/>
          <p:cNvSpPr>
            <a:spLocks noGrp="1"/>
          </p:cNvSpPr>
          <p:nvPr>
            <p:ph idx="1"/>
          </p:nvPr>
        </p:nvSpPr>
        <p:spPr>
          <a:xfrm>
            <a:off x="714375" y="500063"/>
            <a:ext cx="7786688" cy="1196975"/>
          </a:xfrm>
        </p:spPr>
        <p:txBody>
          <a:bodyPr>
            <a:normAutofit fontScale="77500" lnSpcReduction="20000"/>
          </a:bodyPr>
          <a:lstStyle/>
          <a:p>
            <a:pPr marL="265176" indent="-265176" fontAlgn="auto">
              <a:spcAft>
                <a:spcPts val="0"/>
              </a:spcAft>
              <a:buFont typeface="Wingdings 2"/>
              <a:buChar char=""/>
              <a:defRPr/>
            </a:pPr>
            <a:r>
              <a:rPr lang="ru-RU" i="1" dirty="0" smtClean="0">
                <a:latin typeface="Book Antiqua" pitchFamily="18" charset="0"/>
              </a:rPr>
              <a:t>По свойствам равностороннего (правильного) треугольника АМ=МВ, ВN=NС, СК= КА; угол АМВ равен углу ВNС равен углу СКА равен 120°, а их сумма равна 360</a:t>
            </a:r>
            <a:r>
              <a:rPr lang="en-US" i="1" dirty="0" smtClean="0">
                <a:latin typeface="Book Antiqua" pitchFamily="18" charset="0"/>
              </a:rPr>
              <a:t>.</a:t>
            </a:r>
            <a:r>
              <a:rPr lang="ru-RU" i="1" dirty="0" smtClean="0">
                <a:latin typeface="Book Antiqua" pitchFamily="18" charset="0"/>
              </a:rPr>
              <a:t> </a:t>
            </a:r>
          </a:p>
          <a:p>
            <a:pPr marL="265176" indent="-265176" fontAlgn="auto">
              <a:spcAft>
                <a:spcPts val="0"/>
              </a:spcAft>
              <a:buFont typeface="Wingdings 2"/>
              <a:buChar char=""/>
              <a:defRPr/>
            </a:pPr>
            <a:endParaRPr lang="ru-RU" dirty="0" smtClean="0"/>
          </a:p>
        </p:txBody>
      </p:sp>
      <p:cxnSp>
        <p:nvCxnSpPr>
          <p:cNvPr id="20" name="Прямая соединительная линия 19"/>
          <p:cNvCxnSpPr/>
          <p:nvPr/>
        </p:nvCxnSpPr>
        <p:spPr>
          <a:xfrm flipH="1">
            <a:off x="3492500" y="3213100"/>
            <a:ext cx="1223963" cy="360363"/>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Прямая соединительная линия 20"/>
          <p:cNvCxnSpPr/>
          <p:nvPr/>
        </p:nvCxnSpPr>
        <p:spPr>
          <a:xfrm flipH="1" flipV="1">
            <a:off x="3276600" y="4581525"/>
            <a:ext cx="719138" cy="360363"/>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Прямая соединительная линия 21"/>
          <p:cNvCxnSpPr/>
          <p:nvPr/>
        </p:nvCxnSpPr>
        <p:spPr>
          <a:xfrm flipV="1">
            <a:off x="4067175" y="4581525"/>
            <a:ext cx="720725" cy="360363"/>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Прямая соединительная линия 22"/>
          <p:cNvCxnSpPr/>
          <p:nvPr/>
        </p:nvCxnSpPr>
        <p:spPr>
          <a:xfrm flipV="1">
            <a:off x="4787900" y="3860800"/>
            <a:ext cx="504825" cy="720725"/>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Прямая соединительная линия 23"/>
          <p:cNvCxnSpPr/>
          <p:nvPr/>
        </p:nvCxnSpPr>
        <p:spPr>
          <a:xfrm flipH="1" flipV="1">
            <a:off x="4787900" y="3213100"/>
            <a:ext cx="504825" cy="647700"/>
          </a:xfrm>
          <a:prstGeom prst="line">
            <a:avLst/>
          </a:prstGeom>
        </p:spPr>
        <p:style>
          <a:lnRef idx="3">
            <a:schemeClr val="accent6"/>
          </a:lnRef>
          <a:fillRef idx="0">
            <a:schemeClr val="accent6"/>
          </a:fillRef>
          <a:effectRef idx="2">
            <a:schemeClr val="accent6"/>
          </a:effectRef>
          <a:fontRef idx="minor">
            <a:schemeClr val="tx1"/>
          </a:fontRef>
        </p:style>
      </p:cxnSp>
      <p:cxnSp>
        <p:nvCxnSpPr>
          <p:cNvPr id="18" name="Прямая соединительная линия 17"/>
          <p:cNvCxnSpPr/>
          <p:nvPr/>
        </p:nvCxnSpPr>
        <p:spPr>
          <a:xfrm flipV="1">
            <a:off x="3276600" y="3573463"/>
            <a:ext cx="215900" cy="1008062"/>
          </a:xfrm>
          <a:prstGeom prst="line">
            <a:avLst/>
          </a:prstGeom>
        </p:spPr>
        <p:style>
          <a:lnRef idx="3">
            <a:schemeClr val="accent6"/>
          </a:lnRef>
          <a:fillRef idx="0">
            <a:schemeClr val="accent6"/>
          </a:fillRef>
          <a:effectRef idx="2">
            <a:schemeClr val="accent6"/>
          </a:effectRef>
          <a:fontRef idx="minor">
            <a:schemeClr val="tx1"/>
          </a:fontRef>
        </p:style>
      </p:cxnSp>
      <p:sp>
        <p:nvSpPr>
          <p:cNvPr id="19" name="Rectangle 2"/>
          <p:cNvSpPr txBox="1">
            <a:spLocks noChangeArrowheads="1"/>
          </p:cNvSpPr>
          <p:nvPr/>
        </p:nvSpPr>
        <p:spPr bwMode="auto">
          <a:xfrm>
            <a:off x="500063" y="428625"/>
            <a:ext cx="7772400" cy="685800"/>
          </a:xfrm>
          <a:prstGeom prst="rect">
            <a:avLst/>
          </a:prstGeom>
          <a:noFill/>
          <a:ln w="9525">
            <a:noFill/>
            <a:miter lim="800000"/>
            <a:headEnd/>
            <a:tailEnd/>
          </a:ln>
        </p:spPr>
        <p:txBody>
          <a:bodyPr anchor="ctr"/>
          <a:lstStyle/>
          <a:p>
            <a:pPr algn="ctr">
              <a:defRPr/>
            </a:pPr>
            <a:endParaRPr lang="en-US" sz="3200" b="1" kern="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214290"/>
            <a:ext cx="8229600" cy="700078"/>
          </a:xfrm>
        </p:spPr>
        <p:txBody>
          <a:bodyPr>
            <a:normAutofit fontScale="90000"/>
          </a:bodyPr>
          <a:lstStyle/>
          <a:p>
            <a:r>
              <a:rPr lang="ru-RU" dirty="0" smtClean="0"/>
              <a:t>Головоломка наполеона</a:t>
            </a:r>
            <a:endParaRPr lang="ru-RU" dirty="0"/>
          </a:p>
        </p:txBody>
      </p:sp>
      <p:sp>
        <p:nvSpPr>
          <p:cNvPr id="3" name="Подзаголовок 2"/>
          <p:cNvSpPr>
            <a:spLocks noGrp="1"/>
          </p:cNvSpPr>
          <p:nvPr>
            <p:ph type="subTitle" idx="1"/>
          </p:nvPr>
        </p:nvSpPr>
        <p:spPr>
          <a:xfrm>
            <a:off x="0" y="857232"/>
            <a:ext cx="9144000" cy="6000768"/>
          </a:xfrm>
        </p:spPr>
        <p:txBody>
          <a:bodyPr>
            <a:normAutofit lnSpcReduction="10000"/>
          </a:bodyPr>
          <a:lstStyle/>
          <a:p>
            <a:r>
              <a:rPr lang="ru-RU" sz="1700" b="1" dirty="0" smtClean="0"/>
              <a:t>Головоломка Наполеона</a:t>
            </a:r>
            <a:endParaRPr lang="ru-RU" sz="1700" dirty="0" smtClean="0"/>
          </a:p>
          <a:p>
            <a:r>
              <a:rPr lang="ru-RU" sz="1700" i="1" dirty="0" smtClean="0"/>
              <a:t> </a:t>
            </a:r>
            <a:endParaRPr lang="ru-RU" sz="1700" dirty="0" smtClean="0"/>
          </a:p>
          <a:p>
            <a:r>
              <a:rPr lang="ru-RU" sz="1700" dirty="0" smtClean="0"/>
              <a:t>Очевидцы рассказывают, что среди прочих математических, шахматных и тактических задач по военному искусству император Наполеон любил задавать своим офицерам и эту головоломку: какие плоские геометрические фигуры можно построить из девяти предложенных в россыпь деталей?</a:t>
            </a:r>
          </a:p>
          <a:p>
            <a:r>
              <a:rPr lang="ru-RU" sz="1700" dirty="0" smtClean="0"/>
              <a:t>Простую с виду задачу решить удавалось не каждому. Маршал </a:t>
            </a:r>
            <a:r>
              <a:rPr lang="ru-RU" sz="1700" dirty="0" err="1" smtClean="0"/>
              <a:t>Даву</a:t>
            </a:r>
            <a:r>
              <a:rPr lang="ru-RU" sz="1700" dirty="0" smtClean="0"/>
              <a:t>, говорят, сумел собрать из предложенных деталей квадрат, а Мюрат - и квадрат, и прямоугольник. Позже нашелся полковник, построивший звезду. Но никто до сих пор не сумел построить из этих деталей треугольник, ромб или трапецию... Да и есть ли решение вообще? </a:t>
            </a:r>
          </a:p>
          <a:p>
            <a:endParaRPr lang="ru-RU" sz="1700" dirty="0" smtClean="0"/>
          </a:p>
          <a:p>
            <a:endParaRPr lang="ru-RU" sz="1700" dirty="0" smtClean="0"/>
          </a:p>
          <a:p>
            <a:endParaRPr lang="ru-RU" sz="1700" dirty="0" smtClean="0"/>
          </a:p>
          <a:p>
            <a:endParaRPr lang="ru-RU" sz="1700" dirty="0" smtClean="0"/>
          </a:p>
          <a:p>
            <a:endParaRPr lang="ru-RU" sz="1700" dirty="0" smtClean="0"/>
          </a:p>
          <a:p>
            <a:endParaRPr lang="ru-RU" sz="1700" dirty="0" smtClean="0"/>
          </a:p>
          <a:p>
            <a:pPr algn="l">
              <a:spcAft>
                <a:spcPts val="0"/>
              </a:spcAft>
            </a:pPr>
            <a:r>
              <a:rPr lang="ru-RU" sz="1600" dirty="0" smtClean="0">
                <a:ea typeface="Times New Roman"/>
              </a:rPr>
              <a:t>Но прежде чем браться за решение головоломки, обратите внимание </a:t>
            </a:r>
          </a:p>
          <a:p>
            <a:pPr algn="l">
              <a:spcAft>
                <a:spcPts val="0"/>
              </a:spcAft>
            </a:pPr>
            <a:r>
              <a:rPr lang="ru-RU" sz="1600" dirty="0" smtClean="0">
                <a:ea typeface="Times New Roman"/>
              </a:rPr>
              <a:t>на одну особенность углов в деталях треугольной и четырехугольной </a:t>
            </a:r>
          </a:p>
          <a:p>
            <a:pPr algn="l">
              <a:spcAft>
                <a:spcPts val="0"/>
              </a:spcAft>
            </a:pPr>
            <a:r>
              <a:rPr lang="ru-RU" sz="1600" dirty="0" smtClean="0">
                <a:ea typeface="Times New Roman"/>
              </a:rPr>
              <a:t>формы: 18, 36, 90, 108, 126, 144</a:t>
            </a:r>
            <a:r>
              <a:rPr lang="ru-RU" sz="1600" baseline="30000" dirty="0" smtClean="0">
                <a:ea typeface="Times New Roman"/>
              </a:rPr>
              <a:t>о</a:t>
            </a:r>
            <a:r>
              <a:rPr lang="ru-RU" sz="1600" dirty="0" smtClean="0">
                <a:ea typeface="Times New Roman"/>
              </a:rPr>
              <a:t>. Заметили - они кратны цифре 18?</a:t>
            </a:r>
          </a:p>
          <a:p>
            <a:pPr algn="l">
              <a:spcAft>
                <a:spcPts val="0"/>
              </a:spcAft>
            </a:pPr>
            <a:r>
              <a:rPr lang="ru-RU" sz="1600" dirty="0" smtClean="0">
                <a:ea typeface="Times New Roman"/>
              </a:rPr>
              <a:t> Почему? Может, именно в этой кратности скрыта подсказка? </a:t>
            </a:r>
          </a:p>
          <a:p>
            <a:pPr algn="l">
              <a:spcAft>
                <a:spcPts val="0"/>
              </a:spcAft>
            </a:pPr>
            <a:r>
              <a:rPr lang="ru-RU" sz="1600" dirty="0" smtClean="0">
                <a:ea typeface="Times New Roman"/>
              </a:rPr>
              <a:t> </a:t>
            </a:r>
          </a:p>
          <a:p>
            <a:r>
              <a:rPr lang="ru-RU" sz="1700" dirty="0" smtClean="0"/>
              <a:t>                             </a:t>
            </a:r>
          </a:p>
        </p:txBody>
      </p:sp>
      <p:pic>
        <p:nvPicPr>
          <p:cNvPr id="1026" name="Picture 2" descr="Детали головоломки">
            <a:hlinkClick r:id="rId2"/>
          </p:cNvPr>
          <p:cNvPicPr>
            <a:picLocks noChangeAspect="1" noChangeArrowheads="1"/>
          </p:cNvPicPr>
          <p:nvPr/>
        </p:nvPicPr>
        <p:blipFill>
          <a:blip r:embed="rId3" r:link="rId4"/>
          <a:srcRect/>
          <a:stretch>
            <a:fillRect/>
          </a:stretch>
        </p:blipFill>
        <p:spPr bwMode="auto">
          <a:xfrm>
            <a:off x="179388" y="3789363"/>
            <a:ext cx="5187950" cy="1262062"/>
          </a:xfrm>
          <a:prstGeom prst="rect">
            <a:avLst/>
          </a:prstGeom>
          <a:noFill/>
          <a:ln w="9525">
            <a:noFill/>
            <a:miter lim="800000"/>
            <a:headEnd/>
            <a:tailEnd/>
          </a:ln>
        </p:spPr>
      </p:pic>
      <p:pic>
        <p:nvPicPr>
          <p:cNvPr id="1027" name="Picture 3" descr="pic3"/>
          <p:cNvPicPr>
            <a:picLocks noChangeAspect="1" noChangeArrowheads="1"/>
          </p:cNvPicPr>
          <p:nvPr/>
        </p:nvPicPr>
        <p:blipFill>
          <a:blip r:embed="rId5"/>
          <a:srcRect/>
          <a:stretch>
            <a:fillRect/>
          </a:stretch>
        </p:blipFill>
        <p:spPr bwMode="auto">
          <a:xfrm>
            <a:off x="6357950" y="3429000"/>
            <a:ext cx="2336800" cy="311308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0"/>
            <a:ext cx="8229600" cy="842954"/>
          </a:xfrm>
        </p:spPr>
        <p:txBody>
          <a:bodyPr/>
          <a:lstStyle/>
          <a:p>
            <a:r>
              <a:rPr lang="ru-RU" dirty="0" smtClean="0"/>
              <a:t>Мое мнение </a:t>
            </a:r>
            <a:endParaRPr lang="ru-RU" dirty="0"/>
          </a:p>
        </p:txBody>
      </p:sp>
      <p:sp>
        <p:nvSpPr>
          <p:cNvPr id="3" name="Подзаголовок 2"/>
          <p:cNvSpPr>
            <a:spLocks noGrp="1"/>
          </p:cNvSpPr>
          <p:nvPr>
            <p:ph type="subTitle" idx="1"/>
          </p:nvPr>
        </p:nvSpPr>
        <p:spPr>
          <a:xfrm>
            <a:off x="1371600" y="1000108"/>
            <a:ext cx="6400800" cy="5857892"/>
          </a:xfrm>
        </p:spPr>
        <p:txBody>
          <a:bodyPr>
            <a:normAutofit fontScale="77500" lnSpcReduction="20000"/>
          </a:bodyPr>
          <a:lstStyle/>
          <a:p>
            <a:r>
              <a:rPr lang="ru-RU" dirty="0" smtClean="0"/>
              <a:t>Ее приписывают Наполеону, хотя впервые она была опубликована У.Резерфордом в 1825 году (через четыре года после смерти Бонапарта). Как по мне, теорема вполне могла быть сформулирована если не самим Наполеоном, то кем-то из его ученых. Известно, что сам Наполеон был отличным артиллеристом (а все они отменно разбираются в геометрии), и широко привлекал ученых к решению различных прикладных задач. Современное машиностроительное черчение и начертательная геометрия во многих аспектах были разработаны именно наполеоновскими учеными. Поэтому вполне вероятно, что теорема "оттуда".</a:t>
            </a:r>
          </a:p>
          <a:p>
            <a:endParaRPr lang="ru-RU" dirty="0" smtClean="0"/>
          </a:p>
          <a:p>
            <a:r>
              <a:rPr lang="ru-RU" dirty="0" smtClean="0"/>
              <a:t>Суть ее такова: если мы возьмем любой треугольник и на каждой его стороне построим равносторонние треугольники (внутрь или наружу), то соединение центров этих треугольников даст тоже равносторонний треугольник.</a:t>
            </a:r>
            <a:endParaRPr lang="ru-RU" dirty="0"/>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0"/>
            <a:ext cx="8229600" cy="785794"/>
          </a:xfrm>
        </p:spPr>
        <p:txBody>
          <a:bodyPr>
            <a:normAutofit/>
          </a:bodyPr>
          <a:lstStyle/>
          <a:p>
            <a:r>
              <a:rPr lang="ru-RU" dirty="0" smtClean="0"/>
              <a:t>задача</a:t>
            </a:r>
            <a:endParaRPr lang="ru-RU" dirty="0"/>
          </a:p>
        </p:txBody>
      </p:sp>
      <p:sp>
        <p:nvSpPr>
          <p:cNvPr id="3" name="Подзаголовок 2"/>
          <p:cNvSpPr>
            <a:spLocks noGrp="1"/>
          </p:cNvSpPr>
          <p:nvPr>
            <p:ph type="subTitle" idx="1"/>
          </p:nvPr>
        </p:nvSpPr>
        <p:spPr>
          <a:xfrm>
            <a:off x="214282" y="857232"/>
            <a:ext cx="8715436" cy="6000768"/>
          </a:xfrm>
        </p:spPr>
        <p:txBody>
          <a:bodyPr>
            <a:normAutofit fontScale="92500" lnSpcReduction="10000"/>
          </a:bodyPr>
          <a:lstStyle/>
          <a:p>
            <a:r>
              <a:rPr lang="ru-RU" sz="1800" dirty="0" smtClean="0"/>
              <a:t>На сторонах произвольного треугольника внешним образом построены правильные треугольники. Докажите, что их центры образуют правильный треугольник.</a:t>
            </a:r>
          </a:p>
          <a:p>
            <a:r>
              <a:rPr lang="ru-RU" sz="1800" dirty="0" smtClean="0"/>
              <a:t>Решение.</a:t>
            </a:r>
          </a:p>
          <a:p>
            <a:r>
              <a:rPr lang="ru-RU" sz="1800" dirty="0" smtClean="0"/>
              <a:t>Пусть  O1 ,  O2  и  O3  — центры указанных правильных треугольников  A1BC ,  B1AC  и  C1AB , построенных на сторонах треугольника  ABC . Тогда </a:t>
            </a:r>
          </a:p>
          <a:p>
            <a:r>
              <a:rPr lang="ru-RU" sz="1800" dirty="0" smtClean="0"/>
              <a:t> BO1C =  CO2A =  AO3B = 120o. </a:t>
            </a:r>
          </a:p>
          <a:p>
            <a:endParaRPr lang="ru-RU" sz="1800" dirty="0" smtClean="0"/>
          </a:p>
          <a:p>
            <a:r>
              <a:rPr lang="ru-RU" sz="1800" dirty="0" smtClean="0"/>
              <a:t> При композиции поворотов на 120o  вокруг центров  O1 ,  O2 ,  O3  точка  B  перейдёт в себя. </a:t>
            </a:r>
          </a:p>
          <a:p>
            <a:r>
              <a:rPr lang="ru-RU" sz="1800" dirty="0" smtClean="0"/>
              <a:t> Поскольку сумма углов этих поворотов равна 360o , то такая композиция есть параллельный перенос, а т.к.  B  — неподвижная точка параллельного переноса, то это тождественное преобразование. Следовательно, композиция поворотов на 120o  вокруг точек  O1  и  O2  есть поворот на угол (-120o)  вокруг точки  O3 . </a:t>
            </a:r>
          </a:p>
          <a:p>
            <a:r>
              <a:rPr lang="ru-RU" sz="1800" dirty="0" smtClean="0"/>
              <a:t> С другой стороны, каждый из этих поворотов можно представить как композицию двух симметрий: </a:t>
            </a:r>
          </a:p>
          <a:p>
            <a:r>
              <a:rPr lang="ru-RU" sz="1800" dirty="0" smtClean="0"/>
              <a:t> R120o O1= </a:t>
            </a:r>
            <a:r>
              <a:rPr lang="ru-RU" sz="1800" dirty="0" err="1" smtClean="0"/>
              <a:t>Slo</a:t>
            </a:r>
            <a:r>
              <a:rPr lang="ru-RU" sz="1800" dirty="0" smtClean="0"/>
              <a:t> </a:t>
            </a:r>
            <a:r>
              <a:rPr lang="ru-RU" sz="1800" dirty="0" err="1" smtClean="0"/>
              <a:t>Sa</a:t>
            </a:r>
            <a:r>
              <a:rPr lang="ru-RU" sz="1800" dirty="0" smtClean="0"/>
              <a:t>, R120o O2= </a:t>
            </a:r>
            <a:r>
              <a:rPr lang="ru-RU" sz="1800" dirty="0" err="1" smtClean="0"/>
              <a:t>Sbo</a:t>
            </a:r>
            <a:r>
              <a:rPr lang="ru-RU" sz="1800" dirty="0" smtClean="0"/>
              <a:t> </a:t>
            </a:r>
            <a:r>
              <a:rPr lang="ru-RU" sz="1800" dirty="0" err="1" smtClean="0"/>
              <a:t>Sl</a:t>
            </a:r>
            <a:r>
              <a:rPr lang="ru-RU" sz="1800" dirty="0" smtClean="0"/>
              <a:t>, </a:t>
            </a:r>
          </a:p>
          <a:p>
            <a:endParaRPr lang="ru-RU" sz="1800" dirty="0" smtClean="0"/>
          </a:p>
          <a:p>
            <a:r>
              <a:rPr lang="ru-RU" sz="1800" dirty="0" smtClean="0"/>
              <a:t> где  </a:t>
            </a:r>
            <a:r>
              <a:rPr lang="ru-RU" sz="1800" dirty="0" err="1" smtClean="0"/>
              <a:t>l</a:t>
            </a:r>
            <a:r>
              <a:rPr lang="ru-RU" sz="1800" dirty="0" smtClean="0"/>
              <a:t>  — это прямая  O1O2 ,  </a:t>
            </a:r>
            <a:r>
              <a:rPr lang="ru-RU" sz="1800" dirty="0" err="1" smtClean="0"/>
              <a:t>a</a:t>
            </a:r>
            <a:r>
              <a:rPr lang="ru-RU" sz="1800" dirty="0" smtClean="0"/>
              <a:t>  и  </a:t>
            </a:r>
            <a:r>
              <a:rPr lang="ru-RU" sz="1800" dirty="0" err="1" smtClean="0"/>
              <a:t>b</a:t>
            </a:r>
            <a:r>
              <a:rPr lang="ru-RU" sz="1800" dirty="0" smtClean="0"/>
              <a:t>  — прямые, проходящие соответственно через точки  O1  и  O2  и образующие с прямой  </a:t>
            </a:r>
            <a:r>
              <a:rPr lang="ru-RU" sz="1800" dirty="0" err="1" smtClean="0"/>
              <a:t>l</a:t>
            </a:r>
            <a:r>
              <a:rPr lang="ru-RU" sz="1800" dirty="0" smtClean="0"/>
              <a:t>  углы 60o  и  -60o . </a:t>
            </a:r>
          </a:p>
          <a:p>
            <a:r>
              <a:rPr lang="ru-RU" sz="1800" dirty="0" smtClean="0"/>
              <a:t> Тогда прямые  </a:t>
            </a:r>
            <a:r>
              <a:rPr lang="ru-RU" sz="1800" dirty="0" err="1" smtClean="0"/>
              <a:t>a</a:t>
            </a:r>
            <a:r>
              <a:rPr lang="ru-RU" sz="1800" dirty="0" smtClean="0"/>
              <a:t>  и  </a:t>
            </a:r>
            <a:r>
              <a:rPr lang="ru-RU" sz="1800" dirty="0" err="1" smtClean="0"/>
              <a:t>b</a:t>
            </a:r>
            <a:r>
              <a:rPr lang="ru-RU" sz="1800" dirty="0" smtClean="0"/>
              <a:t>  пересекутся в центре поворота, являющегося композицией этих двух поворотов, т.е. в точке  O3 . Следовательно, треугольник  O1O2O3  — равносторонний</a:t>
            </a:r>
            <a:r>
              <a:rPr lang="ru-RU" sz="1200" dirty="0" smtClean="0"/>
              <a:t>.</a:t>
            </a:r>
            <a:endParaRPr lang="ru-RU" sz="1200" dirty="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142852"/>
            <a:ext cx="8229600" cy="914392"/>
          </a:xfrm>
        </p:spPr>
        <p:txBody>
          <a:bodyPr/>
          <a:lstStyle/>
          <a:p>
            <a:r>
              <a:rPr lang="ru-RU" dirty="0" smtClean="0"/>
              <a:t>Список литературы</a:t>
            </a:r>
            <a:endParaRPr lang="ru-RU" dirty="0"/>
          </a:p>
        </p:txBody>
      </p:sp>
      <p:sp>
        <p:nvSpPr>
          <p:cNvPr id="3" name="Подзаголовок 2"/>
          <p:cNvSpPr>
            <a:spLocks noGrp="1"/>
          </p:cNvSpPr>
          <p:nvPr>
            <p:ph type="subTitle" idx="1"/>
          </p:nvPr>
        </p:nvSpPr>
        <p:spPr>
          <a:xfrm>
            <a:off x="1371600" y="1142984"/>
            <a:ext cx="6400800" cy="3941314"/>
          </a:xfrm>
        </p:spPr>
        <p:txBody>
          <a:bodyPr/>
          <a:lstStyle/>
          <a:p>
            <a:r>
              <a:rPr lang="ru-RU" dirty="0" err="1" smtClean="0"/>
              <a:t>Википедия</a:t>
            </a:r>
            <a:endParaRPr lang="ru-RU" dirty="0" smtClean="0"/>
          </a:p>
          <a:p>
            <a:r>
              <a:rPr lang="ru-RU" dirty="0" smtClean="0"/>
              <a:t>Сборник теорем</a:t>
            </a:r>
            <a:endParaRPr lang="ru-RU" dirty="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0"/>
            <a:ext cx="8229600" cy="842954"/>
          </a:xfrm>
        </p:spPr>
        <p:txBody>
          <a:bodyPr/>
          <a:lstStyle/>
          <a:p>
            <a:r>
              <a:rPr lang="ru-RU" dirty="0" smtClean="0"/>
              <a:t>содержание</a:t>
            </a:r>
            <a:endParaRPr lang="ru-RU" dirty="0"/>
          </a:p>
        </p:txBody>
      </p:sp>
      <p:sp>
        <p:nvSpPr>
          <p:cNvPr id="3" name="Подзаголовок 2"/>
          <p:cNvSpPr>
            <a:spLocks noGrp="1"/>
          </p:cNvSpPr>
          <p:nvPr>
            <p:ph type="subTitle" idx="1"/>
          </p:nvPr>
        </p:nvSpPr>
        <p:spPr>
          <a:xfrm>
            <a:off x="1371600" y="1000108"/>
            <a:ext cx="6400800" cy="4084190"/>
          </a:xfrm>
        </p:spPr>
        <p:txBody>
          <a:bodyPr>
            <a:normAutofit lnSpcReduction="10000"/>
          </a:bodyPr>
          <a:lstStyle/>
          <a:p>
            <a:pPr marL="514350" indent="-514350" algn="l">
              <a:buFont typeface="+mj-lt"/>
              <a:buAutoNum type="arabicPeriod"/>
            </a:pPr>
            <a:r>
              <a:rPr lang="ru-RU" dirty="0" smtClean="0"/>
              <a:t>Биография</a:t>
            </a:r>
          </a:p>
          <a:p>
            <a:pPr marL="514350" indent="-514350" algn="l">
              <a:buFont typeface="+mj-lt"/>
              <a:buAutoNum type="arabicPeriod"/>
            </a:pPr>
            <a:r>
              <a:rPr lang="ru-RU" dirty="0" smtClean="0"/>
              <a:t>История</a:t>
            </a:r>
          </a:p>
          <a:p>
            <a:pPr marL="514350" indent="-514350" algn="l">
              <a:buFont typeface="+mj-lt"/>
              <a:buAutoNum type="arabicPeriod"/>
            </a:pPr>
            <a:r>
              <a:rPr lang="ru-RU" dirty="0" smtClean="0"/>
              <a:t>Теорема</a:t>
            </a:r>
          </a:p>
          <a:p>
            <a:pPr marL="514350" indent="-514350" algn="l">
              <a:buFont typeface="+mj-lt"/>
              <a:buAutoNum type="arabicPeriod"/>
            </a:pPr>
            <a:r>
              <a:rPr lang="ru-RU" dirty="0" smtClean="0"/>
              <a:t>Доказательство</a:t>
            </a:r>
          </a:p>
          <a:p>
            <a:pPr marL="514350" indent="-514350" algn="l">
              <a:buFont typeface="+mj-lt"/>
              <a:buAutoNum type="arabicPeriod"/>
            </a:pPr>
            <a:r>
              <a:rPr lang="ru-RU" dirty="0" smtClean="0"/>
              <a:t>Головоломка Наполеона</a:t>
            </a:r>
          </a:p>
          <a:p>
            <a:pPr marL="514350" indent="-514350" algn="l">
              <a:buFont typeface="+mj-lt"/>
              <a:buAutoNum type="arabicPeriod"/>
            </a:pPr>
            <a:r>
              <a:rPr lang="ru-RU" dirty="0" smtClean="0"/>
              <a:t>Мое мнение</a:t>
            </a:r>
          </a:p>
          <a:p>
            <a:pPr marL="514350" indent="-514350" algn="l">
              <a:buFont typeface="+mj-lt"/>
              <a:buAutoNum type="arabicPeriod"/>
            </a:pPr>
            <a:r>
              <a:rPr lang="ru-RU" dirty="0" smtClean="0"/>
              <a:t>Задача</a:t>
            </a:r>
          </a:p>
          <a:p>
            <a:pPr marL="514350" indent="-514350" algn="l">
              <a:buFont typeface="+mj-lt"/>
              <a:buAutoNum type="arabicPeriod"/>
            </a:pPr>
            <a:r>
              <a:rPr lang="ru-RU" dirty="0" smtClean="0"/>
              <a:t>Список литературы</a:t>
            </a:r>
          </a:p>
          <a:p>
            <a:pPr marL="514350" indent="-514350">
              <a:buFont typeface="+mj-lt"/>
              <a:buAutoNum type="arabicPeriod"/>
            </a:pPr>
            <a:endParaRPr lang="ru-RU" dirty="0"/>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1371600"/>
            <a:ext cx="8229600" cy="2914656"/>
          </a:xfrm>
        </p:spPr>
        <p:txBody>
          <a:bodyPr>
            <a:noAutofit/>
          </a:bodyPr>
          <a:lstStyle/>
          <a:p>
            <a:r>
              <a:rPr lang="ru-RU" sz="7200" dirty="0" smtClean="0"/>
              <a:t>Спасибо за внимание</a:t>
            </a:r>
            <a:endParaRPr lang="ru-RU" sz="7200" dirty="0"/>
          </a:p>
        </p:txBody>
      </p:sp>
    </p:spTree>
  </p:cSld>
  <p:clrMapOvr>
    <a:masterClrMapping/>
  </p:clrMapOvr>
  <p:transition>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85000"/>
                    <a:lumOff val="15000"/>
                  </a:schemeClr>
                </a:solidFill>
              </a:rPr>
              <a:t>Теорема Наполеона</a:t>
            </a:r>
            <a:endParaRPr lang="ru-RU" dirty="0">
              <a:solidFill>
                <a:schemeClr val="bg1">
                  <a:lumMod val="85000"/>
                  <a:lumOff val="15000"/>
                </a:schemeClr>
              </a:solidFill>
            </a:endParaRPr>
          </a:p>
        </p:txBody>
      </p:sp>
      <p:pic>
        <p:nvPicPr>
          <p:cNvPr id="4" name="Содержимое 3" descr="Jacques-Louis_David_017.jpg"/>
          <p:cNvPicPr>
            <a:picLocks noGrp="1" noChangeAspect="1"/>
          </p:cNvPicPr>
          <p:nvPr>
            <p:ph idx="1"/>
          </p:nvPr>
        </p:nvPicPr>
        <p:blipFill>
          <a:blip r:embed="rId2" cstate="print"/>
          <a:stretch>
            <a:fillRect/>
          </a:stretch>
        </p:blipFill>
        <p:spPr>
          <a:xfrm>
            <a:off x="3142756" y="1600200"/>
            <a:ext cx="2858488" cy="4708525"/>
          </a:xfrm>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68760"/>
            <a:ext cx="8229600" cy="1143000"/>
          </a:xfrm>
        </p:spPr>
        <p:txBody>
          <a:bodyPr/>
          <a:lstStyle/>
          <a:p>
            <a:r>
              <a:rPr lang="ru-RU" dirty="0" smtClean="0">
                <a:solidFill>
                  <a:schemeClr val="bg1">
                    <a:lumMod val="85000"/>
                    <a:lumOff val="15000"/>
                  </a:schemeClr>
                </a:solidFill>
              </a:rPr>
              <a:t>Цель:</a:t>
            </a:r>
            <a:endParaRPr lang="ru-RU" dirty="0">
              <a:solidFill>
                <a:schemeClr val="bg1">
                  <a:lumMod val="85000"/>
                  <a:lumOff val="15000"/>
                </a:schemeClr>
              </a:solidFill>
            </a:endParaRPr>
          </a:p>
        </p:txBody>
      </p:sp>
      <p:sp>
        <p:nvSpPr>
          <p:cNvPr id="3" name="Содержимое 2"/>
          <p:cNvSpPr>
            <a:spLocks noGrp="1"/>
          </p:cNvSpPr>
          <p:nvPr>
            <p:ph idx="1"/>
          </p:nvPr>
        </p:nvSpPr>
        <p:spPr>
          <a:xfrm>
            <a:off x="3995936" y="3068960"/>
            <a:ext cx="4330824" cy="1396752"/>
          </a:xfrm>
        </p:spPr>
        <p:txBody>
          <a:bodyPr>
            <a:normAutofit/>
          </a:bodyPr>
          <a:lstStyle/>
          <a:p>
            <a:pPr>
              <a:buNone/>
            </a:pPr>
            <a:r>
              <a:rPr lang="ru-RU" dirty="0" smtClean="0">
                <a:solidFill>
                  <a:schemeClr val="bg1">
                    <a:lumMod val="85000"/>
                    <a:lumOff val="15000"/>
                  </a:schemeClr>
                </a:solidFill>
              </a:rPr>
              <a:t>     Изучить</a:t>
            </a:r>
            <a:r>
              <a:rPr lang="ru-RU" dirty="0" smtClean="0"/>
              <a:t> </a:t>
            </a:r>
            <a:r>
              <a:rPr lang="ru-RU" dirty="0" smtClean="0">
                <a:solidFill>
                  <a:schemeClr val="bg1">
                    <a:lumMod val="85000"/>
                    <a:lumOff val="15000"/>
                  </a:schemeClr>
                </a:solidFill>
              </a:rPr>
              <a:t>историю теоремы Наполеона и все что с ней связано.</a:t>
            </a:r>
            <a:endParaRPr lang="ru-RU" dirty="0">
              <a:solidFill>
                <a:schemeClr val="bg1">
                  <a:lumMod val="85000"/>
                  <a:lumOff val="15000"/>
                </a:schemeClr>
              </a:solidFill>
            </a:endParaRPr>
          </a:p>
        </p:txBody>
      </p:sp>
      <p:pic>
        <p:nvPicPr>
          <p:cNvPr id="6" name="Рисунок 5" descr="post-26912-1226296411.jpg"/>
          <p:cNvPicPr>
            <a:picLocks noChangeAspect="1"/>
          </p:cNvPicPr>
          <p:nvPr/>
        </p:nvPicPr>
        <p:blipFill>
          <a:blip r:embed="rId2" cstate="print"/>
          <a:stretch>
            <a:fillRect/>
          </a:stretch>
        </p:blipFill>
        <p:spPr>
          <a:xfrm>
            <a:off x="611560" y="3068960"/>
            <a:ext cx="3024336" cy="3338867"/>
          </a:xfrm>
          <a:prstGeom prst="rect">
            <a:avLst/>
          </a:prstGeom>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42852"/>
            <a:ext cx="8229600" cy="914392"/>
          </a:xfrm>
        </p:spPr>
        <p:txBody>
          <a:bodyPr/>
          <a:lstStyle/>
          <a:p>
            <a:r>
              <a:rPr lang="ru-RU" dirty="0" smtClean="0"/>
              <a:t>Биография </a:t>
            </a:r>
            <a:endParaRPr lang="ru-RU" dirty="0"/>
          </a:p>
        </p:txBody>
      </p:sp>
      <p:sp>
        <p:nvSpPr>
          <p:cNvPr id="3" name="Подзаголовок 2"/>
          <p:cNvSpPr>
            <a:spLocks noGrp="1"/>
          </p:cNvSpPr>
          <p:nvPr>
            <p:ph type="subTitle" idx="1"/>
          </p:nvPr>
        </p:nvSpPr>
        <p:spPr>
          <a:xfrm>
            <a:off x="0" y="1000108"/>
            <a:ext cx="9144000" cy="5857892"/>
          </a:xfrm>
        </p:spPr>
        <p:txBody>
          <a:bodyPr>
            <a:noAutofit/>
          </a:bodyPr>
          <a:lstStyle/>
          <a:p>
            <a:r>
              <a:rPr lang="ru-RU" sz="1400" dirty="0" smtClean="0"/>
              <a:t>Французский император, гениальный полководец. Родился в семье мелкопоместного дворянина. В 1785 г. в чине поручика окончил Парижскую военную школу, служил в полку в Южной Франции.</a:t>
            </a:r>
          </a:p>
          <a:p>
            <a:r>
              <a:rPr lang="ru-RU" sz="1400" dirty="0" smtClean="0"/>
              <a:t>Был произведен в капитаны и направлен в войска, осаждавшие Тулон, захваченный англичанами. Благодаря плану, разработанному Наполеоном, англичанам пришлось срочно покинуть город.</a:t>
            </a:r>
          </a:p>
          <a:p>
            <a:r>
              <a:rPr lang="ru-RU" sz="1400" dirty="0" smtClean="0"/>
              <a:t> Тулон пал, а сам Наполеон, которому было всего 24 года, был сразу же произведен в бригадные генералы. В 1795 г. решительно подавил монархистский мятеж в Париже, после чего был назначен главнокомандующим армией в Италии, где проявил свое мастерство, разгромив австрийские и итальянские войска. В 1798 г. отправился в военную экспедицию в Египет и Сирию, однако самовольно оставил войска, чтобы противостоять армии А.В. Суворова в Италии.</a:t>
            </a:r>
          </a:p>
          <a:p>
            <a:r>
              <a:rPr lang="ru-RU" sz="1400" dirty="0" smtClean="0"/>
              <a:t>В 1799 г. по пути в Италию произвел военный переворот в Париже, став одним из трех консулов Франции. В 1804 г. стал императором Франции. Одержал серию блестящих побед над войсками европейских коалиций — при Маренго (1804 г.), при Аустерлице, Иене и </a:t>
            </a:r>
            <a:r>
              <a:rPr lang="ru-RU" sz="1400" dirty="0" err="1" smtClean="0"/>
              <a:t>Ауэрштеде</a:t>
            </a:r>
            <a:r>
              <a:rPr lang="ru-RU" sz="1400" dirty="0" smtClean="0"/>
              <a:t> (1806 г.), </a:t>
            </a:r>
            <a:r>
              <a:rPr lang="ru-RU" sz="1400" dirty="0" err="1" smtClean="0"/>
              <a:t>Ваграме</a:t>
            </a:r>
            <a:r>
              <a:rPr lang="ru-RU" sz="1400" dirty="0" smtClean="0"/>
              <a:t> (1809 г.), что привело его к владычеству над большинством стран Европы. Стремясь к мировому господству, Наполеон в 1812 г. напал на Россию и в результате героического</a:t>
            </a:r>
          </a:p>
          <a:p>
            <a:r>
              <a:rPr lang="ru-RU" sz="1400" dirty="0" smtClean="0"/>
              <a:t> сопротивления русской армии и народа потерпел поражение. Наполеоновская империя была разбита, а Париж в 1814 г. взят войсками союзников.</a:t>
            </a:r>
          </a:p>
          <a:p>
            <a:r>
              <a:rPr lang="ru-RU" sz="1400" dirty="0" smtClean="0"/>
              <a:t>Наполеон отрекся от престола и был сослан на остров Эльба, с сохранением титула императора. Через год высадился на берег Франции и двинулся к Парижу, где находилось правительство короля Людовика XVIII.</a:t>
            </a:r>
          </a:p>
          <a:p>
            <a:r>
              <a:rPr lang="ru-RU" sz="1400" dirty="0" smtClean="0"/>
              <a:t>Новое господство императора продолжалось всего сто дней и закончилось его поражением в битве при Ватерлоо в июне 1815 г.</a:t>
            </a:r>
          </a:p>
          <a:p>
            <a:r>
              <a:rPr lang="ru-RU" sz="1400" dirty="0" smtClean="0"/>
              <a:t>Ему пришлось вторично отречься от престола. Наполеон был сослан на остров Святой Елены, где умер через шесть лет.</a:t>
            </a:r>
            <a:endParaRPr lang="ru-RU" sz="1400" dirty="0"/>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628800"/>
            <a:ext cx="8229600" cy="1143000"/>
          </a:xfrm>
        </p:spPr>
        <p:txBody>
          <a:bodyPr/>
          <a:lstStyle/>
          <a:p>
            <a:r>
              <a:rPr lang="ru-RU" dirty="0" smtClean="0">
                <a:solidFill>
                  <a:schemeClr val="bg1">
                    <a:lumMod val="85000"/>
                    <a:lumOff val="15000"/>
                  </a:schemeClr>
                </a:solidFill>
              </a:rPr>
              <a:t>Задача:</a:t>
            </a:r>
            <a:endParaRPr lang="ru-RU" dirty="0">
              <a:solidFill>
                <a:schemeClr val="bg1">
                  <a:lumMod val="85000"/>
                  <a:lumOff val="15000"/>
                </a:schemeClr>
              </a:solidFill>
            </a:endParaRPr>
          </a:p>
        </p:txBody>
      </p:sp>
      <p:sp>
        <p:nvSpPr>
          <p:cNvPr id="3" name="Содержимое 2"/>
          <p:cNvSpPr>
            <a:spLocks noGrp="1"/>
          </p:cNvSpPr>
          <p:nvPr>
            <p:ph idx="1"/>
          </p:nvPr>
        </p:nvSpPr>
        <p:spPr>
          <a:xfrm>
            <a:off x="467544" y="3068960"/>
            <a:ext cx="5256584" cy="676672"/>
          </a:xfrm>
        </p:spPr>
        <p:txBody>
          <a:bodyPr>
            <a:normAutofit fontScale="85000" lnSpcReduction="20000"/>
          </a:bodyPr>
          <a:lstStyle/>
          <a:p>
            <a:pPr>
              <a:buNone/>
            </a:pPr>
            <a:r>
              <a:rPr lang="ru-RU" dirty="0" smtClean="0">
                <a:solidFill>
                  <a:schemeClr val="bg1">
                    <a:lumMod val="85000"/>
                    <a:lumOff val="15000"/>
                  </a:schemeClr>
                </a:solidFill>
              </a:rPr>
              <a:t>Ознакомить и ознакомиться с теоремой Наполеона</a:t>
            </a:r>
            <a:endParaRPr lang="ru-RU" dirty="0">
              <a:solidFill>
                <a:schemeClr val="bg1">
                  <a:lumMod val="85000"/>
                  <a:lumOff val="15000"/>
                </a:schemeClr>
              </a:solidFill>
            </a:endParaRPr>
          </a:p>
        </p:txBody>
      </p:sp>
      <p:pic>
        <p:nvPicPr>
          <p:cNvPr id="4" name="Рисунок 3" descr="Наполеон 1.jpg"/>
          <p:cNvPicPr>
            <a:picLocks noChangeAspect="1"/>
          </p:cNvPicPr>
          <p:nvPr/>
        </p:nvPicPr>
        <p:blipFill>
          <a:blip r:embed="rId2" cstate="print"/>
          <a:stretch>
            <a:fillRect/>
          </a:stretch>
        </p:blipFill>
        <p:spPr>
          <a:xfrm>
            <a:off x="5292080" y="2708920"/>
            <a:ext cx="2724150" cy="3629025"/>
          </a:xfrm>
          <a:prstGeom prst="rect">
            <a:avLst/>
          </a:prstGeom>
        </p:spPr>
      </p:pic>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500" y="357188"/>
            <a:ext cx="8183563" cy="571500"/>
          </a:xfrm>
        </p:spPr>
        <p:txBody>
          <a:bodyPr>
            <a:normAutofit fontScale="90000"/>
          </a:bodyPr>
          <a:lstStyle/>
          <a:p>
            <a:pPr fontAlgn="auto">
              <a:spcAft>
                <a:spcPts val="0"/>
              </a:spcAft>
              <a:defRPr/>
            </a:pPr>
            <a:r>
              <a:rPr lang="ru-RU" dirty="0" smtClean="0">
                <a:solidFill>
                  <a:schemeClr val="accent1">
                    <a:tint val="88000"/>
                    <a:satMod val="150000"/>
                  </a:schemeClr>
                </a:solidFill>
              </a:rPr>
              <a:t>История открытия</a:t>
            </a:r>
            <a:endParaRPr lang="ru-RU" dirty="0">
              <a:solidFill>
                <a:schemeClr val="accent1">
                  <a:tint val="88000"/>
                  <a:satMod val="150000"/>
                </a:schemeClr>
              </a:solidFill>
            </a:endParaRPr>
          </a:p>
        </p:txBody>
      </p:sp>
      <p:sp>
        <p:nvSpPr>
          <p:cNvPr id="3" name="Содержимое 2"/>
          <p:cNvSpPr>
            <a:spLocks noGrp="1"/>
          </p:cNvSpPr>
          <p:nvPr>
            <p:ph idx="1"/>
          </p:nvPr>
        </p:nvSpPr>
        <p:spPr>
          <a:xfrm>
            <a:off x="428625" y="928688"/>
            <a:ext cx="5500688" cy="5786437"/>
          </a:xfrm>
        </p:spPr>
        <p:txBody>
          <a:bodyPr>
            <a:normAutofit fontScale="55000" lnSpcReduction="20000"/>
          </a:bodyPr>
          <a:lstStyle/>
          <a:p>
            <a:pPr marL="265176" indent="-265176" fontAlgn="auto">
              <a:spcAft>
                <a:spcPts val="0"/>
              </a:spcAft>
              <a:buFont typeface="Wingdings 2"/>
              <a:buChar char=""/>
              <a:defRPr/>
            </a:pPr>
            <a:r>
              <a:rPr lang="ru-RU" sz="2900" i="1" dirty="0" smtClean="0">
                <a:latin typeface="Book Antiqua" pitchFamily="18" charset="0"/>
              </a:rPr>
              <a:t>Эту красивую теорему приписывают известному великому полководцу и государственному деятелю Наполеону Бонапарту. С учетом того, что Наполеон был артиллеристом, неудивительно, что он увлекался геометрией. Бонапарт считается также автором задачи о делении на четыре равные части окружности с помощью одного лишь циркуля.</a:t>
            </a:r>
          </a:p>
          <a:p>
            <a:pPr marL="265176" indent="-265176" fontAlgn="auto">
              <a:spcAft>
                <a:spcPts val="0"/>
              </a:spcAft>
              <a:buFont typeface="Wingdings 2"/>
              <a:buChar char=""/>
              <a:defRPr/>
            </a:pPr>
            <a:r>
              <a:rPr lang="ru-RU" sz="2900" i="1" dirty="0" smtClean="0">
                <a:latin typeface="Book Antiqua" pitchFamily="18" charset="0"/>
              </a:rPr>
              <a:t>Тем не менее, впервые опубликовал эту теорему У. Резерфорд в публикации в “</a:t>
            </a:r>
            <a:r>
              <a:rPr lang="ru-RU" sz="2900" i="1" dirty="0" err="1" smtClean="0">
                <a:latin typeface="Book Antiqua" pitchFamily="18" charset="0"/>
              </a:rPr>
              <a:t>The</a:t>
            </a:r>
            <a:r>
              <a:rPr lang="ru-RU" sz="2900" i="1" dirty="0" smtClean="0">
                <a:latin typeface="Book Antiqua" pitchFamily="18" charset="0"/>
              </a:rPr>
              <a:t> </a:t>
            </a:r>
            <a:r>
              <a:rPr lang="ru-RU" sz="2900" i="1" dirty="0" err="1" smtClean="0">
                <a:latin typeface="Book Antiqua" pitchFamily="18" charset="0"/>
              </a:rPr>
              <a:t>Ladies</a:t>
            </a:r>
            <a:r>
              <a:rPr lang="ru-RU" sz="2900" i="1" dirty="0" smtClean="0">
                <a:latin typeface="Book Antiqua" pitchFamily="18" charset="0"/>
              </a:rPr>
              <a:t>’ </a:t>
            </a:r>
            <a:r>
              <a:rPr lang="ru-RU" sz="2900" i="1" dirty="0" err="1" smtClean="0">
                <a:latin typeface="Book Antiqua" pitchFamily="18" charset="0"/>
              </a:rPr>
              <a:t>Diary</a:t>
            </a:r>
            <a:r>
              <a:rPr lang="ru-RU" sz="2900" i="1" dirty="0" smtClean="0">
                <a:latin typeface="Book Antiqua" pitchFamily="18" charset="0"/>
              </a:rPr>
              <a:t>” </a:t>
            </a:r>
            <a:r>
              <a:rPr lang="ru-RU" sz="2900" i="1" dirty="0" err="1" smtClean="0">
                <a:latin typeface="Book Antiqua" pitchFamily="18" charset="0"/>
              </a:rPr>
              <a:t>в</a:t>
            </a:r>
            <a:r>
              <a:rPr lang="ru-RU" sz="2900" i="1" dirty="0" smtClean="0">
                <a:latin typeface="Book Antiqua" pitchFamily="18" charset="0"/>
              </a:rPr>
              <a:t> 1825 году, спустя 4 года после смерти Наполеона, так что возможно, что ее автором является и не полководец.</a:t>
            </a:r>
          </a:p>
          <a:p>
            <a:pPr marL="265176" indent="-265176" fontAlgn="auto">
              <a:spcAft>
                <a:spcPts val="0"/>
              </a:spcAft>
              <a:buFont typeface="Wingdings 2"/>
              <a:buChar char=""/>
              <a:defRPr/>
            </a:pPr>
            <a:r>
              <a:rPr lang="ru-RU" sz="2900" i="1" dirty="0" smtClean="0">
                <a:latin typeface="Book Antiqua" pitchFamily="18" charset="0"/>
              </a:rPr>
              <a:t>В различных источниках приводятся разные доказательства теоремы Наполеона. Чаще всего можно встретить доказательства, основанные на свойствах поворота или использующие </a:t>
            </a:r>
            <a:r>
              <a:rPr lang="ru-RU" sz="2900" i="1" dirty="0" smtClean="0">
                <a:latin typeface="Book Antiqua" pitchFamily="18" charset="0"/>
                <a:hlinkClick r:id="rId2"/>
              </a:rPr>
              <a:t>комплексные числа</a:t>
            </a:r>
            <a:r>
              <a:rPr lang="ru-RU" sz="2900" i="1" dirty="0" smtClean="0">
                <a:latin typeface="Book Antiqua" pitchFamily="18" charset="0"/>
              </a:rPr>
              <a:t>. Привожу здесь доказательство, которое кажется мне наиболее простым и доступным для школьников. Все, что нужно для понимания его — знание теоремы косинусов.</a:t>
            </a:r>
          </a:p>
          <a:p>
            <a:pPr marL="265176" indent="-265176" fontAlgn="auto">
              <a:spcAft>
                <a:spcPts val="0"/>
              </a:spcAft>
              <a:buFont typeface="Wingdings 2"/>
              <a:buChar char=""/>
              <a:defRPr/>
            </a:pPr>
            <a:r>
              <a:rPr lang="ru-RU" sz="2900" b="1" i="1" dirty="0" smtClean="0">
                <a:latin typeface="Book Antiqua" pitchFamily="18" charset="0"/>
              </a:rPr>
              <a:t>Теорема Наполеона.</a:t>
            </a:r>
            <a:r>
              <a:rPr lang="ru-RU" sz="2900" i="1" dirty="0" smtClean="0">
                <a:latin typeface="Book Antiqua" pitchFamily="18" charset="0"/>
              </a:rPr>
              <a:t> На сторонах произвольного треугольника во внешнюю сторону построены равносторонние треугольники. Центры этих треугольников являются вершинами еще одного равностороннего треугольника.</a:t>
            </a:r>
          </a:p>
          <a:p>
            <a:pPr marL="265176" indent="-265176" fontAlgn="auto">
              <a:spcAft>
                <a:spcPts val="0"/>
              </a:spcAft>
              <a:buFont typeface="Wingdings 2"/>
              <a:buChar char=""/>
              <a:defRPr/>
            </a:pPr>
            <a:endParaRPr lang="ru-RU" dirty="0" smtClean="0"/>
          </a:p>
          <a:p>
            <a:pPr marL="265176" indent="-265176" fontAlgn="auto">
              <a:spcAft>
                <a:spcPts val="0"/>
              </a:spcAft>
              <a:buFont typeface="Wingdings 2"/>
              <a:buChar char=""/>
              <a:defRPr/>
            </a:pPr>
            <a:endParaRPr lang="ru-RU" dirty="0"/>
          </a:p>
        </p:txBody>
      </p:sp>
      <p:pic>
        <p:nvPicPr>
          <p:cNvPr id="10244" name="Picture 2" descr="http://www.vokrugsveta.ru/encyclopedia/images/thumb/5/59/NfpoleonKab.jpg/250px-NfpoleonKab.jpg"/>
          <p:cNvPicPr>
            <a:picLocks noChangeAspect="1" noChangeArrowheads="1"/>
          </p:cNvPicPr>
          <p:nvPr/>
        </p:nvPicPr>
        <p:blipFill>
          <a:blip r:embed="rId3"/>
          <a:srcRect/>
          <a:stretch>
            <a:fillRect/>
          </a:stretch>
        </p:blipFill>
        <p:spPr bwMode="auto">
          <a:xfrm>
            <a:off x="5929313" y="1571625"/>
            <a:ext cx="2381250" cy="39814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85000"/>
                    <a:lumOff val="15000"/>
                  </a:schemeClr>
                </a:solidFill>
              </a:rPr>
              <a:t>Из истории…</a:t>
            </a:r>
            <a:endParaRPr lang="ru-RU" dirty="0">
              <a:solidFill>
                <a:schemeClr val="bg1">
                  <a:lumMod val="85000"/>
                  <a:lumOff val="15000"/>
                </a:schemeClr>
              </a:solidFill>
            </a:endParaRPr>
          </a:p>
        </p:txBody>
      </p:sp>
      <p:sp>
        <p:nvSpPr>
          <p:cNvPr id="3" name="Содержимое 2"/>
          <p:cNvSpPr>
            <a:spLocks noGrp="1"/>
          </p:cNvSpPr>
          <p:nvPr>
            <p:ph idx="1"/>
          </p:nvPr>
        </p:nvSpPr>
        <p:spPr>
          <a:xfrm>
            <a:off x="457200" y="1600200"/>
            <a:ext cx="4546848" cy="4709160"/>
          </a:xfrm>
        </p:spPr>
        <p:txBody>
          <a:bodyPr>
            <a:normAutofit/>
          </a:bodyPr>
          <a:lstStyle/>
          <a:p>
            <a:pPr>
              <a:buNone/>
            </a:pPr>
            <a:r>
              <a:rPr lang="ru-RU" sz="2000" dirty="0" smtClean="0">
                <a:solidFill>
                  <a:schemeClr val="bg1">
                    <a:lumMod val="85000"/>
                    <a:lumOff val="15000"/>
                  </a:schemeClr>
                </a:solidFill>
              </a:rPr>
              <a:t>      Теорема часто приписывают Наполеону, но несколько статей было написано по этому вопросу , которые ставят под сомнение это утверждение. Следующая запись появилась на странице 47 в дневник женские 1825 года. </a:t>
            </a:r>
            <a:endParaRPr lang="ru-RU" sz="2000" dirty="0">
              <a:solidFill>
                <a:schemeClr val="bg1">
                  <a:lumMod val="85000"/>
                  <a:lumOff val="15000"/>
                </a:schemeClr>
              </a:solidFill>
            </a:endParaRPr>
          </a:p>
        </p:txBody>
      </p:sp>
      <p:pic>
        <p:nvPicPr>
          <p:cNvPr id="4" name="Рисунок 3" descr="1276949105_1800-jacques-louis-david-bonaparte-franchissant-les-alpes-au-col-du-grand-saint-bernard-hst-259x221-cm-rueil-malmaison-muse-national.jpg"/>
          <p:cNvPicPr>
            <a:picLocks noChangeAspect="1"/>
          </p:cNvPicPr>
          <p:nvPr/>
        </p:nvPicPr>
        <p:blipFill>
          <a:blip r:embed="rId2" cstate="print"/>
          <a:stretch>
            <a:fillRect/>
          </a:stretch>
        </p:blipFill>
        <p:spPr>
          <a:xfrm>
            <a:off x="5508104" y="1844824"/>
            <a:ext cx="3026450" cy="3512574"/>
          </a:xfrm>
          <a:prstGeom prst="rect">
            <a:avLst/>
          </a:prstGeom>
        </p:spPr>
      </p:pic>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lumMod val="85000"/>
                    <a:lumOff val="15000"/>
                  </a:schemeClr>
                </a:solidFill>
              </a:rPr>
              <a:t>Из истории:</a:t>
            </a:r>
            <a:endParaRPr lang="ru-RU" dirty="0">
              <a:solidFill>
                <a:schemeClr val="bg1">
                  <a:lumMod val="85000"/>
                  <a:lumOff val="15000"/>
                </a:schemeClr>
              </a:solidFill>
            </a:endParaRPr>
          </a:p>
        </p:txBody>
      </p:sp>
      <p:sp>
        <p:nvSpPr>
          <p:cNvPr id="3" name="Содержимое 2"/>
          <p:cNvSpPr>
            <a:spLocks noGrp="1"/>
          </p:cNvSpPr>
          <p:nvPr>
            <p:ph idx="1"/>
          </p:nvPr>
        </p:nvSpPr>
        <p:spPr/>
        <p:txBody>
          <a:bodyPr/>
          <a:lstStyle/>
          <a:p>
            <a:pPr>
              <a:buNone/>
            </a:pPr>
            <a:r>
              <a:rPr lang="ru-RU" dirty="0" smtClean="0">
                <a:solidFill>
                  <a:schemeClr val="bg1">
                    <a:lumMod val="85000"/>
                    <a:lumOff val="15000"/>
                  </a:schemeClr>
                </a:solidFill>
              </a:rPr>
              <a:t>    </a:t>
            </a:r>
            <a:r>
              <a:rPr lang="ru-RU" sz="2000" dirty="0" smtClean="0">
                <a:solidFill>
                  <a:schemeClr val="bg1">
                    <a:lumMod val="85000"/>
                    <a:lumOff val="15000"/>
                  </a:schemeClr>
                </a:solidFill>
              </a:rPr>
              <a:t>Это самая ранняя известная ссылка на теорему Наполеона, и это следует отметить, что это имя не появляется здесь.</a:t>
            </a:r>
          </a:p>
          <a:p>
            <a:pPr>
              <a:buNone/>
            </a:pPr>
            <a:r>
              <a:rPr lang="ru-RU" sz="2000" dirty="0" smtClean="0">
                <a:solidFill>
                  <a:schemeClr val="bg1">
                    <a:lumMod val="85000"/>
                    <a:lumOff val="15000"/>
                  </a:schemeClr>
                </a:solidFill>
              </a:rPr>
              <a:t>   "Опишите равностороннего треугольника на три стороны любого треугольника ABC. То прямые, соединяющие центры тяжести этих трех равносторонних треугольников будет представлять собой равносторонний треугольник обязательно демонстрации".</a:t>
            </a:r>
            <a:endParaRPr lang="ru-RU" sz="2000" dirty="0">
              <a:solidFill>
                <a:schemeClr val="bg1">
                  <a:lumMod val="85000"/>
                  <a:lumOff val="15000"/>
                </a:schemeClr>
              </a:solidFill>
            </a:endParaRPr>
          </a:p>
        </p:txBody>
      </p:sp>
      <p:pic>
        <p:nvPicPr>
          <p:cNvPr id="4" name="Рисунок 3" descr="Napoleon-Bonaparte.jpg"/>
          <p:cNvPicPr>
            <a:picLocks noChangeAspect="1"/>
          </p:cNvPicPr>
          <p:nvPr/>
        </p:nvPicPr>
        <p:blipFill>
          <a:blip r:embed="rId2" cstate="print"/>
          <a:stretch>
            <a:fillRect/>
          </a:stretch>
        </p:blipFill>
        <p:spPr>
          <a:xfrm>
            <a:off x="971600" y="3645024"/>
            <a:ext cx="3605386" cy="3042946"/>
          </a:xfrm>
          <a:prstGeom prst="rect">
            <a:avLst/>
          </a:prstGeom>
        </p:spPr>
      </p:pic>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330</TotalTime>
  <Words>1108</Words>
  <Application>Microsoft Office PowerPoint</Application>
  <PresentationFormat>Экран (4:3)</PresentationFormat>
  <Paragraphs>107</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Апекс</vt:lpstr>
      <vt:lpstr>МБОУ «Средняя общеобразовательная школа № 34 с УИОП»</vt:lpstr>
      <vt:lpstr>содержание</vt:lpstr>
      <vt:lpstr>Теорема Наполеона</vt:lpstr>
      <vt:lpstr>Цель:</vt:lpstr>
      <vt:lpstr>Биография </vt:lpstr>
      <vt:lpstr>Задача:</vt:lpstr>
      <vt:lpstr>История открытия</vt:lpstr>
      <vt:lpstr>Из истории…</vt:lpstr>
      <vt:lpstr>Из истории:</vt:lpstr>
      <vt:lpstr>Из истории…</vt:lpstr>
      <vt:lpstr>Из Истории…</vt:lpstr>
      <vt:lpstr>Теорема Наполеона:</vt:lpstr>
      <vt:lpstr>Доказательство</vt:lpstr>
      <vt:lpstr>A</vt:lpstr>
      <vt:lpstr>Слайд 15</vt:lpstr>
      <vt:lpstr>Головоломка наполеона</vt:lpstr>
      <vt:lpstr>Мое мнение </vt:lpstr>
      <vt:lpstr>задача</vt:lpstr>
      <vt:lpstr>Список литературы</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МБОУ «Средняя общеобразовательная школа № 34 с УИОП»</dc:title>
  <dc:creator>Катерина</dc:creator>
  <cp:lastModifiedBy>K-201</cp:lastModifiedBy>
  <cp:revision>43</cp:revision>
  <dcterms:created xsi:type="dcterms:W3CDTF">2012-11-13T14:19:18Z</dcterms:created>
  <dcterms:modified xsi:type="dcterms:W3CDTF">2013-01-24T10:24:30Z</dcterms:modified>
</cp:coreProperties>
</file>