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4" r:id="rId4"/>
    <p:sldId id="260" r:id="rId5"/>
    <p:sldId id="275" r:id="rId6"/>
    <p:sldId id="259" r:id="rId7"/>
    <p:sldId id="272" r:id="rId8"/>
    <p:sldId id="257" r:id="rId9"/>
    <p:sldId id="261" r:id="rId10"/>
    <p:sldId id="262" r:id="rId11"/>
    <p:sldId id="265" r:id="rId12"/>
    <p:sldId id="264" r:id="rId13"/>
    <p:sldId id="268" r:id="rId14"/>
    <p:sldId id="278" r:id="rId15"/>
    <p:sldId id="267" r:id="rId16"/>
    <p:sldId id="277" r:id="rId17"/>
    <p:sldId id="273" r:id="rId18"/>
    <p:sldId id="270" r:id="rId19"/>
    <p:sldId id="263" r:id="rId20"/>
    <p:sldId id="279" r:id="rId2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5869" autoAdjust="0"/>
  </p:normalViewPr>
  <p:slideViewPr>
    <p:cSldViewPr>
      <p:cViewPr varScale="1">
        <p:scale>
          <a:sx n="105" d="100"/>
          <a:sy n="105" d="100"/>
        </p:scale>
        <p:origin x="-1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 thruBlk="1"/>
  </p:transition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english-info.ucoz.ru/index/osnovnye_tipy_voprosov_v_anglijskom_jazyke/0-195" TargetMode="External"/><Relationship Id="rId13" Type="http://schemas.openxmlformats.org/officeDocument/2006/relationships/hyperlink" Target="http://i296.photobucket.com/albums/mm169/kunta-1968/Dibujos/th_ATT12.gif" TargetMode="External"/><Relationship Id="rId3" Type="http://schemas.openxmlformats.org/officeDocument/2006/relationships/hyperlink" Target="http://www.studynow.ru/grammar/questions" TargetMode="External"/><Relationship Id="rId7" Type="http://schemas.openxmlformats.org/officeDocument/2006/relationships/hyperlink" Target="http://englishschool12.ru/load/tipy_voprosov/6-1-0-197" TargetMode="External"/><Relationship Id="rId12" Type="http://schemas.openxmlformats.org/officeDocument/2006/relationships/hyperlink" Target="http://www.free-power-point-templates.com/paper-airplane-powerpoint-template/" TargetMode="External"/><Relationship Id="rId2" Type="http://schemas.openxmlformats.org/officeDocument/2006/relationships/hyperlink" Target="http://engblog.ru/types-of-questions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native-english.ru/subscribe/50" TargetMode="External"/><Relationship Id="rId11" Type="http://schemas.openxmlformats.org/officeDocument/2006/relationships/hyperlink" Target="http://otvet.mail.ru/question/18613009" TargetMode="External"/><Relationship Id="rId5" Type="http://schemas.openxmlformats.org/officeDocument/2006/relationships/hyperlink" Target="http://www.openclass.ru/dig-resource/164518" TargetMode="External"/><Relationship Id="rId10" Type="http://schemas.openxmlformats.org/officeDocument/2006/relationships/hyperlink" Target="http://www.langinfo.ru/index.php?sect_id=541" TargetMode="External"/><Relationship Id="rId4" Type="http://schemas.openxmlformats.org/officeDocument/2006/relationships/hyperlink" Target="http://www.klikovo.ru/db/msg/9613" TargetMode="External"/><Relationship Id="rId9" Type="http://schemas.openxmlformats.org/officeDocument/2006/relationships/hyperlink" Target="http://abcdetomsk.narod.ru/grammar/question/main_question_e.htm" TargetMode="External"/><Relationship Id="rId14" Type="http://schemas.openxmlformats.org/officeDocument/2006/relationships/hyperlink" Target="http://www.bewegende-plaatjes-site.nl/MapK/kantoor/kantoor%20bw28.gif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nxietysecrets.com/images/hiker_cooking.gif" TargetMode="External"/><Relationship Id="rId13" Type="http://schemas.openxmlformats.org/officeDocument/2006/relationships/hyperlink" Target="http://omp.ucoz.com/_tbkp/010/27-2-.gif" TargetMode="External"/><Relationship Id="rId3" Type="http://schemas.openxmlformats.org/officeDocument/2006/relationships/hyperlink" Target="http://www.pantip.com/tech/basic/picture/BA1586923-4.gif" TargetMode="External"/><Relationship Id="rId7" Type="http://schemas.openxmlformats.org/officeDocument/2006/relationships/hyperlink" Target="http://gifanimation.ru/images/ludi/cave12.gif" TargetMode="External"/><Relationship Id="rId12" Type="http://schemas.openxmlformats.org/officeDocument/2006/relationships/hyperlink" Target="http://www.ccclarity.co.uk/images/welcome.jpg" TargetMode="External"/><Relationship Id="rId17" Type="http://schemas.openxmlformats.org/officeDocument/2006/relationships/hyperlink" Target="http://www.djangiebaby.50megs.com/images/a13_196x250.gif" TargetMode="External"/><Relationship Id="rId2" Type="http://schemas.openxmlformats.org/officeDocument/2006/relationships/hyperlink" Target="http://animationsa2z.com/attachments/Image/school/school3.gif" TargetMode="External"/><Relationship Id="rId16" Type="http://schemas.openxmlformats.org/officeDocument/2006/relationships/hyperlink" Target="http://www.openclass.ru/sites/default/files/dig_resource/2010/10/__15354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appleanimation.com/rainy.gif" TargetMode="External"/><Relationship Id="rId11" Type="http://schemas.openxmlformats.org/officeDocument/2006/relationships/hyperlink" Target="http://mabulle78.m.a.pic.centerblog.net/r8h15tki.gif" TargetMode="External"/><Relationship Id="rId5" Type="http://schemas.openxmlformats.org/officeDocument/2006/relationships/hyperlink" Target="http://www.reseauetudiant.com/forum/download.php/1005,53/kin%E9.gif" TargetMode="External"/><Relationship Id="rId15" Type="http://schemas.openxmlformats.org/officeDocument/2006/relationships/hyperlink" Target="http://s59.radikal.ru/i164/0905/ea/fa0bcdb1ebd7.gif" TargetMode="External"/><Relationship Id="rId10" Type="http://schemas.openxmlformats.org/officeDocument/2006/relationships/hyperlink" Target="http://www.cdp3.com/image_1455.gif" TargetMode="External"/><Relationship Id="rId4" Type="http://schemas.openxmlformats.org/officeDocument/2006/relationships/hyperlink" Target="http://img1.liveinternet.ru/images/attach/c/2/69/345/69345018_KOLOBOK.gif" TargetMode="External"/><Relationship Id="rId9" Type="http://schemas.openxmlformats.org/officeDocument/2006/relationships/hyperlink" Target="http://glamik.ru/Glamik2/snow_people/013.gif" TargetMode="External"/><Relationship Id="rId14" Type="http://schemas.openxmlformats.org/officeDocument/2006/relationships/hyperlink" Target="http://yves.marsal.free.fr/disney/yper_aladdin10.gif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1676400"/>
            <a:ext cx="8458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i="1" dirty="0" smtClean="0">
                <a:solidFill>
                  <a:schemeClr val="accent1">
                    <a:lumMod val="50000"/>
                  </a:schemeClr>
                </a:solidFill>
                <a:latin typeface="Microsoft Sans Serif" pitchFamily="34" charset="0"/>
                <a:cs typeface="Microsoft Sans Serif" pitchFamily="34" charset="0"/>
              </a:rPr>
              <a:t>Types of Questions</a:t>
            </a:r>
            <a:endParaRPr lang="ru-RU" sz="6000" i="1" dirty="0">
              <a:solidFill>
                <a:schemeClr val="accent1">
                  <a:lumMod val="50000"/>
                </a:schemeClr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000" y="5943600"/>
            <a:ext cx="3657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Автор презентации – Галкина Н.В., </a:t>
            </a:r>
          </a:p>
          <a:p>
            <a:r>
              <a:rPr lang="ru-RU" sz="1400" dirty="0" smtClean="0"/>
              <a:t>учитель английского языка МКОУ СОШ №10</a:t>
            </a:r>
          </a:p>
          <a:p>
            <a:r>
              <a:rPr lang="ru-RU" sz="1400" dirty="0" smtClean="0"/>
              <a:t>г. Пласт Челябинская область</a:t>
            </a:r>
            <a:endParaRPr lang="ru-RU" sz="14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6324600" y="4724400"/>
            <a:ext cx="2438400" cy="1981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7543800" y="4953000"/>
            <a:ext cx="685800" cy="6858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124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4724400"/>
            <a:ext cx="1333500" cy="160972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152400" y="1524000"/>
            <a:ext cx="8763000" cy="1508105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fontAlgn="base"/>
            <a:r>
              <a:rPr lang="ru-RU" sz="2400" dirty="0" smtClean="0"/>
              <a:t>                        Есть два способа образования такого вопроса:</a:t>
            </a:r>
          </a:p>
          <a:p>
            <a:pPr fontAlgn="base"/>
            <a:endParaRPr lang="ru-RU" sz="2000" dirty="0" smtClean="0"/>
          </a:p>
          <a:p>
            <a:pPr fontAlgn="base">
              <a:buFont typeface="Arial" pitchFamily="34" charset="0"/>
              <a:buChar char="•"/>
            </a:pPr>
            <a:r>
              <a:rPr lang="ru-RU" sz="2400" dirty="0" smtClean="0"/>
              <a:t> предложение утвердительное, краткий вопрос отрицательный;</a:t>
            </a:r>
          </a:p>
          <a:p>
            <a:pPr fontAlgn="base">
              <a:buFont typeface="Arial" pitchFamily="34" charset="0"/>
              <a:buChar char="•"/>
            </a:pPr>
            <a:r>
              <a:rPr lang="ru-RU" sz="2400" dirty="0" smtClean="0"/>
              <a:t>предложение отрицательное, краткий вопрос положительный.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28600" y="3352800"/>
            <a:ext cx="81534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i="1" dirty="0" smtClean="0">
                <a:solidFill>
                  <a:srgbClr val="002060"/>
                </a:solidFill>
              </a:rPr>
              <a:t>Your sister prefers meat to fish, </a:t>
            </a:r>
            <a:r>
              <a:rPr lang="en-US" sz="2500" b="1" i="1" dirty="0" smtClean="0">
                <a:solidFill>
                  <a:srgbClr val="002060"/>
                </a:solidFill>
              </a:rPr>
              <a:t>does not she</a:t>
            </a:r>
            <a:r>
              <a:rPr lang="en-US" sz="2500" i="1" dirty="0" smtClean="0">
                <a:solidFill>
                  <a:srgbClr val="002060"/>
                </a:solidFill>
              </a:rPr>
              <a:t>? </a:t>
            </a:r>
            <a:endParaRPr lang="ru-RU" sz="2500" i="1" dirty="0" smtClean="0">
              <a:solidFill>
                <a:srgbClr val="002060"/>
              </a:solidFill>
            </a:endParaRPr>
          </a:p>
          <a:p>
            <a:r>
              <a:rPr lang="en-US" sz="2500" i="1" dirty="0" smtClean="0"/>
              <a:t> </a:t>
            </a:r>
            <a:r>
              <a:rPr lang="ru-RU" sz="2300" i="1" dirty="0" smtClean="0"/>
              <a:t>Твоя сестра</a:t>
            </a:r>
            <a:r>
              <a:rPr lang="en-US" sz="2300" i="1" dirty="0" smtClean="0"/>
              <a:t> </a:t>
            </a:r>
            <a:r>
              <a:rPr lang="en-US" sz="2300" i="1" dirty="0" err="1" smtClean="0"/>
              <a:t>предпочитает</a:t>
            </a:r>
            <a:r>
              <a:rPr lang="en-US" sz="2300" i="1" dirty="0" smtClean="0"/>
              <a:t> </a:t>
            </a:r>
            <a:r>
              <a:rPr lang="en-US" sz="2300" i="1" dirty="0" err="1" smtClean="0"/>
              <a:t>рыбе</a:t>
            </a:r>
            <a:r>
              <a:rPr lang="en-US" sz="2300" i="1" dirty="0" smtClean="0"/>
              <a:t> </a:t>
            </a:r>
            <a:r>
              <a:rPr lang="en-US" sz="2300" i="1" dirty="0" err="1" smtClean="0"/>
              <a:t>мясо</a:t>
            </a:r>
            <a:r>
              <a:rPr lang="en-US" sz="2300" i="1" dirty="0" smtClean="0"/>
              <a:t>, </a:t>
            </a:r>
            <a:r>
              <a:rPr lang="en-US" sz="2300" i="1" dirty="0" err="1" smtClean="0"/>
              <a:t>не</a:t>
            </a:r>
            <a:r>
              <a:rPr lang="en-US" sz="2300" i="1" dirty="0" smtClean="0"/>
              <a:t> </a:t>
            </a:r>
            <a:r>
              <a:rPr lang="en-US" sz="2300" i="1" dirty="0" err="1" smtClean="0"/>
              <a:t>так</a:t>
            </a:r>
            <a:r>
              <a:rPr lang="en-US" sz="2300" i="1" dirty="0" smtClean="0"/>
              <a:t> </a:t>
            </a:r>
            <a:r>
              <a:rPr lang="en-US" sz="2300" i="1" dirty="0" err="1" smtClean="0"/>
              <a:t>ли</a:t>
            </a:r>
            <a:r>
              <a:rPr lang="en-US" sz="2300" i="1" dirty="0" smtClean="0"/>
              <a:t>? </a:t>
            </a:r>
            <a:endParaRPr lang="ru-RU" sz="2300" dirty="0"/>
          </a:p>
        </p:txBody>
      </p:sp>
      <p:pic>
        <p:nvPicPr>
          <p:cNvPr id="8" name="Рисунок 7" descr="cave12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0400" y="3200400"/>
            <a:ext cx="1857375" cy="123825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1600200" y="5105400"/>
            <a:ext cx="5791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i="1" dirty="0" err="1" smtClean="0">
                <a:solidFill>
                  <a:srgbClr val="002060"/>
                </a:solidFill>
              </a:rPr>
              <a:t>She</a:t>
            </a:r>
            <a:r>
              <a:rPr lang="ru-RU" sz="2500" i="1" dirty="0" smtClean="0">
                <a:solidFill>
                  <a:srgbClr val="002060"/>
                </a:solidFill>
              </a:rPr>
              <a:t> </a:t>
            </a:r>
            <a:r>
              <a:rPr lang="ru-RU" sz="2500" i="1" dirty="0" err="1" smtClean="0">
                <a:solidFill>
                  <a:srgbClr val="002060"/>
                </a:solidFill>
              </a:rPr>
              <a:t>doesn’t</a:t>
            </a:r>
            <a:r>
              <a:rPr lang="ru-RU" sz="2500" i="1" dirty="0" smtClean="0">
                <a:solidFill>
                  <a:srgbClr val="002060"/>
                </a:solidFill>
              </a:rPr>
              <a:t> </a:t>
            </a:r>
            <a:r>
              <a:rPr lang="en-US" sz="2500" i="1" dirty="0" smtClean="0">
                <a:solidFill>
                  <a:srgbClr val="002060"/>
                </a:solidFill>
              </a:rPr>
              <a:t>like summer</a:t>
            </a:r>
            <a:r>
              <a:rPr lang="ru-RU" sz="2500" b="1" i="1" dirty="0" smtClean="0">
                <a:solidFill>
                  <a:srgbClr val="002060"/>
                </a:solidFill>
              </a:rPr>
              <a:t>, </a:t>
            </a:r>
            <a:r>
              <a:rPr lang="ru-RU" sz="2500" b="1" i="1" u="sng" dirty="0" err="1" smtClean="0">
                <a:solidFill>
                  <a:srgbClr val="002060"/>
                </a:solidFill>
              </a:rPr>
              <a:t>does</a:t>
            </a:r>
            <a:r>
              <a:rPr lang="ru-RU" sz="2500" b="1" i="1" u="sng" dirty="0" smtClean="0">
                <a:solidFill>
                  <a:srgbClr val="002060"/>
                </a:solidFill>
              </a:rPr>
              <a:t> </a:t>
            </a:r>
            <a:r>
              <a:rPr lang="ru-RU" sz="2500" b="1" i="1" u="sng" dirty="0" err="1" smtClean="0">
                <a:solidFill>
                  <a:srgbClr val="002060"/>
                </a:solidFill>
              </a:rPr>
              <a:t>she</a:t>
            </a:r>
            <a:r>
              <a:rPr lang="ru-RU" sz="2500" i="1" dirty="0" smtClean="0">
                <a:solidFill>
                  <a:srgbClr val="002060"/>
                </a:solidFill>
              </a:rPr>
              <a:t>? </a:t>
            </a:r>
            <a:endParaRPr lang="ru-RU" sz="2300" i="1" dirty="0" smtClean="0">
              <a:solidFill>
                <a:srgbClr val="002060"/>
              </a:solidFill>
            </a:endParaRPr>
          </a:p>
          <a:p>
            <a:r>
              <a:rPr lang="ru-RU" sz="2300" i="1" dirty="0" smtClean="0"/>
              <a:t>Она не любит лето, не так ли?</a:t>
            </a:r>
            <a:endParaRPr lang="ru-RU" sz="23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600200" y="152400"/>
            <a:ext cx="685800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500"/>
              </a:lnSpc>
            </a:pP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5.Tag-question </a:t>
            </a:r>
            <a:r>
              <a:rPr lang="en-US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(disjunctive question)</a:t>
            </a:r>
            <a:r>
              <a:rPr lang="en-US" sz="3200" dirty="0" smtClean="0"/>
              <a:t> </a:t>
            </a:r>
            <a:endParaRPr lang="en-US" sz="28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ts val="4500"/>
              </a:lnSpc>
            </a:pPr>
            <a:r>
              <a:rPr lang="en-US" sz="4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dirty="0" smtClean="0"/>
              <a:t>(</a:t>
            </a:r>
            <a:r>
              <a:rPr lang="ru-RU" sz="2800" dirty="0" smtClean="0"/>
              <a:t>Разделительный вопрос) </a:t>
            </a:r>
            <a:endParaRPr lang="ru-RU" sz="2000" dirty="0"/>
          </a:p>
        </p:txBody>
      </p:sp>
      <p:sp>
        <p:nvSpPr>
          <p:cNvPr id="13" name="Овал 12"/>
          <p:cNvSpPr/>
          <p:nvPr/>
        </p:nvSpPr>
        <p:spPr>
          <a:xfrm>
            <a:off x="6553200" y="4953000"/>
            <a:ext cx="685800" cy="6858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6629400" y="4800600"/>
            <a:ext cx="533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C00000"/>
                </a:solidFill>
              </a:rPr>
              <a:t>+</a:t>
            </a: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86600" y="5029200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,</a:t>
            </a:r>
            <a:endParaRPr lang="ru-RU" sz="4000" dirty="0"/>
          </a:p>
        </p:txBody>
      </p:sp>
      <p:sp>
        <p:nvSpPr>
          <p:cNvPr id="16" name="TextBox 15"/>
          <p:cNvSpPr txBox="1"/>
          <p:nvPr/>
        </p:nvSpPr>
        <p:spPr>
          <a:xfrm>
            <a:off x="7696200" y="3962400"/>
            <a:ext cx="4286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C00000"/>
                </a:solidFill>
              </a:rPr>
              <a:t> </a:t>
            </a:r>
            <a:r>
              <a:rPr 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ru-RU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305800" y="4800600"/>
            <a:ext cx="99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?</a:t>
            </a:r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6553200" y="5791200"/>
            <a:ext cx="685800" cy="6858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6629400" y="5382161"/>
            <a:ext cx="533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C00000"/>
                </a:solidFill>
              </a:rPr>
              <a:t>-</a:t>
            </a:r>
            <a:endParaRPr lang="ru-RU" sz="8000" dirty="0">
              <a:solidFill>
                <a:srgbClr val="C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239000" y="5997714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,</a:t>
            </a:r>
            <a:endParaRPr lang="ru-RU" sz="4000" dirty="0"/>
          </a:p>
        </p:txBody>
      </p:sp>
      <p:sp>
        <p:nvSpPr>
          <p:cNvPr id="21" name="Овал 20"/>
          <p:cNvSpPr/>
          <p:nvPr/>
        </p:nvSpPr>
        <p:spPr>
          <a:xfrm>
            <a:off x="7543800" y="5791200"/>
            <a:ext cx="685800" cy="6858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7620000" y="4800600"/>
            <a:ext cx="4286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C00000"/>
                </a:solidFill>
              </a:rPr>
              <a:t> </a:t>
            </a:r>
            <a:r>
              <a:rPr lang="ru-RU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ru-RU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382000" y="5715000"/>
            <a:ext cx="99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?</a:t>
            </a:r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" y="2286000"/>
            <a:ext cx="86868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Определяем тип вопроса;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вспоминаем соответствующую выбранному типу </a:t>
            </a:r>
          </a:p>
          <a:p>
            <a:r>
              <a:rPr lang="ru-RU" sz="2800" dirty="0" smtClean="0"/>
              <a:t>       схему; </a:t>
            </a:r>
          </a:p>
          <a:p>
            <a:pPr marL="514350" indent="-514350">
              <a:buAutoNum type="arabicPeriod" startAt="3"/>
            </a:pPr>
            <a:r>
              <a:rPr lang="ru-RU" sz="2800" dirty="0" smtClean="0"/>
              <a:t>анализируем действие по ситуации, т.е. определяем </a:t>
            </a:r>
          </a:p>
          <a:p>
            <a:pPr marL="514350" indent="-514350"/>
            <a:r>
              <a:rPr lang="ru-RU" sz="2800" dirty="0" smtClean="0"/>
              <a:t>      грамматическое время и выбираем формулу сказуемого;</a:t>
            </a:r>
          </a:p>
          <a:p>
            <a:r>
              <a:rPr lang="ru-RU" sz="2800" dirty="0" smtClean="0"/>
              <a:t>4.   расставляем все слова в предложении </a:t>
            </a:r>
          </a:p>
          <a:p>
            <a:r>
              <a:rPr lang="ru-RU" sz="2800" dirty="0" smtClean="0"/>
              <a:t>       соответственно схеме.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47800" y="152400"/>
            <a:ext cx="6705600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ru-RU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к предложению</a:t>
            </a:r>
            <a:endParaRPr lang="en-US" sz="28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ts val="4000"/>
              </a:lnSpc>
            </a:pP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dirty="0" smtClean="0"/>
              <a:t>Алгоритм действий </a:t>
            </a:r>
            <a:endParaRPr lang="ru-RU" sz="24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81000" y="1447800"/>
            <a:ext cx="8534400" cy="2677656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r>
              <a:rPr lang="ru-RU" sz="2400" dirty="0" smtClean="0"/>
              <a:t>Часто, задавая вопросы, мы начинаем их со слов "Не знаешь ли,…" или "Скажи мне,...". В таких случаях порядок слов в предложении такой же, как в повествовательном предложении (</a:t>
            </a:r>
            <a:r>
              <a:rPr lang="ru-RU" sz="2400" u="sng" dirty="0" smtClean="0"/>
              <a:t>прямой</a:t>
            </a:r>
            <a:r>
              <a:rPr lang="ru-RU" sz="2400" dirty="0" smtClean="0"/>
              <a:t>) , т.е. сначала подлежащее затем сказуемое; вспомогательные глаголы </a:t>
            </a:r>
            <a:r>
              <a:rPr lang="en-US" sz="2400" b="1" dirty="0" smtClean="0"/>
              <a:t>do</a:t>
            </a:r>
            <a:r>
              <a:rPr lang="en-US" sz="2400" dirty="0" smtClean="0"/>
              <a:t>, </a:t>
            </a:r>
            <a:r>
              <a:rPr lang="en-US" sz="2400" b="1" dirty="0" smtClean="0"/>
              <a:t>does</a:t>
            </a:r>
            <a:r>
              <a:rPr lang="en-US" sz="2400" dirty="0" smtClean="0"/>
              <a:t>, </a:t>
            </a:r>
            <a:r>
              <a:rPr lang="en-US" sz="2400" b="1" dirty="0" smtClean="0"/>
              <a:t>did</a:t>
            </a:r>
            <a:r>
              <a:rPr lang="en-US" sz="2400" dirty="0" smtClean="0"/>
              <a:t> </a:t>
            </a:r>
            <a:r>
              <a:rPr lang="ru-RU" sz="2400" u="sng" dirty="0" smtClean="0"/>
              <a:t>не используются</a:t>
            </a:r>
            <a:r>
              <a:rPr lang="ru-RU" sz="2400" dirty="0" smtClean="0"/>
              <a:t>;  остаётся в силе правило согласования времен. </a:t>
            </a:r>
          </a:p>
          <a:p>
            <a:r>
              <a:rPr lang="ru-RU" sz="2400" dirty="0" smtClean="0"/>
              <a:t>Знак вопроса после косвенного вопроса не ставится. </a:t>
            </a:r>
            <a:endParaRPr lang="ru-RU" sz="2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209800" y="152400"/>
            <a:ext cx="6705600" cy="1125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ru-RU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</a:t>
            </a: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Reported question</a:t>
            </a:r>
            <a:endParaRPr lang="en-US" sz="28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ts val="4000"/>
              </a:lnSpc>
            </a:pPr>
            <a:r>
              <a:rPr lang="en-US" sz="4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dirty="0" smtClean="0"/>
              <a:t>(</a:t>
            </a:r>
            <a:r>
              <a:rPr lang="ru-RU" sz="2800" dirty="0" smtClean="0"/>
              <a:t>Косвенный вопрос) </a:t>
            </a:r>
            <a:endParaRPr lang="ru-RU" sz="2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57200" y="4419600"/>
            <a:ext cx="8153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i="1" dirty="0" smtClean="0">
                <a:solidFill>
                  <a:srgbClr val="002060"/>
                </a:solidFill>
              </a:rPr>
              <a:t>Where did you buy this garland? </a:t>
            </a:r>
            <a:r>
              <a:rPr lang="en-US" sz="2500" dirty="0" smtClean="0">
                <a:solidFill>
                  <a:srgbClr val="002060"/>
                </a:solidFill>
              </a:rPr>
              <a:t/>
            </a:r>
            <a:br>
              <a:rPr lang="en-US" sz="2500" dirty="0" smtClean="0">
                <a:solidFill>
                  <a:srgbClr val="002060"/>
                </a:solidFill>
              </a:rPr>
            </a:br>
            <a:r>
              <a:rPr lang="ru-RU" sz="2300" dirty="0" smtClean="0"/>
              <a:t>Где ты купил эту гирлянду?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en-US" sz="2500" i="1" dirty="0" smtClean="0">
                <a:solidFill>
                  <a:srgbClr val="002060"/>
                </a:solidFill>
              </a:rPr>
              <a:t>Tell me where you bought this garland.</a:t>
            </a:r>
          </a:p>
          <a:p>
            <a:r>
              <a:rPr lang="ru-RU" sz="2300" dirty="0" smtClean="0"/>
              <a:t>Скажи мне, где ты купил эту гирлянду.</a:t>
            </a:r>
            <a:endParaRPr lang="ru-RU" sz="2300" dirty="0"/>
          </a:p>
        </p:txBody>
      </p:sp>
      <p:pic>
        <p:nvPicPr>
          <p:cNvPr id="25" name="Рисунок 24" descr="20e600a21a7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0" y="4191000"/>
            <a:ext cx="1943100" cy="2390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28600" y="1905000"/>
            <a:ext cx="8534400" cy="830997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r>
              <a:rPr lang="ru-RU" sz="2400" dirty="0" smtClean="0"/>
              <a:t>Если в косвенном вопросе есть глагол "</a:t>
            </a:r>
            <a:r>
              <a:rPr lang="ru-RU" sz="2400" b="1" dirty="0" err="1" smtClean="0"/>
              <a:t>to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be</a:t>
            </a:r>
            <a:r>
              <a:rPr lang="ru-RU" sz="2400" dirty="0" smtClean="0"/>
              <a:t>", то он ставится в конце предложения после подлежащего:</a:t>
            </a:r>
            <a:endParaRPr lang="ru-RU" sz="2000" dirty="0" smtClean="0"/>
          </a:p>
        </p:txBody>
      </p:sp>
      <p:sp>
        <p:nvSpPr>
          <p:cNvPr id="9" name="Прямоугольник 8"/>
          <p:cNvSpPr/>
          <p:nvPr/>
        </p:nvSpPr>
        <p:spPr>
          <a:xfrm>
            <a:off x="1447800" y="2895600"/>
            <a:ext cx="5105400" cy="1713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en-US" sz="2500" i="1" dirty="0" smtClean="0">
                <a:solidFill>
                  <a:srgbClr val="002060"/>
                </a:solidFill>
              </a:rPr>
              <a:t>Whose wig </a:t>
            </a:r>
            <a:r>
              <a:rPr lang="en-US" sz="2500" b="1" i="1" dirty="0" smtClean="0">
                <a:solidFill>
                  <a:srgbClr val="002060"/>
                </a:solidFill>
              </a:rPr>
              <a:t>is</a:t>
            </a:r>
            <a:r>
              <a:rPr lang="en-US" sz="2500" i="1" dirty="0" smtClean="0">
                <a:solidFill>
                  <a:srgbClr val="002060"/>
                </a:solidFill>
              </a:rPr>
              <a:t> it?</a:t>
            </a:r>
            <a:r>
              <a:rPr lang="en-US" sz="2400" dirty="0" smtClean="0">
                <a:solidFill>
                  <a:srgbClr val="002060"/>
                </a:solidFill>
              </a:rPr>
              <a:t/>
            </a:r>
            <a:br>
              <a:rPr lang="en-US" sz="2400" dirty="0" smtClean="0">
                <a:solidFill>
                  <a:srgbClr val="002060"/>
                </a:solidFill>
              </a:rPr>
            </a:br>
            <a:r>
              <a:rPr lang="ru-RU" sz="2300" dirty="0" smtClean="0"/>
              <a:t>Чей это парик</a:t>
            </a:r>
            <a:r>
              <a:rPr lang="ru-RU" sz="2000" dirty="0" smtClean="0"/>
              <a:t>?</a:t>
            </a:r>
          </a:p>
          <a:p>
            <a:pPr>
              <a:lnSpc>
                <a:spcPts val="2500"/>
              </a:lnSpc>
            </a:pP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en-US" sz="2500" i="1" dirty="0" smtClean="0">
                <a:solidFill>
                  <a:srgbClr val="002060"/>
                </a:solidFill>
              </a:rPr>
              <a:t>I wonder whose wig it </a:t>
            </a:r>
            <a:r>
              <a:rPr lang="en-US" sz="2500" b="1" i="1" dirty="0" smtClean="0">
                <a:solidFill>
                  <a:srgbClr val="002060"/>
                </a:solidFill>
              </a:rPr>
              <a:t>is</a:t>
            </a:r>
            <a:r>
              <a:rPr lang="en-US" sz="2500" i="1" dirty="0" smtClean="0">
                <a:solidFill>
                  <a:srgbClr val="002060"/>
                </a:solidFill>
              </a:rPr>
              <a:t>.</a:t>
            </a:r>
          </a:p>
          <a:p>
            <a:r>
              <a:rPr lang="ru-RU" sz="2300" dirty="0" smtClean="0"/>
              <a:t>Интересно, чей это парик?</a:t>
            </a:r>
            <a:endParaRPr lang="ru-RU" sz="2300" dirty="0"/>
          </a:p>
        </p:txBody>
      </p:sp>
      <p:pic>
        <p:nvPicPr>
          <p:cNvPr id="22" name="Рисунок 21" descr="mult_0216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7800" y="2971800"/>
            <a:ext cx="2295525" cy="178903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2209800" y="152400"/>
            <a:ext cx="6705600" cy="1125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Reported question</a:t>
            </a:r>
            <a:endParaRPr lang="en-US" sz="28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ts val="4000"/>
              </a:lnSpc>
            </a:pPr>
            <a:r>
              <a:rPr lang="en-US" sz="4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dirty="0" smtClean="0"/>
              <a:t>(</a:t>
            </a:r>
            <a:r>
              <a:rPr lang="ru-RU" sz="2800" dirty="0" smtClean="0"/>
              <a:t>Косвенный вопрос) 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8600" y="5105400"/>
            <a:ext cx="8763000" cy="1569660"/>
          </a:xfrm>
          <a:prstGeom prst="rect">
            <a:avLst/>
          </a:prstGeom>
          <a:solidFill>
            <a:schemeClr val="bg1"/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r>
              <a:rPr lang="ru-RU" sz="2400" dirty="0" smtClean="0"/>
              <a:t>Начинать косвенный вопрос можно с фраз: </a:t>
            </a:r>
            <a:r>
              <a:rPr lang="en-US" sz="2400" dirty="0" smtClean="0"/>
              <a:t>“I wonder…”,</a:t>
            </a:r>
            <a:endParaRPr lang="ru-RU" sz="2400" dirty="0" smtClean="0"/>
          </a:p>
          <a:p>
            <a:r>
              <a:rPr lang="en-US" sz="2400" dirty="0" smtClean="0"/>
              <a:t>I’d like to know…”, “It’s interesting to know…”, “Tell me…”, “</a:t>
            </a:r>
            <a:endParaRPr lang="ru-RU" sz="2400" dirty="0" smtClean="0"/>
          </a:p>
          <a:p>
            <a:r>
              <a:rPr lang="en-US" sz="2400" dirty="0" smtClean="0"/>
              <a:t>Can you tell</a:t>
            </a:r>
            <a:r>
              <a:rPr lang="ru-RU" sz="2400" dirty="0" smtClean="0"/>
              <a:t> </a:t>
            </a:r>
            <a:r>
              <a:rPr lang="en-US" sz="2400" dirty="0" smtClean="0"/>
              <a:t>me</a:t>
            </a:r>
            <a:r>
              <a:rPr lang="ru-RU" sz="2400" dirty="0" smtClean="0"/>
              <a:t> </a:t>
            </a:r>
            <a:r>
              <a:rPr lang="en-US" sz="2400" dirty="0" smtClean="0"/>
              <a:t>…?”,</a:t>
            </a:r>
            <a:r>
              <a:rPr lang="en-US" sz="2000" dirty="0" smtClean="0"/>
              <a:t> “</a:t>
            </a:r>
            <a:r>
              <a:rPr lang="en-US" sz="2400" dirty="0" smtClean="0"/>
              <a:t>Do you know…?”, “Do you happen to know…?”</a:t>
            </a:r>
            <a:r>
              <a:rPr lang="ru-RU" sz="2400" dirty="0" smtClean="0"/>
              <a:t> и т.д.</a:t>
            </a:r>
            <a:endParaRPr lang="en-US" sz="2400" dirty="0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524000" y="0"/>
            <a:ext cx="6705600" cy="1125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sz="4000" dirty="0" smtClean="0">
                <a:solidFill>
                  <a:srgbClr val="C00000"/>
                </a:solidFill>
              </a:rPr>
              <a:t>Reported question</a:t>
            </a:r>
            <a:endParaRPr lang="en-US" sz="2800" dirty="0" smtClean="0">
              <a:solidFill>
                <a:srgbClr val="C00000"/>
              </a:solidFill>
            </a:endParaRPr>
          </a:p>
          <a:p>
            <a:pPr algn="ctr">
              <a:lnSpc>
                <a:spcPts val="4000"/>
              </a:lnSpc>
            </a:pPr>
            <a:r>
              <a:rPr lang="en-US" sz="4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dirty="0" smtClean="0"/>
              <a:t>(</a:t>
            </a:r>
            <a:r>
              <a:rPr lang="ru-RU" sz="2800" dirty="0" smtClean="0"/>
              <a:t>Косвенный вопрос) 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1219200"/>
            <a:ext cx="8839200" cy="1308050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r>
              <a:rPr lang="ru-RU" sz="2300" dirty="0" smtClean="0"/>
              <a:t>Косвенные вопросы, соответствующие в прямой речи общим вопросам, присоединяются к главному предложению союзом </a:t>
            </a:r>
            <a:r>
              <a:rPr lang="en-US" sz="2800" b="1" dirty="0" smtClean="0">
                <a:solidFill>
                  <a:srgbClr val="C00000"/>
                </a:solidFill>
              </a:rPr>
              <a:t>if</a:t>
            </a:r>
            <a:r>
              <a:rPr lang="en-US" sz="2300" dirty="0" smtClean="0"/>
              <a:t> </a:t>
            </a:r>
            <a:r>
              <a:rPr lang="ru-RU" sz="2300" dirty="0" smtClean="0"/>
              <a:t> или </a:t>
            </a:r>
            <a:r>
              <a:rPr lang="ru-RU" sz="2800" b="1" dirty="0" err="1" smtClean="0">
                <a:solidFill>
                  <a:srgbClr val="C00000"/>
                </a:solidFill>
              </a:rPr>
              <a:t>whether</a:t>
            </a:r>
            <a:r>
              <a:rPr lang="ru-RU" sz="2300" dirty="0" smtClean="0"/>
              <a:t> . Эти союзы соответствуют в русском языке частице </a:t>
            </a:r>
            <a:r>
              <a:rPr lang="ru-RU" sz="2800" b="1" dirty="0" smtClean="0">
                <a:solidFill>
                  <a:srgbClr val="C00000"/>
                </a:solidFill>
              </a:rPr>
              <a:t>ли</a:t>
            </a:r>
            <a:r>
              <a:rPr lang="ru-RU" sz="2300" dirty="0" smtClean="0"/>
              <a:t>.</a:t>
            </a:r>
            <a:r>
              <a:rPr lang="ru-RU" sz="2400" dirty="0" smtClean="0"/>
              <a:t> </a:t>
            </a:r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28600" y="3962400"/>
            <a:ext cx="8686800" cy="1508105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r>
              <a:rPr lang="ru-RU" sz="2300" dirty="0" smtClean="0"/>
              <a:t>Косвенные вопросы, соответствующие в прямой речи специальным вопросам присоединяются к главному предложению посредством того же </a:t>
            </a:r>
            <a:r>
              <a:rPr lang="ru-RU" sz="2300" u="sng" dirty="0" smtClean="0"/>
              <a:t>вопросительного слова</a:t>
            </a:r>
            <a:r>
              <a:rPr lang="ru-RU" sz="2300" dirty="0" smtClean="0"/>
              <a:t>, которое в косвенном вопросе становится </a:t>
            </a:r>
            <a:r>
              <a:rPr lang="ru-RU" sz="2300" u="sng" dirty="0" smtClean="0"/>
              <a:t>союзным словом</a:t>
            </a:r>
            <a:r>
              <a:rPr lang="ru-RU" sz="2300" dirty="0" smtClean="0"/>
              <a:t>.</a:t>
            </a:r>
            <a:endParaRPr lang="ru-RU" sz="2300" dirty="0"/>
          </a:p>
        </p:txBody>
      </p:sp>
      <p:pic>
        <p:nvPicPr>
          <p:cNvPr id="5" name="Рисунок 4" descr="27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2743200"/>
            <a:ext cx="800100" cy="9810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52600" y="2743200"/>
            <a:ext cx="6934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i="1" dirty="0" smtClean="0">
                <a:solidFill>
                  <a:srgbClr val="002060"/>
                </a:solidFill>
              </a:rPr>
              <a:t>I wonder </a:t>
            </a:r>
            <a:r>
              <a:rPr lang="en-US" sz="2500" b="1" i="1" dirty="0" smtClean="0">
                <a:solidFill>
                  <a:srgbClr val="C00000"/>
                </a:solidFill>
              </a:rPr>
              <a:t>if</a:t>
            </a:r>
            <a:r>
              <a:rPr lang="en-US" sz="2500" i="1" dirty="0" smtClean="0">
                <a:solidFill>
                  <a:srgbClr val="002060"/>
                </a:solidFill>
              </a:rPr>
              <a:t> everything is ready for the operation.</a:t>
            </a:r>
          </a:p>
          <a:p>
            <a:r>
              <a:rPr lang="ru-RU" sz="2300" dirty="0" smtClean="0"/>
              <a:t>Хотелось бы знать, всё ли готово для операции.</a:t>
            </a:r>
            <a:endParaRPr lang="ru-RU" sz="2300" dirty="0"/>
          </a:p>
        </p:txBody>
      </p:sp>
      <p:pic>
        <p:nvPicPr>
          <p:cNvPr id="11" name="Рисунок 10" descr="0b042c9475f7a50c25c75ac078f0bf3d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5600" y="5410200"/>
            <a:ext cx="990600" cy="1188720"/>
          </a:xfrm>
          <a:prstGeom prst="rect">
            <a:avLst/>
          </a:prstGeom>
        </p:spPr>
      </p:pic>
      <p:pic>
        <p:nvPicPr>
          <p:cNvPr id="16" name="Рисунок 15" descr="16681db9b192a2631bec4e01d4a554e9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24800" y="5562600"/>
            <a:ext cx="952500" cy="1143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676400" y="5638800"/>
            <a:ext cx="6934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i="1" dirty="0" smtClean="0">
                <a:solidFill>
                  <a:srgbClr val="002060"/>
                </a:solidFill>
              </a:rPr>
              <a:t>Tell me </a:t>
            </a:r>
            <a:r>
              <a:rPr lang="en-US" sz="2500" b="1" i="1" dirty="0" smtClean="0">
                <a:solidFill>
                  <a:srgbClr val="C00000"/>
                </a:solidFill>
              </a:rPr>
              <a:t>what</a:t>
            </a:r>
            <a:r>
              <a:rPr lang="en-US" sz="2500" i="1" dirty="0" smtClean="0">
                <a:solidFill>
                  <a:srgbClr val="002060"/>
                </a:solidFill>
              </a:rPr>
              <a:t> I can do for you.</a:t>
            </a:r>
          </a:p>
          <a:p>
            <a:r>
              <a:rPr lang="ru-RU" sz="2300" dirty="0" smtClean="0"/>
              <a:t>Скажи, что я могу для тебя сделать.</a:t>
            </a:r>
            <a:endParaRPr lang="ru-RU" sz="23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Группа 42"/>
          <p:cNvGrpSpPr/>
          <p:nvPr/>
        </p:nvGrpSpPr>
        <p:grpSpPr>
          <a:xfrm>
            <a:off x="152400" y="0"/>
            <a:ext cx="8610600" cy="6714530"/>
            <a:chOff x="152400" y="0"/>
            <a:chExt cx="8610600" cy="6714530"/>
          </a:xfrm>
        </p:grpSpPr>
        <p:sp>
          <p:nvSpPr>
            <p:cNvPr id="27" name="Скругленный прямоугольник 26"/>
            <p:cNvSpPr/>
            <p:nvPr/>
          </p:nvSpPr>
          <p:spPr>
            <a:xfrm>
              <a:off x="2286000" y="4038600"/>
              <a:ext cx="1905000" cy="990600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1524000" y="0"/>
              <a:ext cx="6705600" cy="9996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3500"/>
                </a:lnSpc>
              </a:pPr>
              <a:r>
                <a:rPr lang="ru-RU" sz="3600" dirty="0" smtClean="0">
                  <a:solidFill>
                    <a:srgbClr val="C00000"/>
                  </a:solidFill>
                </a:rPr>
                <a:t>Вопрос к предложению</a:t>
              </a:r>
              <a:endParaRPr lang="en-US" sz="2400" dirty="0" smtClean="0">
                <a:solidFill>
                  <a:srgbClr val="C00000"/>
                </a:solidFill>
              </a:endParaRPr>
            </a:p>
            <a:p>
              <a:pPr algn="ctr">
                <a:lnSpc>
                  <a:spcPts val="3500"/>
                </a:lnSpc>
              </a:pPr>
              <a:r>
                <a:rPr lang="en-US" sz="36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ru-RU" sz="2800" dirty="0" smtClean="0"/>
                <a:t>Алгоритм действий </a:t>
              </a:r>
              <a:endParaRPr lang="ru-RU" sz="2000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581400" y="990600"/>
              <a:ext cx="2209800" cy="46166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/>
                <a:t>Сказуемое</a:t>
              </a:r>
              <a:endParaRPr lang="ru-RU" sz="2800" dirty="0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990600" y="1447800"/>
              <a:ext cx="2438400" cy="6858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295400" y="1447800"/>
              <a:ext cx="1981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dirty="0" smtClean="0"/>
                <a:t>1 глагол</a:t>
              </a:r>
              <a:endParaRPr lang="ru-RU" sz="200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990600" y="1752600"/>
              <a:ext cx="2438400" cy="36933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Present &amp; Past Simple</a:t>
              </a:r>
              <a:endParaRPr lang="ru-RU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81000" y="2286000"/>
              <a:ext cx="1752600" cy="36933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Сильный глагол</a:t>
              </a:r>
              <a:endParaRPr lang="ru-RU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362200" y="2286000"/>
              <a:ext cx="1600200" cy="36933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Слабый глагол</a:t>
              </a:r>
              <a:endParaRPr lang="ru-RU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81000" y="2667000"/>
              <a:ext cx="1752600" cy="8788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2000" dirty="0" smtClean="0"/>
                <a:t>am</a:t>
              </a:r>
            </a:p>
            <a:p>
              <a:pPr>
                <a:lnSpc>
                  <a:spcPts val="2000"/>
                </a:lnSpc>
              </a:pPr>
              <a:r>
                <a:rPr lang="en-US" sz="2000" dirty="0" smtClean="0"/>
                <a:t>is</a:t>
              </a:r>
            </a:p>
            <a:p>
              <a:pPr>
                <a:lnSpc>
                  <a:spcPts val="2000"/>
                </a:lnSpc>
              </a:pPr>
              <a:r>
                <a:rPr lang="en-US" sz="2000" dirty="0" smtClean="0"/>
                <a:t>are</a:t>
              </a:r>
              <a:endParaRPr lang="ru-RU" sz="2000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219200" y="2667000"/>
              <a:ext cx="8382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/>
                <a:t>was</a:t>
              </a:r>
            </a:p>
            <a:p>
              <a:r>
                <a:rPr lang="en-US" sz="2000" dirty="0" smtClean="0"/>
                <a:t>were</a:t>
              </a:r>
              <a:endParaRPr lang="ru-RU" sz="200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81000" y="3429000"/>
              <a:ext cx="1752600" cy="64633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can-could</a:t>
              </a:r>
            </a:p>
            <a:p>
              <a:pPr algn="ctr"/>
              <a:r>
                <a:rPr lang="en-US" dirty="0" smtClean="0"/>
                <a:t>may, must</a:t>
              </a:r>
              <a:endParaRPr lang="ru-RU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81000" y="4038600"/>
              <a:ext cx="1752600" cy="64633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have</a:t>
              </a:r>
            </a:p>
            <a:p>
              <a:pPr algn="ctr"/>
              <a:r>
                <a:rPr lang="en-US" dirty="0" smtClean="0"/>
                <a:t>has got</a:t>
              </a:r>
              <a:endParaRPr lang="ru-RU" dirty="0"/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152400" y="4876800"/>
              <a:ext cx="2133600" cy="609600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52400" y="4876800"/>
              <a:ext cx="21336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Сам становится перед подлежащим</a:t>
              </a:r>
              <a:endParaRPr lang="ru-RU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28600" y="5791200"/>
              <a:ext cx="990600" cy="58477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1600" dirty="0" smtClean="0"/>
                <a:t>Сильный глагол</a:t>
              </a:r>
              <a:endParaRPr lang="ru-RU" sz="1600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447800" y="5867400"/>
              <a:ext cx="990600" cy="338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1600" dirty="0" err="1" smtClean="0"/>
                <a:t>Подлеж</a:t>
              </a:r>
              <a:r>
                <a:rPr lang="ru-RU" sz="1600" dirty="0" smtClean="0"/>
                <a:t>.</a:t>
              </a:r>
              <a:endParaRPr lang="ru-RU" sz="1600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362200" y="2667000"/>
              <a:ext cx="1600200" cy="120032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/>
                <a:t>Большинство</a:t>
              </a:r>
            </a:p>
            <a:p>
              <a:pPr algn="ctr"/>
              <a:r>
                <a:rPr lang="en-US" dirty="0" smtClean="0"/>
                <a:t>live</a:t>
              </a:r>
            </a:p>
            <a:p>
              <a:pPr algn="ctr"/>
              <a:r>
                <a:rPr lang="en-US" dirty="0" smtClean="0"/>
                <a:t>helps</a:t>
              </a:r>
            </a:p>
            <a:p>
              <a:pPr algn="ctr"/>
              <a:r>
                <a:rPr lang="en-US" dirty="0" smtClean="0"/>
                <a:t>watched</a:t>
              </a:r>
              <a:endParaRPr lang="ru-RU" dirty="0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1905000" y="4038600"/>
              <a:ext cx="266700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 smtClean="0"/>
                <a:t>Становится перед подлежащим</a:t>
              </a:r>
            </a:p>
            <a:p>
              <a:pPr algn="ctr"/>
              <a:r>
                <a:rPr lang="en-US" dirty="0" smtClean="0"/>
                <a:t>do (does, did)</a:t>
              </a:r>
              <a:endParaRPr lang="ru-RU" dirty="0" smtClean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048000" y="5334000"/>
              <a:ext cx="990600" cy="338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1600" dirty="0" err="1" smtClean="0"/>
                <a:t>Подлеж</a:t>
              </a:r>
              <a:r>
                <a:rPr lang="ru-RU" sz="1600" dirty="0" smtClean="0"/>
                <a:t>.</a:t>
              </a:r>
              <a:endParaRPr lang="ru-RU" sz="1600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438400" y="5334000"/>
              <a:ext cx="457200" cy="338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600" dirty="0" smtClean="0"/>
                <a:t>Do</a:t>
              </a:r>
              <a:endParaRPr lang="ru-RU" sz="1600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191000" y="5181600"/>
              <a:ext cx="1143000" cy="52322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1400" dirty="0" smtClean="0"/>
                <a:t>Смысловой глагол</a:t>
              </a:r>
              <a:endParaRPr lang="ru-RU" sz="1400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667000" y="5791200"/>
              <a:ext cx="1828800" cy="92333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like      do … like      </a:t>
              </a:r>
            </a:p>
            <a:p>
              <a:r>
                <a:rPr lang="en-US" dirty="0" smtClean="0"/>
                <a:t>likes    does … like</a:t>
              </a:r>
            </a:p>
            <a:p>
              <a:r>
                <a:rPr lang="en-US" dirty="0" smtClean="0"/>
                <a:t>liked    did … like</a:t>
              </a:r>
              <a:endParaRPr lang="ru-RU" dirty="0"/>
            </a:p>
          </p:txBody>
        </p:sp>
        <p:cxnSp>
          <p:nvCxnSpPr>
            <p:cNvPr id="34" name="Прямая соединительная линия 33"/>
            <p:cNvCxnSpPr/>
            <p:nvPr/>
          </p:nvCxnSpPr>
          <p:spPr>
            <a:xfrm rot="5400000">
              <a:off x="2819400" y="6248400"/>
              <a:ext cx="914400" cy="158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/>
            <p:cNvSpPr txBox="1"/>
            <p:nvPr/>
          </p:nvSpPr>
          <p:spPr>
            <a:xfrm>
              <a:off x="6019800" y="1447800"/>
              <a:ext cx="2362200" cy="40011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dirty="0" smtClean="0"/>
                <a:t>2 глагола</a:t>
              </a:r>
              <a:endParaRPr lang="ru-RU" sz="2000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019800" y="1828800"/>
              <a:ext cx="2362200" cy="36933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/>
                <a:t>Большинство</a:t>
              </a:r>
              <a:endParaRPr lang="ru-RU" dirty="0"/>
            </a:p>
          </p:txBody>
        </p:sp>
        <p:sp>
          <p:nvSpPr>
            <p:cNvPr id="36" name="Скругленный прямоугольник 35"/>
            <p:cNvSpPr/>
            <p:nvPr/>
          </p:nvSpPr>
          <p:spPr>
            <a:xfrm>
              <a:off x="5638800" y="2514600"/>
              <a:ext cx="3048000" cy="1219200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5867400" y="2590800"/>
              <a:ext cx="266700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 smtClean="0"/>
                <a:t> Вспомогательный глагол становится перед подлежащим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477000" y="4114800"/>
              <a:ext cx="990600" cy="338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1600" dirty="0" err="1" smtClean="0"/>
                <a:t>Подлеж</a:t>
              </a:r>
              <a:r>
                <a:rPr lang="ru-RU" sz="1600" dirty="0" smtClean="0"/>
                <a:t>.</a:t>
              </a:r>
              <a:endParaRPr lang="ru-RU" sz="1600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486400" y="4114800"/>
              <a:ext cx="838200" cy="58477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1600" dirty="0" err="1" smtClean="0"/>
                <a:t>Вспом</a:t>
              </a:r>
              <a:r>
                <a:rPr lang="ru-RU" sz="1600" dirty="0" smtClean="0"/>
                <a:t>.</a:t>
              </a:r>
            </a:p>
            <a:p>
              <a:r>
                <a:rPr lang="ru-RU" sz="1600" dirty="0" smtClean="0"/>
                <a:t>глагол</a:t>
              </a:r>
              <a:endParaRPr lang="ru-RU" sz="1600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7620000" y="4114800"/>
              <a:ext cx="1143000" cy="52322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1400" dirty="0" smtClean="0"/>
                <a:t>Смысловой глагол</a:t>
              </a:r>
              <a:endParaRPr lang="ru-RU" sz="1400" dirty="0"/>
            </a:p>
          </p:txBody>
        </p:sp>
        <p:cxnSp>
          <p:nvCxnSpPr>
            <p:cNvPr id="41" name="Прямая соединительная линия 40"/>
            <p:cNvCxnSpPr/>
            <p:nvPr/>
          </p:nvCxnSpPr>
          <p:spPr>
            <a:xfrm rot="10800000" flipV="1">
              <a:off x="2057400" y="1219200"/>
              <a:ext cx="1524000" cy="22860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единительная линия 41"/>
            <p:cNvCxnSpPr>
              <a:stCxn id="33" idx="0"/>
            </p:cNvCxnSpPr>
            <p:nvPr/>
          </p:nvCxnSpPr>
          <p:spPr>
            <a:xfrm rot="16200000" flipV="1">
              <a:off x="6365245" y="612145"/>
              <a:ext cx="261610" cy="140970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Прямая соединительная линия 48"/>
            <p:cNvCxnSpPr/>
            <p:nvPr/>
          </p:nvCxnSpPr>
          <p:spPr>
            <a:xfrm rot="10800000" flipV="1">
              <a:off x="1447800" y="2133600"/>
              <a:ext cx="457200" cy="15240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Прямая соединительная линия 50"/>
            <p:cNvCxnSpPr/>
            <p:nvPr/>
          </p:nvCxnSpPr>
          <p:spPr>
            <a:xfrm>
              <a:off x="2667000" y="2133600"/>
              <a:ext cx="381000" cy="15240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 стрелкой 52"/>
            <p:cNvCxnSpPr>
              <a:stCxn id="14" idx="2"/>
              <a:endCxn id="15" idx="0"/>
            </p:cNvCxnSpPr>
            <p:nvPr/>
          </p:nvCxnSpPr>
          <p:spPr>
            <a:xfrm rot="5400000">
              <a:off x="1142316" y="4761815"/>
              <a:ext cx="191869" cy="38100"/>
            </a:xfrm>
            <a:prstGeom prst="straightConnector1">
              <a:avLst/>
            </a:prstGeom>
            <a:ln w="1905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 стрелкой 59"/>
            <p:cNvCxnSpPr/>
            <p:nvPr/>
          </p:nvCxnSpPr>
          <p:spPr>
            <a:xfrm rot="16200000" flipH="1">
              <a:off x="3095714" y="3933915"/>
              <a:ext cx="171273" cy="38100"/>
            </a:xfrm>
            <a:prstGeom prst="straightConnector1">
              <a:avLst/>
            </a:prstGeom>
            <a:ln w="1905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 стрелкой 60"/>
            <p:cNvCxnSpPr>
              <a:endCxn id="30" idx="0"/>
            </p:cNvCxnSpPr>
            <p:nvPr/>
          </p:nvCxnSpPr>
          <p:spPr>
            <a:xfrm rot="5400000">
              <a:off x="2514600" y="5181600"/>
              <a:ext cx="304800" cy="1588"/>
            </a:xfrm>
            <a:prstGeom prst="straightConnector1">
              <a:avLst/>
            </a:prstGeom>
            <a:ln w="1905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Прямая со стрелкой 66"/>
            <p:cNvCxnSpPr/>
            <p:nvPr/>
          </p:nvCxnSpPr>
          <p:spPr>
            <a:xfrm rot="5400000">
              <a:off x="7087394" y="2361406"/>
              <a:ext cx="304800" cy="1588"/>
            </a:xfrm>
            <a:prstGeom prst="straightConnector1">
              <a:avLst/>
            </a:prstGeom>
            <a:ln w="1905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Скругленная соединительная линия 67"/>
            <p:cNvCxnSpPr>
              <a:endCxn id="17" idx="0"/>
            </p:cNvCxnSpPr>
            <p:nvPr/>
          </p:nvCxnSpPr>
          <p:spPr>
            <a:xfrm rot="10800000">
              <a:off x="723900" y="5791200"/>
              <a:ext cx="1714500" cy="76200"/>
            </a:xfrm>
            <a:prstGeom prst="curvedConnector4">
              <a:avLst>
                <a:gd name="adj1" fmla="val 1667"/>
                <a:gd name="adj2" fmla="val 400000"/>
              </a:avLst>
            </a:prstGeom>
            <a:ln w="1905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Скругленная соединительная линия 67"/>
            <p:cNvCxnSpPr/>
            <p:nvPr/>
          </p:nvCxnSpPr>
          <p:spPr>
            <a:xfrm rot="10800000">
              <a:off x="5791200" y="4038600"/>
              <a:ext cx="1714500" cy="76200"/>
            </a:xfrm>
            <a:prstGeom prst="curvedConnector4">
              <a:avLst>
                <a:gd name="adj1" fmla="val 1667"/>
                <a:gd name="adj2" fmla="val 400000"/>
              </a:avLst>
            </a:prstGeom>
            <a:ln w="1905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Прямоугольник 95"/>
          <p:cNvSpPr/>
          <p:nvPr/>
        </p:nvSpPr>
        <p:spPr>
          <a:xfrm>
            <a:off x="304800" y="5562600"/>
            <a:ext cx="8534400" cy="11430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4500"/>
              </a:lnSpc>
            </a:pPr>
            <a:r>
              <a:rPr lang="en-US" sz="1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050" dirty="0" smtClean="0"/>
              <a:t>(</a:t>
            </a:r>
            <a:r>
              <a:rPr lang="ru-RU" sz="1050" dirty="0" smtClean="0"/>
              <a:t>Разделительный вопрос) </a:t>
            </a:r>
            <a:endParaRPr lang="ru-RU" sz="900" dirty="0"/>
          </a:p>
        </p:txBody>
      </p:sp>
      <p:sp>
        <p:nvSpPr>
          <p:cNvPr id="101" name="Овал 100"/>
          <p:cNvSpPr/>
          <p:nvPr/>
        </p:nvSpPr>
        <p:spPr>
          <a:xfrm>
            <a:off x="1676400" y="6096000"/>
            <a:ext cx="369277" cy="371371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Прямоугольник 94"/>
          <p:cNvSpPr/>
          <p:nvPr/>
        </p:nvSpPr>
        <p:spPr>
          <a:xfrm>
            <a:off x="304800" y="4114800"/>
            <a:ext cx="8534400" cy="12954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Прямоугольник 93"/>
          <p:cNvSpPr/>
          <p:nvPr/>
        </p:nvSpPr>
        <p:spPr>
          <a:xfrm>
            <a:off x="304800" y="2667000"/>
            <a:ext cx="8534400" cy="12954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Прямоугольник 92"/>
          <p:cNvSpPr/>
          <p:nvPr/>
        </p:nvSpPr>
        <p:spPr>
          <a:xfrm>
            <a:off x="304800" y="1371600"/>
            <a:ext cx="8534400" cy="11430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304800" y="76200"/>
            <a:ext cx="8534400" cy="11430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2971800" y="533400"/>
            <a:ext cx="1447800" cy="6096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lvl="0" indent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подлежащее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228600" y="-152400"/>
            <a:ext cx="6477000" cy="606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500"/>
              </a:lnSpc>
            </a:pPr>
            <a:r>
              <a:rPr lang="ru-RU" sz="2000" dirty="0" smtClean="0">
                <a:solidFill>
                  <a:srgbClr val="C00000"/>
                </a:solidFill>
              </a:rPr>
              <a:t>1</a:t>
            </a:r>
            <a:r>
              <a:rPr lang="ru-RU" sz="2400" dirty="0" smtClean="0">
                <a:solidFill>
                  <a:srgbClr val="C00000"/>
                </a:solidFill>
              </a:rPr>
              <a:t>. </a:t>
            </a:r>
            <a:r>
              <a:rPr lang="en-US" sz="2400" dirty="0" smtClean="0">
                <a:solidFill>
                  <a:srgbClr val="C00000"/>
                </a:solidFill>
              </a:rPr>
              <a:t>General question</a:t>
            </a:r>
            <a:r>
              <a:rPr lang="en-US" dirty="0" smtClean="0">
                <a:solidFill>
                  <a:srgbClr val="C00000"/>
                </a:solidFill>
              </a:rPr>
              <a:t> </a:t>
            </a:r>
            <a:r>
              <a:rPr lang="en-US" sz="2400" dirty="0" smtClean="0"/>
              <a:t>(</a:t>
            </a:r>
            <a:r>
              <a:rPr lang="ru-RU" sz="2000" dirty="0" smtClean="0"/>
              <a:t>Общий вопрос) </a:t>
            </a:r>
            <a:endParaRPr lang="ru-RU" sz="2800" dirty="0"/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457200" y="533400"/>
            <a:ext cx="2209800" cy="6096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Вспом</a:t>
            </a:r>
            <a:r>
              <a:rPr lang="ru-RU" dirty="0" smtClean="0">
                <a:latin typeface="Calibri" pitchFamily="34" charset="0"/>
              </a:rPr>
              <a:t>огательный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lang="ru-RU" dirty="0" smtClean="0">
                <a:latin typeface="Calibri" pitchFamily="34" charset="0"/>
              </a:rPr>
              <a:t>(модальный ) глагол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4648200" y="533400"/>
            <a:ext cx="1295400" cy="6096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lvl="0" indent="0" algn="ctr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tabLst/>
            </a:pPr>
            <a:r>
              <a:rPr lang="ru-RU" dirty="0" smtClean="0">
                <a:latin typeface="Calibri" pitchFamily="34" charset="0"/>
              </a:rPr>
              <a:t>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мысловой глагол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19800" y="5334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…?</a:t>
            </a:r>
            <a:endParaRPr lang="ru-RU" sz="2800" dirty="0"/>
          </a:p>
        </p:txBody>
      </p:sp>
      <p:pic>
        <p:nvPicPr>
          <p:cNvPr id="18" name="Рисунок 17" descr="Рисунок1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062" t="2071" r="6764" b="4734"/>
          <a:stretch>
            <a:fillRect/>
          </a:stretch>
        </p:blipFill>
        <p:spPr>
          <a:xfrm>
            <a:off x="3581400" y="838200"/>
            <a:ext cx="228600" cy="244929"/>
          </a:xfrm>
          <a:prstGeom prst="rect">
            <a:avLst/>
          </a:prstGeom>
          <a:ln>
            <a:noFill/>
          </a:ln>
        </p:spPr>
      </p:pic>
      <p:cxnSp>
        <p:nvCxnSpPr>
          <p:cNvPr id="20" name="Прямая со стрелкой 19"/>
          <p:cNvCxnSpPr/>
          <p:nvPr/>
        </p:nvCxnSpPr>
        <p:spPr>
          <a:xfrm>
            <a:off x="4419600" y="762000"/>
            <a:ext cx="249382" cy="669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Прямоугольник 31"/>
          <p:cNvSpPr/>
          <p:nvPr/>
        </p:nvSpPr>
        <p:spPr>
          <a:xfrm>
            <a:off x="381000" y="1219200"/>
            <a:ext cx="6553200" cy="606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500"/>
              </a:lnSpc>
            </a:pPr>
            <a:r>
              <a:rPr lang="en-US" sz="2000" dirty="0" smtClean="0">
                <a:solidFill>
                  <a:srgbClr val="C00000"/>
                </a:solidFill>
              </a:rPr>
              <a:t>2. </a:t>
            </a:r>
            <a:r>
              <a:rPr lang="en-US" sz="2400" dirty="0" smtClean="0">
                <a:solidFill>
                  <a:srgbClr val="C00000"/>
                </a:solidFill>
              </a:rPr>
              <a:t>Alternative  question</a:t>
            </a: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en-US" sz="2000" dirty="0" smtClean="0"/>
              <a:t>(</a:t>
            </a:r>
            <a:r>
              <a:rPr lang="ru-RU" sz="2000" dirty="0" smtClean="0"/>
              <a:t>Альтернативный вопрос) </a:t>
            </a:r>
            <a:endParaRPr lang="ru-RU" sz="3200" dirty="0"/>
          </a:p>
        </p:txBody>
      </p:sp>
      <p:sp>
        <p:nvSpPr>
          <p:cNvPr id="33" name="Rectangle 1"/>
          <p:cNvSpPr>
            <a:spLocks noChangeArrowheads="1"/>
          </p:cNvSpPr>
          <p:nvPr/>
        </p:nvSpPr>
        <p:spPr bwMode="auto">
          <a:xfrm>
            <a:off x="1828800" y="1828800"/>
            <a:ext cx="1371600" cy="609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Arial" pitchFamily="34" charset="0"/>
              </a:rPr>
              <a:t>Общий вопрос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962400" y="19050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… </a:t>
            </a:r>
            <a:r>
              <a:rPr lang="en-US" sz="2400" dirty="0" smtClean="0"/>
              <a:t>or …</a:t>
            </a:r>
            <a:r>
              <a:rPr lang="ru-RU" sz="2400" dirty="0" smtClean="0"/>
              <a:t>?</a:t>
            </a:r>
            <a:endParaRPr lang="ru-RU" sz="2400" dirty="0"/>
          </a:p>
        </p:txBody>
      </p:sp>
      <p:cxnSp>
        <p:nvCxnSpPr>
          <p:cNvPr id="35" name="Прямая со стрелкой 34"/>
          <p:cNvCxnSpPr/>
          <p:nvPr/>
        </p:nvCxnSpPr>
        <p:spPr>
          <a:xfrm>
            <a:off x="3200400" y="2133600"/>
            <a:ext cx="600075" cy="501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Прямоугольник 36"/>
          <p:cNvSpPr/>
          <p:nvPr/>
        </p:nvSpPr>
        <p:spPr>
          <a:xfrm>
            <a:off x="381000" y="2514600"/>
            <a:ext cx="5715000" cy="606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500"/>
              </a:lnSpc>
            </a:pPr>
            <a:r>
              <a:rPr lang="en-US" sz="2000" dirty="0" smtClean="0">
                <a:solidFill>
                  <a:srgbClr val="C00000"/>
                </a:solidFill>
              </a:rPr>
              <a:t>3</a:t>
            </a:r>
            <a:r>
              <a:rPr lang="en-US" sz="2400" dirty="0" smtClean="0">
                <a:solidFill>
                  <a:srgbClr val="C00000"/>
                </a:solidFill>
              </a:rPr>
              <a:t>. Special question</a:t>
            </a: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smtClean="0"/>
              <a:t>(</a:t>
            </a:r>
            <a:r>
              <a:rPr lang="ru-RU" sz="2000" dirty="0" smtClean="0"/>
              <a:t>Специальный вопрос) </a:t>
            </a:r>
            <a:endParaRPr lang="ru-RU" sz="3200" dirty="0"/>
          </a:p>
        </p:txBody>
      </p:sp>
      <p:sp>
        <p:nvSpPr>
          <p:cNvPr id="38" name="Rectangle 1"/>
          <p:cNvSpPr>
            <a:spLocks noChangeArrowheads="1"/>
          </p:cNvSpPr>
          <p:nvPr/>
        </p:nvSpPr>
        <p:spPr bwMode="auto">
          <a:xfrm>
            <a:off x="2743200" y="3276600"/>
            <a:ext cx="2209800" cy="6096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ts val="2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lang="ru-RU" dirty="0" smtClean="0">
                <a:latin typeface="Calibri" pitchFamily="34" charset="0"/>
              </a:rPr>
              <a:t>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спом</a:t>
            </a:r>
            <a:r>
              <a:rPr lang="ru-RU" dirty="0" smtClean="0">
                <a:latin typeface="Calibri" pitchFamily="34" charset="0"/>
              </a:rPr>
              <a:t>огательный </a:t>
            </a:r>
            <a:r>
              <a:rPr lang="ru-RU" sz="2400" dirty="0" smtClean="0">
                <a:latin typeface="Calibri" pitchFamily="34" charset="0"/>
              </a:rPr>
              <a:t>(</a:t>
            </a:r>
            <a:r>
              <a:rPr lang="ru-RU" dirty="0" smtClean="0">
                <a:latin typeface="Calibri" pitchFamily="34" charset="0"/>
              </a:rPr>
              <a:t>модальный</a:t>
            </a:r>
            <a:r>
              <a:rPr lang="ru-RU" sz="2400" dirty="0" smtClean="0">
                <a:latin typeface="Calibri" pitchFamily="34" charset="0"/>
              </a:rPr>
              <a:t> )</a:t>
            </a:r>
            <a:r>
              <a:rPr lang="ru-RU" dirty="0" smtClean="0">
                <a:latin typeface="Calibri" pitchFamily="34" charset="0"/>
              </a:rPr>
              <a:t>глагол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9" name="Rectangle 2"/>
          <p:cNvSpPr>
            <a:spLocks noChangeArrowheads="1"/>
          </p:cNvSpPr>
          <p:nvPr/>
        </p:nvSpPr>
        <p:spPr bwMode="auto">
          <a:xfrm>
            <a:off x="6858000" y="3276600"/>
            <a:ext cx="1371600" cy="6096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lvl="0" indent="0" algn="ctr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tabLst/>
            </a:pPr>
            <a:r>
              <a:rPr lang="ru-RU" dirty="0" smtClean="0">
                <a:latin typeface="Calibri" pitchFamily="34" charset="0"/>
              </a:rPr>
              <a:t>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мысловой глагол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0" name="Rectangle 2"/>
          <p:cNvSpPr>
            <a:spLocks noChangeArrowheads="1"/>
          </p:cNvSpPr>
          <p:nvPr/>
        </p:nvSpPr>
        <p:spPr bwMode="auto">
          <a:xfrm>
            <a:off x="5181600" y="3276600"/>
            <a:ext cx="1447800" cy="6096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lvl="0" indent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подлежащее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229600" y="3276600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…?</a:t>
            </a:r>
            <a:endParaRPr lang="ru-RU" sz="2800" dirty="0"/>
          </a:p>
        </p:txBody>
      </p:sp>
      <p:sp>
        <p:nvSpPr>
          <p:cNvPr id="44" name="Rectangle 1"/>
          <p:cNvSpPr>
            <a:spLocks noChangeArrowheads="1"/>
          </p:cNvSpPr>
          <p:nvPr/>
        </p:nvSpPr>
        <p:spPr bwMode="auto">
          <a:xfrm>
            <a:off x="457200" y="3276600"/>
            <a:ext cx="1981200" cy="6096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Calibri" pitchFamily="34" charset="0"/>
              </a:rPr>
              <a:t>Вопросительное слово</a:t>
            </a:r>
          </a:p>
        </p:txBody>
      </p:sp>
      <p:cxnSp>
        <p:nvCxnSpPr>
          <p:cNvPr id="45" name="Прямая со стрелкой 44"/>
          <p:cNvCxnSpPr>
            <a:endCxn id="38" idx="1"/>
          </p:cNvCxnSpPr>
          <p:nvPr/>
        </p:nvCxnSpPr>
        <p:spPr>
          <a:xfrm>
            <a:off x="2438400" y="3581400"/>
            <a:ext cx="304800" cy="1588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Прямоугольник 51"/>
          <p:cNvSpPr/>
          <p:nvPr/>
        </p:nvSpPr>
        <p:spPr>
          <a:xfrm>
            <a:off x="762000" y="4191000"/>
            <a:ext cx="6236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4.</a:t>
            </a:r>
            <a:r>
              <a:rPr lang="en-US" sz="2400" dirty="0" smtClean="0">
                <a:solidFill>
                  <a:srgbClr val="C00000"/>
                </a:solidFill>
              </a:rPr>
              <a:t> Question to the subject </a:t>
            </a:r>
            <a:r>
              <a:rPr lang="en-US" sz="2000" dirty="0" smtClean="0"/>
              <a:t>(</a:t>
            </a:r>
            <a:r>
              <a:rPr lang="ru-RU" sz="2000" dirty="0" smtClean="0"/>
              <a:t>Вопрос к подлежащему) </a:t>
            </a:r>
            <a:endParaRPr lang="ru-RU" sz="3200" dirty="0"/>
          </a:p>
        </p:txBody>
      </p:sp>
      <p:sp>
        <p:nvSpPr>
          <p:cNvPr id="53" name="Rectangle 1"/>
          <p:cNvSpPr>
            <a:spLocks noChangeArrowheads="1"/>
          </p:cNvSpPr>
          <p:nvPr/>
        </p:nvSpPr>
        <p:spPr bwMode="auto">
          <a:xfrm>
            <a:off x="1828800" y="4724400"/>
            <a:ext cx="1059873" cy="6096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lang="en-US" sz="2000" dirty="0" smtClean="0">
                <a:latin typeface="Calibri" pitchFamily="34" charset="0"/>
              </a:rPr>
              <a:t>Who</a:t>
            </a:r>
            <a:endParaRPr lang="ru-RU" sz="2000" dirty="0" smtClean="0">
              <a:latin typeface="Calibri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lang="en-US" sz="2000" dirty="0" smtClean="0">
                <a:latin typeface="Calibri" pitchFamily="34" charset="0"/>
              </a:rPr>
              <a:t>What</a:t>
            </a:r>
            <a:endParaRPr lang="ru-RU" sz="2000" dirty="0" smtClean="0">
              <a:latin typeface="Calibri" pitchFamily="34" charset="0"/>
            </a:endParaRPr>
          </a:p>
        </p:txBody>
      </p:sp>
      <p:cxnSp>
        <p:nvCxnSpPr>
          <p:cNvPr id="54" name="Прямая со стрелкой 53"/>
          <p:cNvCxnSpPr/>
          <p:nvPr/>
        </p:nvCxnSpPr>
        <p:spPr>
          <a:xfrm>
            <a:off x="2895600" y="5029200"/>
            <a:ext cx="762000" cy="1588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2"/>
          <p:cNvSpPr>
            <a:spLocks noChangeArrowheads="1"/>
          </p:cNvSpPr>
          <p:nvPr/>
        </p:nvSpPr>
        <p:spPr bwMode="auto">
          <a:xfrm>
            <a:off x="3733800" y="4724400"/>
            <a:ext cx="1905000" cy="6096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lvl="0" indent="0" algn="ctr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tabLst/>
            </a:pPr>
            <a:r>
              <a:rPr lang="ru-RU" sz="2000" dirty="0" smtClean="0">
                <a:latin typeface="Calibri" pitchFamily="34" charset="0"/>
              </a:rPr>
              <a:t>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мысловой глагол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562600" y="4876800"/>
            <a:ext cx="647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…?</a:t>
            </a:r>
            <a:endParaRPr lang="ru-RU" sz="2800" dirty="0"/>
          </a:p>
        </p:txBody>
      </p:sp>
      <p:pic>
        <p:nvPicPr>
          <p:cNvPr id="77" name="Рисунок 76" descr="Рисунок1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062" t="2071" r="6764" b="4734"/>
          <a:stretch>
            <a:fillRect/>
          </a:stretch>
        </p:blipFill>
        <p:spPr>
          <a:xfrm>
            <a:off x="5715000" y="3581400"/>
            <a:ext cx="209616" cy="224589"/>
          </a:xfrm>
          <a:prstGeom prst="rect">
            <a:avLst/>
          </a:prstGeom>
          <a:ln>
            <a:noFill/>
          </a:ln>
        </p:spPr>
      </p:pic>
      <p:cxnSp>
        <p:nvCxnSpPr>
          <p:cNvPr id="78" name="Прямая со стрелкой 77"/>
          <p:cNvCxnSpPr/>
          <p:nvPr/>
        </p:nvCxnSpPr>
        <p:spPr>
          <a:xfrm>
            <a:off x="4953000" y="3581400"/>
            <a:ext cx="249382" cy="669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 стрелкой 86"/>
          <p:cNvCxnSpPr/>
          <p:nvPr/>
        </p:nvCxnSpPr>
        <p:spPr>
          <a:xfrm>
            <a:off x="6629400" y="3581400"/>
            <a:ext cx="249382" cy="669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 стрелкой 91"/>
          <p:cNvCxnSpPr/>
          <p:nvPr/>
        </p:nvCxnSpPr>
        <p:spPr>
          <a:xfrm>
            <a:off x="2667000" y="762000"/>
            <a:ext cx="277091" cy="752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Овал 96"/>
          <p:cNvSpPr/>
          <p:nvPr/>
        </p:nvSpPr>
        <p:spPr>
          <a:xfrm>
            <a:off x="3886200" y="6096000"/>
            <a:ext cx="369277" cy="371371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TextBox 97"/>
          <p:cNvSpPr txBox="1"/>
          <p:nvPr/>
        </p:nvSpPr>
        <p:spPr>
          <a:xfrm>
            <a:off x="1676400" y="5943600"/>
            <a:ext cx="2872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</a:rPr>
              <a:t>+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4953000" y="6019800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?</a:t>
            </a:r>
            <a:endParaRPr lang="ru-RU" sz="1050" dirty="0"/>
          </a:p>
        </p:txBody>
      </p:sp>
      <p:sp>
        <p:nvSpPr>
          <p:cNvPr id="102" name="TextBox 101"/>
          <p:cNvSpPr txBox="1"/>
          <p:nvPr/>
        </p:nvSpPr>
        <p:spPr>
          <a:xfrm>
            <a:off x="3886200" y="5791200"/>
            <a:ext cx="2872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C00000"/>
                </a:solidFill>
              </a:rPr>
              <a:t>-</a:t>
            </a:r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103" name="Овал 102"/>
          <p:cNvSpPr/>
          <p:nvPr/>
        </p:nvSpPr>
        <p:spPr>
          <a:xfrm>
            <a:off x="2209800" y="6096000"/>
            <a:ext cx="369277" cy="37137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" name="TextBox 104"/>
          <p:cNvSpPr txBox="1"/>
          <p:nvPr/>
        </p:nvSpPr>
        <p:spPr>
          <a:xfrm>
            <a:off x="2590800" y="6019800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?</a:t>
            </a:r>
            <a:endParaRPr lang="ru-RU" sz="1050" dirty="0"/>
          </a:p>
        </p:txBody>
      </p:sp>
      <p:sp>
        <p:nvSpPr>
          <p:cNvPr id="106" name="Прямоугольник 105"/>
          <p:cNvSpPr/>
          <p:nvPr/>
        </p:nvSpPr>
        <p:spPr>
          <a:xfrm>
            <a:off x="381000" y="5410200"/>
            <a:ext cx="5715000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500"/>
              </a:lnSpc>
            </a:pPr>
            <a:r>
              <a:rPr lang="en-US" sz="2000" dirty="0" smtClean="0">
                <a:solidFill>
                  <a:srgbClr val="C00000"/>
                </a:solidFill>
              </a:rPr>
              <a:t>5</a:t>
            </a:r>
            <a:r>
              <a:rPr lang="en-US" sz="2400" dirty="0" smtClean="0">
                <a:solidFill>
                  <a:srgbClr val="C00000"/>
                </a:solidFill>
              </a:rPr>
              <a:t>.Tag-question</a:t>
            </a:r>
            <a:r>
              <a:rPr lang="en-US" sz="4000" dirty="0" smtClean="0">
                <a:solidFill>
                  <a:srgbClr val="FFFF00"/>
                </a:solidFill>
              </a:rPr>
              <a:t> </a:t>
            </a:r>
            <a:r>
              <a:rPr lang="en-US" sz="2000" dirty="0" smtClean="0"/>
              <a:t>(</a:t>
            </a:r>
            <a:r>
              <a:rPr lang="ru-RU" sz="2000" dirty="0" smtClean="0"/>
              <a:t>Разделительный вопрос) </a:t>
            </a:r>
            <a:endParaRPr lang="ru-RU" sz="2400" dirty="0"/>
          </a:p>
        </p:txBody>
      </p:sp>
      <p:sp>
        <p:nvSpPr>
          <p:cNvPr id="99" name="TextBox 98"/>
          <p:cNvSpPr txBox="1"/>
          <p:nvPr/>
        </p:nvSpPr>
        <p:spPr>
          <a:xfrm>
            <a:off x="2209800" y="5105400"/>
            <a:ext cx="230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C00000"/>
                </a:solidFill>
              </a:rPr>
              <a:t> </a:t>
            </a:r>
            <a:r>
              <a:rPr 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ru-RU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7" name="Овал 106"/>
          <p:cNvSpPr/>
          <p:nvPr/>
        </p:nvSpPr>
        <p:spPr>
          <a:xfrm>
            <a:off x="4419600" y="6096000"/>
            <a:ext cx="369277" cy="37137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" name="TextBox 103"/>
          <p:cNvSpPr txBox="1"/>
          <p:nvPr/>
        </p:nvSpPr>
        <p:spPr>
          <a:xfrm>
            <a:off x="4419600" y="5562600"/>
            <a:ext cx="230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</a:rPr>
              <a:t> </a:t>
            </a:r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" y="457200"/>
            <a:ext cx="8686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i="1" dirty="0" smtClean="0">
                <a:solidFill>
                  <a:srgbClr val="C00000"/>
                </a:solidFill>
              </a:rPr>
              <a:t>Helen</a:t>
            </a:r>
            <a:r>
              <a:rPr lang="en-US" sz="3200" i="1" dirty="0" smtClean="0"/>
              <a:t> </a:t>
            </a:r>
            <a:r>
              <a:rPr lang="en-US" sz="3200" i="1" dirty="0" smtClean="0">
                <a:solidFill>
                  <a:srgbClr val="C00000"/>
                </a:solidFill>
              </a:rPr>
              <a:t>made a nice black velvet dress a week ago.</a:t>
            </a:r>
            <a:endParaRPr lang="ru-RU" sz="3200" i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81200" y="228600"/>
            <a:ext cx="373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286000" y="0"/>
            <a:ext cx="2819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Ask possible questions: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2400" y="1295400"/>
            <a:ext cx="8991600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ru-RU" sz="2400" dirty="0" smtClean="0"/>
              <a:t>1</a:t>
            </a:r>
            <a:r>
              <a:rPr lang="en-US" sz="2400" dirty="0" smtClean="0"/>
              <a:t>. </a:t>
            </a:r>
            <a:r>
              <a:rPr lang="en-US" sz="2600" dirty="0" smtClean="0"/>
              <a:t>General question</a:t>
            </a:r>
          </a:p>
          <a:p>
            <a:pPr marL="457200" indent="-457200">
              <a:lnSpc>
                <a:spcPct val="150000"/>
              </a:lnSpc>
            </a:pPr>
            <a:r>
              <a:rPr lang="en-US" sz="2800" dirty="0" smtClean="0"/>
              <a:t>    </a:t>
            </a:r>
            <a:r>
              <a:rPr lang="en-US" sz="2800" b="1" i="1" dirty="0" smtClean="0">
                <a:solidFill>
                  <a:srgbClr val="C00000"/>
                </a:solidFill>
              </a:rPr>
              <a:t>Did</a:t>
            </a:r>
            <a:r>
              <a:rPr lang="en-US" sz="2800" dirty="0" smtClean="0"/>
              <a:t> </a:t>
            </a:r>
            <a:r>
              <a:rPr lang="en-US" sz="2800" i="1" dirty="0" smtClean="0">
                <a:solidFill>
                  <a:srgbClr val="C00000"/>
                </a:solidFill>
              </a:rPr>
              <a:t>Helen</a:t>
            </a:r>
            <a:r>
              <a:rPr lang="en-US" sz="2800" i="1" dirty="0" smtClean="0"/>
              <a:t> </a:t>
            </a:r>
            <a:r>
              <a:rPr lang="en-US" sz="2800" i="1" dirty="0" smtClean="0">
                <a:solidFill>
                  <a:srgbClr val="C00000"/>
                </a:solidFill>
              </a:rPr>
              <a:t>make a nice black velvet dress a week ago?</a:t>
            </a:r>
            <a:endParaRPr lang="ru-RU" sz="2800" i="1" dirty="0" smtClean="0">
              <a:solidFill>
                <a:srgbClr val="C00000"/>
              </a:solidFill>
            </a:endParaRPr>
          </a:p>
          <a:p>
            <a:pPr marL="457200" indent="-457200">
              <a:lnSpc>
                <a:spcPct val="150000"/>
              </a:lnSpc>
            </a:pP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lnSpc>
                <a:spcPct val="150000"/>
              </a:lnSpc>
            </a:pPr>
            <a:r>
              <a:rPr lang="ru-RU" sz="2000" dirty="0" smtClean="0"/>
              <a:t>2</a:t>
            </a:r>
            <a:r>
              <a:rPr lang="en-US" sz="2000" dirty="0" smtClean="0"/>
              <a:t>. </a:t>
            </a:r>
            <a:r>
              <a:rPr lang="en-US" sz="2600" dirty="0" smtClean="0"/>
              <a:t>Alternative  question </a:t>
            </a:r>
          </a:p>
          <a:p>
            <a:pPr marL="457200" indent="-457200">
              <a:lnSpc>
                <a:spcPct val="150000"/>
              </a:lnSpc>
            </a:pPr>
            <a:r>
              <a:rPr lang="en-US" sz="2700" i="1" dirty="0" smtClean="0">
                <a:solidFill>
                  <a:srgbClr val="C00000"/>
                </a:solidFill>
              </a:rPr>
              <a:t>Did</a:t>
            </a:r>
            <a:r>
              <a:rPr lang="en-US" sz="2700" dirty="0" smtClean="0"/>
              <a:t> </a:t>
            </a:r>
            <a:r>
              <a:rPr lang="en-US" sz="2700" i="1" dirty="0" smtClean="0">
                <a:solidFill>
                  <a:srgbClr val="C00000"/>
                </a:solidFill>
              </a:rPr>
              <a:t>Helen</a:t>
            </a:r>
            <a:r>
              <a:rPr lang="en-US" sz="2700" i="1" dirty="0" smtClean="0"/>
              <a:t> </a:t>
            </a:r>
            <a:r>
              <a:rPr lang="en-US" sz="2700" i="1" dirty="0" smtClean="0">
                <a:solidFill>
                  <a:srgbClr val="C00000"/>
                </a:solidFill>
              </a:rPr>
              <a:t>make a nice black velvet </a:t>
            </a:r>
            <a:r>
              <a:rPr lang="en-US" sz="2700" b="1" i="1" dirty="0" smtClean="0">
                <a:solidFill>
                  <a:srgbClr val="C00000"/>
                </a:solidFill>
              </a:rPr>
              <a:t>dress </a:t>
            </a:r>
            <a:r>
              <a:rPr lang="en-US" sz="2700" b="1" i="1" smtClean="0">
                <a:solidFill>
                  <a:srgbClr val="C00000"/>
                </a:solidFill>
              </a:rPr>
              <a:t>or </a:t>
            </a:r>
            <a:r>
              <a:rPr lang="en-US" sz="2700" b="1" i="1" smtClean="0">
                <a:solidFill>
                  <a:srgbClr val="C00000"/>
                </a:solidFill>
              </a:rPr>
              <a:t>a skirt </a:t>
            </a:r>
            <a:r>
              <a:rPr lang="en-US" sz="2700" i="1" dirty="0" smtClean="0">
                <a:solidFill>
                  <a:srgbClr val="C00000"/>
                </a:solidFill>
              </a:rPr>
              <a:t>a week ago?</a:t>
            </a:r>
          </a:p>
          <a:p>
            <a:pPr marL="457200" indent="-457200">
              <a:lnSpc>
                <a:spcPct val="150000"/>
              </a:lnSpc>
            </a:pPr>
            <a:r>
              <a:rPr lang="en-US" sz="2700" i="1" dirty="0" smtClean="0">
                <a:solidFill>
                  <a:srgbClr val="C00000"/>
                </a:solidFill>
              </a:rPr>
              <a:t>Did</a:t>
            </a:r>
            <a:r>
              <a:rPr lang="en-US" sz="2700" dirty="0" smtClean="0"/>
              <a:t> </a:t>
            </a:r>
            <a:r>
              <a:rPr lang="en-US" sz="2700" b="1" i="1" dirty="0" smtClean="0">
                <a:solidFill>
                  <a:srgbClr val="C00000"/>
                </a:solidFill>
              </a:rPr>
              <a:t>Helen</a:t>
            </a:r>
            <a:r>
              <a:rPr lang="en-US" sz="2700" i="1" dirty="0" smtClean="0">
                <a:solidFill>
                  <a:srgbClr val="C00000"/>
                </a:solidFill>
              </a:rPr>
              <a:t> </a:t>
            </a:r>
            <a:r>
              <a:rPr lang="en-US" sz="2700" b="1" i="1" dirty="0" smtClean="0">
                <a:solidFill>
                  <a:srgbClr val="C00000"/>
                </a:solidFill>
              </a:rPr>
              <a:t>or Mary </a:t>
            </a:r>
            <a:r>
              <a:rPr lang="en-US" sz="2700" i="1" dirty="0" smtClean="0">
                <a:solidFill>
                  <a:srgbClr val="C00000"/>
                </a:solidFill>
              </a:rPr>
              <a:t>make a nice black velvet dress a week ago?</a:t>
            </a:r>
          </a:p>
          <a:p>
            <a:pPr marL="457200" indent="-457200">
              <a:lnSpc>
                <a:spcPct val="150000"/>
              </a:lnSpc>
            </a:pPr>
            <a:r>
              <a:rPr lang="en-US" sz="2600" i="1" dirty="0" smtClean="0">
                <a:solidFill>
                  <a:srgbClr val="C00000"/>
                </a:solidFill>
              </a:rPr>
              <a:t>Did</a:t>
            </a:r>
            <a:r>
              <a:rPr lang="en-US" sz="2600" dirty="0" smtClean="0"/>
              <a:t> </a:t>
            </a:r>
            <a:r>
              <a:rPr lang="en-US" sz="2600" i="1" dirty="0" smtClean="0">
                <a:solidFill>
                  <a:srgbClr val="C00000"/>
                </a:solidFill>
              </a:rPr>
              <a:t>Helen</a:t>
            </a:r>
            <a:r>
              <a:rPr lang="en-US" sz="2600" i="1" dirty="0" smtClean="0"/>
              <a:t> </a:t>
            </a:r>
            <a:r>
              <a:rPr lang="en-US" sz="2600" i="1" dirty="0" smtClean="0">
                <a:solidFill>
                  <a:srgbClr val="C00000"/>
                </a:solidFill>
              </a:rPr>
              <a:t>make a nice black velvet dress </a:t>
            </a:r>
            <a:r>
              <a:rPr lang="en-US" sz="2600" b="1" i="1" dirty="0" smtClean="0">
                <a:solidFill>
                  <a:srgbClr val="C00000"/>
                </a:solidFill>
              </a:rPr>
              <a:t>a week or a month ago</a:t>
            </a:r>
            <a:r>
              <a:rPr lang="ru-RU" sz="2600" i="1" dirty="0" smtClean="0">
                <a:solidFill>
                  <a:srgbClr val="C00000"/>
                </a:solidFill>
              </a:rPr>
              <a:t>?</a:t>
            </a:r>
            <a:endParaRPr lang="en-US" sz="26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/>
            <a:r>
              <a:rPr lang="en-US" sz="28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sz="2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/>
            <a:endParaRPr lang="en-US" sz="2400" dirty="0" smtClean="0"/>
          </a:p>
          <a:p>
            <a:pPr marL="457200" indent="-457200"/>
            <a:endParaRPr lang="ru-RU" sz="2400" i="1" dirty="0" smtClean="0"/>
          </a:p>
          <a:p>
            <a:pPr marL="457200" indent="-457200"/>
            <a:endParaRPr lang="en-US" sz="2400" dirty="0" smtClean="0"/>
          </a:p>
          <a:p>
            <a:pPr marL="457200" indent="-457200"/>
            <a:endParaRPr lang="ru-RU" sz="2400" i="1" dirty="0" smtClean="0"/>
          </a:p>
          <a:p>
            <a:pPr marL="457200" indent="-457200"/>
            <a:r>
              <a:rPr lang="en-US" sz="2400" dirty="0" smtClean="0"/>
              <a:t> </a:t>
            </a:r>
            <a:endParaRPr lang="ru-RU" sz="2400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33400" y="914400"/>
            <a:ext cx="990600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33400" y="914400"/>
            <a:ext cx="8001000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5638800" y="914400"/>
            <a:ext cx="990600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6629400" y="914400"/>
            <a:ext cx="1905000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" y="304800"/>
            <a:ext cx="8686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i="1" dirty="0" smtClean="0">
                <a:solidFill>
                  <a:srgbClr val="C00000"/>
                </a:solidFill>
              </a:rPr>
              <a:t>Helen</a:t>
            </a:r>
            <a:r>
              <a:rPr lang="en-US" sz="3200" i="1" dirty="0" smtClean="0"/>
              <a:t> </a:t>
            </a:r>
            <a:r>
              <a:rPr lang="en-US" sz="3200" i="1" dirty="0" smtClean="0">
                <a:solidFill>
                  <a:srgbClr val="C00000"/>
                </a:solidFill>
              </a:rPr>
              <a:t>made a nice black velvet dress a week ago.</a:t>
            </a:r>
            <a:endParaRPr lang="ru-RU" sz="3200" i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81200" y="228600"/>
            <a:ext cx="373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286000" y="0"/>
            <a:ext cx="2819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Ask possible questions: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6581" y="838200"/>
            <a:ext cx="9067419" cy="96026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n-US" sz="2400" dirty="0" smtClean="0"/>
              <a:t>3. </a:t>
            </a:r>
            <a:r>
              <a:rPr lang="en-US" sz="2800" dirty="0" smtClean="0"/>
              <a:t>Special question </a:t>
            </a:r>
            <a:endParaRPr lang="en-US" sz="2400" dirty="0" smtClean="0"/>
          </a:p>
          <a:p>
            <a:pPr marL="457200" indent="-457200">
              <a:lnSpc>
                <a:spcPct val="150000"/>
              </a:lnSpc>
            </a:pPr>
            <a:r>
              <a:rPr lang="en-US" sz="2400" i="1" dirty="0" smtClean="0">
                <a:solidFill>
                  <a:srgbClr val="C00000"/>
                </a:solidFill>
              </a:rPr>
              <a:t>     </a:t>
            </a:r>
            <a:r>
              <a:rPr lang="en-US" sz="2800" b="1" i="1" dirty="0" smtClean="0">
                <a:solidFill>
                  <a:srgbClr val="C00000"/>
                </a:solidFill>
              </a:rPr>
              <a:t>What</a:t>
            </a:r>
            <a:r>
              <a:rPr lang="en-US" sz="2800" i="1" dirty="0" smtClean="0">
                <a:solidFill>
                  <a:srgbClr val="C00000"/>
                </a:solidFill>
              </a:rPr>
              <a:t> did</a:t>
            </a:r>
            <a:r>
              <a:rPr lang="en-US" sz="2800" dirty="0" smtClean="0"/>
              <a:t> </a:t>
            </a:r>
            <a:r>
              <a:rPr lang="en-US" sz="2800" i="1" dirty="0" smtClean="0">
                <a:solidFill>
                  <a:srgbClr val="C00000"/>
                </a:solidFill>
              </a:rPr>
              <a:t>Helen</a:t>
            </a:r>
            <a:r>
              <a:rPr lang="en-US" sz="2800" i="1" dirty="0" smtClean="0"/>
              <a:t> </a:t>
            </a:r>
            <a:r>
              <a:rPr lang="en-US" sz="2800" i="1" dirty="0" smtClean="0">
                <a:solidFill>
                  <a:srgbClr val="C00000"/>
                </a:solidFill>
              </a:rPr>
              <a:t>make a week ago?</a:t>
            </a: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457200" indent="-457200">
              <a:lnSpc>
                <a:spcPct val="150000"/>
              </a:lnSpc>
            </a:pPr>
            <a:r>
              <a:rPr lang="en-US" sz="2400" i="1" dirty="0" smtClean="0">
                <a:solidFill>
                  <a:srgbClr val="C00000"/>
                </a:solidFill>
              </a:rPr>
              <a:t>     </a:t>
            </a:r>
            <a:r>
              <a:rPr lang="en-US" sz="2800" b="1" i="1" dirty="0" smtClean="0">
                <a:solidFill>
                  <a:srgbClr val="C00000"/>
                </a:solidFill>
              </a:rPr>
              <a:t>What colour </a:t>
            </a:r>
            <a:r>
              <a:rPr lang="en-US" sz="2800" i="1" dirty="0" smtClean="0">
                <a:solidFill>
                  <a:srgbClr val="C00000"/>
                </a:solidFill>
              </a:rPr>
              <a:t>dress did</a:t>
            </a:r>
            <a:r>
              <a:rPr lang="en-US" sz="2800" dirty="0" smtClean="0"/>
              <a:t> </a:t>
            </a:r>
            <a:r>
              <a:rPr lang="en-US" sz="2800" i="1" dirty="0" smtClean="0">
                <a:solidFill>
                  <a:srgbClr val="C00000"/>
                </a:solidFill>
              </a:rPr>
              <a:t>Helen</a:t>
            </a:r>
            <a:r>
              <a:rPr lang="en-US" sz="2800" i="1" dirty="0" smtClean="0"/>
              <a:t> </a:t>
            </a:r>
            <a:r>
              <a:rPr lang="en-US" sz="2800" i="1" dirty="0" smtClean="0">
                <a:solidFill>
                  <a:srgbClr val="C00000"/>
                </a:solidFill>
              </a:rPr>
              <a:t>make a week ago?</a:t>
            </a:r>
            <a:r>
              <a:rPr lang="en-US" sz="2400" i="1" dirty="0" smtClean="0">
                <a:solidFill>
                  <a:srgbClr val="C00000"/>
                </a:solidFill>
              </a:rPr>
              <a:t> </a:t>
            </a:r>
          </a:p>
          <a:p>
            <a:pPr marL="457200" indent="-457200">
              <a:lnSpc>
                <a:spcPct val="150000"/>
              </a:lnSpc>
            </a:pPr>
            <a:r>
              <a:rPr lang="en-US" sz="2400" i="1" dirty="0" smtClean="0">
                <a:solidFill>
                  <a:srgbClr val="C00000"/>
                </a:solidFill>
              </a:rPr>
              <a:t>     </a:t>
            </a:r>
            <a:r>
              <a:rPr lang="en-US" sz="2800" b="1" i="1" dirty="0" smtClean="0">
                <a:solidFill>
                  <a:srgbClr val="C00000"/>
                </a:solidFill>
              </a:rPr>
              <a:t>When</a:t>
            </a:r>
            <a:r>
              <a:rPr lang="en-US" sz="2800" i="1" dirty="0" smtClean="0">
                <a:solidFill>
                  <a:srgbClr val="C00000"/>
                </a:solidFill>
              </a:rPr>
              <a:t> did</a:t>
            </a:r>
            <a:r>
              <a:rPr lang="en-US" sz="2800" dirty="0" smtClean="0"/>
              <a:t> </a:t>
            </a:r>
            <a:r>
              <a:rPr lang="en-US" sz="2800" i="1" dirty="0" smtClean="0">
                <a:solidFill>
                  <a:srgbClr val="C00000"/>
                </a:solidFill>
              </a:rPr>
              <a:t>Helen</a:t>
            </a:r>
            <a:r>
              <a:rPr lang="en-US" sz="2800" i="1" dirty="0" smtClean="0"/>
              <a:t> </a:t>
            </a:r>
            <a:r>
              <a:rPr lang="en-US" sz="2800" i="1" dirty="0" smtClean="0">
                <a:solidFill>
                  <a:srgbClr val="C00000"/>
                </a:solidFill>
              </a:rPr>
              <a:t>make a nice black velvet dress?</a:t>
            </a:r>
            <a:r>
              <a:rPr lang="en-U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457200" indent="-457200"/>
            <a:endParaRPr lang="en-US" sz="400" dirty="0" smtClean="0"/>
          </a:p>
          <a:p>
            <a:pPr marL="457200" indent="-457200">
              <a:lnSpc>
                <a:spcPct val="150000"/>
              </a:lnSpc>
            </a:pPr>
            <a:r>
              <a:rPr lang="en-US" sz="2800" dirty="0" smtClean="0"/>
              <a:t>4</a:t>
            </a:r>
            <a:r>
              <a:rPr lang="ru-RU" sz="2800" dirty="0" smtClean="0"/>
              <a:t>. </a:t>
            </a:r>
            <a:r>
              <a:rPr lang="en-US" sz="2800" dirty="0" smtClean="0"/>
              <a:t>Question to the subject</a:t>
            </a:r>
            <a:endParaRPr lang="en-US" sz="2400" dirty="0" smtClean="0"/>
          </a:p>
          <a:p>
            <a:pPr marL="457200" indent="-457200">
              <a:lnSpc>
                <a:spcPct val="150000"/>
              </a:lnSpc>
            </a:pPr>
            <a:r>
              <a:rPr lang="en-US" sz="2400" i="1" dirty="0" smtClean="0">
                <a:solidFill>
                  <a:srgbClr val="C00000"/>
                </a:solidFill>
              </a:rPr>
              <a:t>    </a:t>
            </a:r>
            <a:r>
              <a:rPr lang="en-US" sz="2800" b="1" i="1" dirty="0" smtClean="0">
                <a:solidFill>
                  <a:srgbClr val="C00000"/>
                </a:solidFill>
              </a:rPr>
              <a:t>Who</a:t>
            </a:r>
            <a:r>
              <a:rPr lang="en-US" sz="2800" i="1" dirty="0" smtClean="0"/>
              <a:t> </a:t>
            </a:r>
            <a:r>
              <a:rPr lang="en-US" sz="2800" i="1" dirty="0" smtClean="0">
                <a:solidFill>
                  <a:srgbClr val="C00000"/>
                </a:solidFill>
              </a:rPr>
              <a:t>made a nice black velvet dress a week ago?</a:t>
            </a: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lnSpc>
                <a:spcPct val="150000"/>
              </a:lnSpc>
            </a:pPr>
            <a:r>
              <a:rPr lang="en-US" sz="2800" dirty="0" smtClean="0"/>
              <a:t>5. Tag-question</a:t>
            </a:r>
          </a:p>
          <a:p>
            <a:pPr marL="457200" indent="-457200">
              <a:lnSpc>
                <a:spcPct val="150000"/>
              </a:lnSpc>
            </a:pPr>
            <a:r>
              <a:rPr lang="en-US" sz="2800" i="1" dirty="0" smtClean="0">
                <a:solidFill>
                  <a:srgbClr val="C00000"/>
                </a:solidFill>
              </a:rPr>
              <a:t>Helen</a:t>
            </a:r>
            <a:r>
              <a:rPr lang="en-US" sz="2800" i="1" dirty="0" smtClean="0"/>
              <a:t> </a:t>
            </a:r>
            <a:r>
              <a:rPr lang="en-US" sz="2800" i="1" dirty="0" smtClean="0">
                <a:solidFill>
                  <a:srgbClr val="C00000"/>
                </a:solidFill>
              </a:rPr>
              <a:t>made a nice black velvet dress a week ago, </a:t>
            </a:r>
            <a:r>
              <a:rPr lang="en-US" sz="2800" b="1" i="1" dirty="0" smtClean="0">
                <a:solidFill>
                  <a:srgbClr val="C00000"/>
                </a:solidFill>
              </a:rPr>
              <a:t>didn’t she</a:t>
            </a:r>
            <a:r>
              <a:rPr lang="en-US" sz="2800" i="1" dirty="0" smtClean="0">
                <a:solidFill>
                  <a:srgbClr val="C00000"/>
                </a:solidFill>
              </a:rPr>
              <a:t>? </a:t>
            </a:r>
          </a:p>
          <a:p>
            <a:pPr marL="457200" indent="-457200">
              <a:lnSpc>
                <a:spcPct val="150000"/>
              </a:lnSpc>
            </a:pPr>
            <a:r>
              <a:rPr lang="en-US" sz="2600" i="1" dirty="0" smtClean="0">
                <a:solidFill>
                  <a:srgbClr val="C00000"/>
                </a:solidFill>
              </a:rPr>
              <a:t>Helen</a:t>
            </a:r>
            <a:r>
              <a:rPr lang="en-US" sz="2600" i="1" dirty="0" smtClean="0"/>
              <a:t> </a:t>
            </a:r>
            <a:r>
              <a:rPr lang="en-US" sz="2600" i="1" dirty="0" smtClean="0">
                <a:solidFill>
                  <a:srgbClr val="C00000"/>
                </a:solidFill>
              </a:rPr>
              <a:t>didn’t</a:t>
            </a:r>
            <a:r>
              <a:rPr lang="en-US" sz="2600" i="1" dirty="0" smtClean="0"/>
              <a:t> </a:t>
            </a:r>
            <a:r>
              <a:rPr lang="en-US" sz="2600" i="1" dirty="0" smtClean="0">
                <a:solidFill>
                  <a:srgbClr val="C00000"/>
                </a:solidFill>
              </a:rPr>
              <a:t>make a nice black velvet skirt a week ago, </a:t>
            </a:r>
            <a:r>
              <a:rPr lang="en-US" sz="2600" b="1" i="1" dirty="0" smtClean="0">
                <a:solidFill>
                  <a:srgbClr val="C00000"/>
                </a:solidFill>
              </a:rPr>
              <a:t>did she</a:t>
            </a:r>
            <a:r>
              <a:rPr lang="en-US" sz="2600" i="1" dirty="0" smtClean="0">
                <a:solidFill>
                  <a:srgbClr val="C00000"/>
                </a:solidFill>
              </a:rPr>
              <a:t>?</a:t>
            </a:r>
            <a:endParaRPr lang="ru-RU" sz="2600" i="1" dirty="0" smtClean="0">
              <a:solidFill>
                <a:srgbClr val="C00000"/>
              </a:solidFill>
            </a:endParaRPr>
          </a:p>
          <a:p>
            <a:pPr marL="457200" indent="-457200">
              <a:lnSpc>
                <a:spcPct val="150000"/>
              </a:lnSpc>
            </a:pPr>
            <a:endParaRPr lang="ru-RU" sz="2800" i="1" dirty="0" smtClean="0">
              <a:solidFill>
                <a:srgbClr val="C00000"/>
              </a:solidFill>
            </a:endParaRPr>
          </a:p>
          <a:p>
            <a:pPr marL="457200" indent="-457200">
              <a:lnSpc>
                <a:spcPct val="150000"/>
              </a:lnSpc>
            </a:pPr>
            <a:endParaRPr lang="en-US" sz="2600" i="1" dirty="0" smtClean="0"/>
          </a:p>
          <a:p>
            <a:pPr marL="457200" indent="-457200"/>
            <a:endParaRPr lang="en-US" sz="2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/>
            <a:endParaRPr lang="en-US" sz="2400" dirty="0" smtClean="0"/>
          </a:p>
          <a:p>
            <a:pPr marL="457200" indent="-457200"/>
            <a:endParaRPr lang="ru-RU" sz="2400" i="1" dirty="0" smtClean="0"/>
          </a:p>
          <a:p>
            <a:pPr marL="457200" indent="-457200"/>
            <a:endParaRPr lang="en-US" sz="2400" dirty="0" smtClean="0"/>
          </a:p>
          <a:p>
            <a:pPr marL="457200" indent="-457200"/>
            <a:endParaRPr lang="ru-RU" sz="2400" i="1" dirty="0" smtClean="0"/>
          </a:p>
          <a:p>
            <a:pPr marL="457200" indent="-457200"/>
            <a:r>
              <a:rPr lang="en-US" sz="2400" dirty="0" smtClean="0"/>
              <a:t> </a:t>
            </a:r>
            <a:endParaRPr lang="ru-RU" sz="2400" dirty="0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5638800" y="762000"/>
            <a:ext cx="914400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581400" y="762000"/>
            <a:ext cx="914400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6629400" y="762000"/>
            <a:ext cx="1905000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533400" y="762000"/>
            <a:ext cx="8001000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533400" y="762000"/>
            <a:ext cx="914400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" y="2514600"/>
            <a:ext cx="36670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2"/>
              </a:rPr>
              <a:t>http://engblog.ru/types-of-questions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04800" y="3276600"/>
            <a:ext cx="44633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3"/>
              </a:rPr>
              <a:t>http://www.studynow.ru/grammar/questions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4800" y="2895600"/>
            <a:ext cx="36421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4"/>
              </a:rPr>
              <a:t>http://www.klikovo.ru/db/msg/9613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04800" y="3657600"/>
            <a:ext cx="45922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5"/>
              </a:rPr>
              <a:t>http://www.openclass.ru/dig-resource/164518</a:t>
            </a: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304800" y="4038600"/>
            <a:ext cx="4229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6"/>
              </a:rPr>
              <a:t>http://www.native-english.ru/subscribe/50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2514600" y="457200"/>
            <a:ext cx="457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Использованные материалы:</a:t>
            </a:r>
            <a:endParaRPr lang="ru-RU" sz="2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04800" y="4419600"/>
            <a:ext cx="624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7"/>
              </a:rPr>
              <a:t>http://englishschool12.ru/load/tipy_voprosov/6-1-0-197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04800" y="5181600"/>
            <a:ext cx="8458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8"/>
              </a:rPr>
              <a:t>http://english-info.ucoz.ru/index/osnovnye_tipy_voprosov_v_anglijskom_jazyke/0-195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04800" y="4800600"/>
            <a:ext cx="685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9"/>
              </a:rPr>
              <a:t>http://abcdetomsk.narod.ru/grammar/question/main_question_e.htm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04800" y="1828800"/>
            <a:ext cx="4876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0"/>
              </a:rPr>
              <a:t>http://www.langinfo.ru/index.php?sect_id=541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04800" y="2209800"/>
            <a:ext cx="39603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11"/>
              </a:rPr>
              <a:t>http://otvet.mail.ru/question/18613009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04800" y="5486400"/>
            <a:ext cx="8763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2"/>
              </a:rPr>
              <a:t>http://www.free-power-point-templates.com/paper-airplane-powerpoint-template/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04800" y="5867400"/>
            <a:ext cx="8229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3"/>
              </a:rPr>
              <a:t>http://i296.photobucket.com/albums/mm169/kunta-1968/Dibujos/th_ATT12.gif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6172200"/>
            <a:ext cx="8686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4"/>
              </a:rPr>
              <a:t>http://www.bewegende-plaatjes-site.nl/MapK/kantoor/kantoor%20bw28.gif</a:t>
            </a:r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71600" y="152400"/>
            <a:ext cx="762000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500"/>
              </a:lnSpc>
            </a:pPr>
            <a:r>
              <a:rPr lang="ru-RU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General question</a:t>
            </a:r>
            <a:r>
              <a:rPr lang="en-US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(Yes/no question) </a:t>
            </a:r>
            <a:endParaRPr lang="en-US" sz="40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ts val="4500"/>
              </a:lnSpc>
            </a:pP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dirty="0" smtClean="0"/>
              <a:t>(</a:t>
            </a:r>
            <a:r>
              <a:rPr lang="ru-RU" sz="2800" dirty="0" smtClean="0"/>
              <a:t>Общий вопрос)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81000" y="3505200"/>
            <a:ext cx="7696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i="1" dirty="0" smtClean="0">
                <a:solidFill>
                  <a:srgbClr val="002060"/>
                </a:solidFill>
              </a:rPr>
              <a:t>Does</a:t>
            </a:r>
            <a:r>
              <a:rPr lang="en-US" sz="2500" i="1" dirty="0" smtClean="0">
                <a:solidFill>
                  <a:srgbClr val="002060"/>
                </a:solidFill>
              </a:rPr>
              <a:t> she like knitting</a:t>
            </a:r>
            <a:r>
              <a:rPr lang="ru-RU" sz="2500" i="1" dirty="0" smtClean="0">
                <a:solidFill>
                  <a:srgbClr val="002060"/>
                </a:solidFill>
              </a:rPr>
              <a:t>? – </a:t>
            </a:r>
            <a:r>
              <a:rPr lang="en-US" sz="2500" i="1" dirty="0" smtClean="0">
                <a:solidFill>
                  <a:srgbClr val="002060"/>
                </a:solidFill>
              </a:rPr>
              <a:t>Yes, she does./No, she doesn’t.</a:t>
            </a:r>
            <a:endParaRPr lang="ru-RU" sz="2500" i="1" dirty="0" smtClean="0">
              <a:solidFill>
                <a:srgbClr val="002060"/>
              </a:solidFill>
            </a:endParaRPr>
          </a:p>
          <a:p>
            <a:r>
              <a:rPr lang="ru-RU" i="1" dirty="0" smtClean="0"/>
              <a:t> </a:t>
            </a:r>
            <a:r>
              <a:rPr lang="ru-RU" sz="2300" i="1" dirty="0" smtClean="0"/>
              <a:t>Она любит вязать? – Да./Нет</a:t>
            </a:r>
            <a:r>
              <a:rPr lang="ru-RU" sz="2000" i="1" dirty="0" smtClean="0"/>
              <a:t>.</a:t>
            </a:r>
            <a:endParaRPr lang="ru-RU" sz="2200" dirty="0"/>
          </a:p>
        </p:txBody>
      </p:sp>
      <p:pic>
        <p:nvPicPr>
          <p:cNvPr id="6" name="Рисунок 5" descr="124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3800" y="3200400"/>
            <a:ext cx="952500" cy="138112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3429000" y="5638800"/>
            <a:ext cx="5486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i="1" dirty="0" smtClean="0">
                <a:solidFill>
                  <a:srgbClr val="002060"/>
                </a:solidFill>
              </a:rPr>
              <a:t>Is</a:t>
            </a:r>
            <a:r>
              <a:rPr lang="en-US" sz="2500" i="1" dirty="0" smtClean="0">
                <a:solidFill>
                  <a:srgbClr val="002060"/>
                </a:solidFill>
              </a:rPr>
              <a:t> this his book?</a:t>
            </a:r>
            <a:r>
              <a:rPr lang="ru-RU" sz="2500" i="1" dirty="0" smtClean="0">
                <a:solidFill>
                  <a:srgbClr val="002060"/>
                </a:solidFill>
              </a:rPr>
              <a:t> – </a:t>
            </a:r>
            <a:r>
              <a:rPr lang="en-US" sz="2500" i="1" dirty="0" smtClean="0">
                <a:solidFill>
                  <a:srgbClr val="002060"/>
                </a:solidFill>
              </a:rPr>
              <a:t>Yes, it is./No, it isn’t. </a:t>
            </a:r>
          </a:p>
          <a:p>
            <a:r>
              <a:rPr lang="en-US" sz="2300" i="1" dirty="0" err="1" smtClean="0"/>
              <a:t>Это</a:t>
            </a:r>
            <a:r>
              <a:rPr lang="en-US" sz="2300" i="1" dirty="0" smtClean="0"/>
              <a:t> </a:t>
            </a:r>
            <a:r>
              <a:rPr lang="en-US" sz="2300" i="1" dirty="0" err="1" smtClean="0"/>
              <a:t>его</a:t>
            </a:r>
            <a:r>
              <a:rPr lang="en-US" sz="2300" i="1" dirty="0" smtClean="0"/>
              <a:t> </a:t>
            </a:r>
            <a:r>
              <a:rPr lang="en-US" sz="2300" i="1" dirty="0" err="1" smtClean="0"/>
              <a:t>книга</a:t>
            </a:r>
            <a:r>
              <a:rPr lang="en-US" sz="2300" i="1" dirty="0" smtClean="0"/>
              <a:t>? </a:t>
            </a:r>
            <a:endParaRPr lang="ru-RU" sz="2300" dirty="0"/>
          </a:p>
        </p:txBody>
      </p:sp>
      <p:pic>
        <p:nvPicPr>
          <p:cNvPr id="8" name="Рисунок 7" descr="rainy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5000" y="5562600"/>
            <a:ext cx="1000125" cy="10668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533400" y="1981200"/>
            <a:ext cx="8153400" cy="1200329"/>
          </a:xfrm>
          <a:prstGeom prst="rect">
            <a:avLst/>
          </a:prstGeom>
          <a:solidFill>
            <a:schemeClr val="bg1"/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r>
              <a:rPr lang="ru-RU" sz="2400" dirty="0" smtClean="0"/>
              <a:t>Это вопрос, требующий ответа «да» или «нет». Начинается с глагола. В данном вопросе </a:t>
            </a:r>
            <a:r>
              <a:rPr lang="ru-RU" sz="2400" u="sng" dirty="0" smtClean="0"/>
              <a:t>обратный</a:t>
            </a:r>
            <a:r>
              <a:rPr lang="ru-RU" sz="2400" dirty="0" smtClean="0"/>
              <a:t> порядок слов .</a:t>
            </a:r>
          </a:p>
          <a:p>
            <a:r>
              <a:rPr lang="ru-RU" sz="2400" dirty="0" smtClean="0"/>
              <a:t> Ответы  на вопросы могут быть краткими и полными.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4572000"/>
            <a:ext cx="8991600" cy="800219"/>
          </a:xfrm>
          <a:prstGeom prst="rect">
            <a:avLst/>
          </a:prstGeom>
          <a:solidFill>
            <a:schemeClr val="bg1"/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r>
              <a:rPr lang="ru-RU" sz="2300" dirty="0" smtClean="0"/>
              <a:t>Не забывайте, что глаголу </a:t>
            </a:r>
            <a:r>
              <a:rPr lang="ru-RU" sz="2300" b="1" dirty="0" err="1" smtClean="0">
                <a:solidFill>
                  <a:srgbClr val="C00000"/>
                </a:solidFill>
              </a:rPr>
              <a:t>to</a:t>
            </a:r>
            <a:r>
              <a:rPr lang="ru-RU" sz="2300" b="1" dirty="0" smtClean="0">
                <a:solidFill>
                  <a:srgbClr val="C00000"/>
                </a:solidFill>
              </a:rPr>
              <a:t> </a:t>
            </a:r>
            <a:r>
              <a:rPr lang="ru-RU" sz="2300" b="1" dirty="0" err="1" smtClean="0">
                <a:solidFill>
                  <a:srgbClr val="C00000"/>
                </a:solidFill>
              </a:rPr>
              <a:t>be</a:t>
            </a:r>
            <a:r>
              <a:rPr lang="ru-RU" sz="2300" dirty="0" smtClean="0">
                <a:solidFill>
                  <a:srgbClr val="C00000"/>
                </a:solidFill>
              </a:rPr>
              <a:t> </a:t>
            </a:r>
            <a:r>
              <a:rPr lang="ru-RU" sz="2300" dirty="0" smtClean="0"/>
              <a:t>в настоящем простом и прошедшем времени не требуется никаких вспомогательных глаголов:</a:t>
            </a:r>
            <a:endParaRPr lang="ru-RU" sz="23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43000" y="1941731"/>
            <a:ext cx="7239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http://animationsa2z.com/attachments/Image/school/school3.gif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43000" y="2246531"/>
            <a:ext cx="7543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http://www.pantip.com/tech/basic/picture/BA1586923-4.gif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143000" y="2627531"/>
            <a:ext cx="762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4"/>
              </a:rPr>
              <a:t>http://img1.liveinternet.ru/images/attach/c/2//69/345/69345018_KOLOBOK.gif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43000" y="2932331"/>
            <a:ext cx="8458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5"/>
              </a:rPr>
              <a:t>http://www.reseauetudiant.com/forum/download.php/1005,53/kin%E9.gif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143000" y="3237131"/>
            <a:ext cx="41208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6"/>
              </a:rPr>
              <a:t>http://www.appleanimation.com/rainy.gif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143000" y="3541931"/>
            <a:ext cx="44755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7"/>
              </a:rPr>
              <a:t>http://gifanimation.ru/images/ludi/cave12.gif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143000" y="3846731"/>
            <a:ext cx="8001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8"/>
              </a:rPr>
              <a:t>http://www.anxietysecrets.com/images/hiker_cooking.gif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143000" y="4151531"/>
            <a:ext cx="533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9"/>
              </a:rPr>
              <a:t>http://glamik.ru/Glamik2/snow_people/013.gif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143000" y="4456331"/>
            <a:ext cx="38134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10"/>
              </a:rPr>
              <a:t>http://www.cdp3.com/image_1455.gif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143000" y="5105400"/>
            <a:ext cx="5486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1"/>
              </a:rPr>
              <a:t>http://mabulle78.m.a.pic.centerblog.net/r8h15tki.gif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143000" y="1676400"/>
            <a:ext cx="5410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2"/>
              </a:rPr>
              <a:t>http://www.ccclarity.co.uk/images/welcome.jpg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143000" y="5410200"/>
            <a:ext cx="41335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13"/>
              </a:rPr>
              <a:t>http://omp.ucoz.com/_tbkp/010/27-2-.gif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143000" y="5715000"/>
            <a:ext cx="533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4"/>
              </a:rPr>
              <a:t>http://yves.marsal.free.fr/disney/yper_aladdin10.gif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143000" y="6019800"/>
            <a:ext cx="533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5"/>
              </a:rPr>
              <a:t>http://s59.radikal.ru/i164/0905/ea/fa0bcdb1ebd7.gif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143000" y="6336268"/>
            <a:ext cx="8763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6"/>
              </a:rPr>
              <a:t>http://www.openclass.ru/sites/default/files/dig_resource/2010/10/__15354.jpg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1143000" y="4800600"/>
            <a:ext cx="6934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7"/>
              </a:rPr>
              <a:t>http://www.djangiebaby.50megs.com/images/a13_196x250.gif</a:t>
            </a:r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71600" y="152400"/>
            <a:ext cx="762000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500"/>
              </a:lnSpc>
            </a:pPr>
            <a:r>
              <a:rPr lang="ru-RU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General question</a:t>
            </a:r>
            <a:r>
              <a:rPr lang="en-US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(Yes/no question) </a:t>
            </a:r>
            <a:endParaRPr lang="en-US" sz="40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ts val="4500"/>
              </a:lnSpc>
            </a:pP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dirty="0" smtClean="0"/>
              <a:t>(</a:t>
            </a:r>
            <a:r>
              <a:rPr lang="ru-RU" sz="2800" dirty="0" smtClean="0"/>
              <a:t>Общий вопрос)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62000" y="1828800"/>
            <a:ext cx="807720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u="sng" dirty="0" smtClean="0"/>
              <a:t>Порядок слов в общем вопросе:</a:t>
            </a:r>
            <a:endParaRPr lang="en-US" sz="2600" u="sng" dirty="0" smtClean="0"/>
          </a:p>
          <a:p>
            <a:r>
              <a:rPr lang="ru-RU" sz="2600" dirty="0" smtClean="0"/>
              <a:t/>
            </a:r>
            <a:br>
              <a:rPr lang="ru-RU" sz="2600" dirty="0" smtClean="0"/>
            </a:br>
            <a:r>
              <a:rPr lang="ru-RU" sz="2600" dirty="0" smtClean="0"/>
              <a:t>1. вспомогательный (модальный, глагол-связка) глагол,</a:t>
            </a:r>
          </a:p>
          <a:p>
            <a:pPr>
              <a:lnSpc>
                <a:spcPct val="150000"/>
              </a:lnSpc>
            </a:pPr>
            <a:r>
              <a:rPr lang="ru-RU" sz="2600" dirty="0" smtClean="0"/>
              <a:t>2. подлежащее (существительное или местоимение), </a:t>
            </a:r>
            <a:br>
              <a:rPr lang="ru-RU" sz="2600" dirty="0" smtClean="0"/>
            </a:br>
            <a:r>
              <a:rPr lang="ru-RU" sz="2600" dirty="0" smtClean="0"/>
              <a:t>3. смысловой глагол (или дополнение). </a:t>
            </a:r>
            <a:endParaRPr lang="ru-RU" sz="2600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762000" y="4724400"/>
            <a:ext cx="2514600" cy="14478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Вспом</a:t>
            </a:r>
            <a:r>
              <a:rPr lang="ru-RU" sz="2400" dirty="0" smtClean="0">
                <a:latin typeface="Calibri" pitchFamily="34" charset="0"/>
              </a:rPr>
              <a:t>огательный (модальный 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Calibri" pitchFamily="34" charset="0"/>
              </a:rPr>
              <a:t> глагол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6096000" y="4724400"/>
            <a:ext cx="1676400" cy="14478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lvl="0" indent="0" algn="ctr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tabLst/>
            </a:pPr>
            <a:r>
              <a:rPr lang="ru-RU" sz="2400" dirty="0" smtClean="0">
                <a:latin typeface="Calibri" pitchFamily="34" charset="0"/>
              </a:rPr>
              <a:t>с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мысловой глагол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3733800" y="4724400"/>
            <a:ext cx="1905000" cy="14478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lvl="0" indent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подлежащее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848600" y="5105400"/>
            <a:ext cx="83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…?</a:t>
            </a:r>
            <a:endParaRPr lang="ru-RU" sz="3600" dirty="0"/>
          </a:p>
        </p:txBody>
      </p:sp>
      <p:cxnSp>
        <p:nvCxnSpPr>
          <p:cNvPr id="11" name="Прямая со стрелкой 10"/>
          <p:cNvCxnSpPr>
            <a:stCxn id="2049" idx="3"/>
            <a:endCxn id="16" idx="1"/>
          </p:cNvCxnSpPr>
          <p:nvPr/>
        </p:nvCxnSpPr>
        <p:spPr>
          <a:xfrm>
            <a:off x="3276600" y="5448300"/>
            <a:ext cx="457200" cy="1588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638800" y="5410200"/>
            <a:ext cx="457200" cy="1588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458" name="Picture 2" descr="http://www.ccclarity.co.uk/images/welcom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14800" y="5029200"/>
            <a:ext cx="1066800" cy="10668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90800" y="0"/>
            <a:ext cx="525780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500"/>
              </a:lnSpc>
            </a:pP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Alternative  question </a:t>
            </a:r>
          </a:p>
          <a:p>
            <a:pPr algn="ctr">
              <a:lnSpc>
                <a:spcPts val="4500"/>
              </a:lnSpc>
            </a:pP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dirty="0" smtClean="0"/>
              <a:t>(</a:t>
            </a:r>
            <a:r>
              <a:rPr lang="ru-RU" sz="2800" dirty="0" smtClean="0"/>
              <a:t>Альтернативный вопрос)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04800" y="3733800"/>
            <a:ext cx="8839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i="1" dirty="0" smtClean="0">
                <a:solidFill>
                  <a:srgbClr val="002060"/>
                </a:solidFill>
              </a:rPr>
              <a:t>Did she finish writing the article </a:t>
            </a:r>
            <a:r>
              <a:rPr lang="en-US" sz="2500" i="1" u="sng" dirty="0" smtClean="0">
                <a:solidFill>
                  <a:srgbClr val="002060"/>
                </a:solidFill>
              </a:rPr>
              <a:t>in the morning </a:t>
            </a:r>
            <a:r>
              <a:rPr lang="en-US" sz="2500" b="1" i="1" dirty="0" smtClean="0">
                <a:solidFill>
                  <a:srgbClr val="C00000"/>
                </a:solidFill>
              </a:rPr>
              <a:t>or</a:t>
            </a:r>
            <a:r>
              <a:rPr lang="en-US" sz="2500" i="1" dirty="0" smtClean="0">
                <a:solidFill>
                  <a:srgbClr val="002060"/>
                </a:solidFill>
              </a:rPr>
              <a:t> </a:t>
            </a:r>
            <a:r>
              <a:rPr lang="en-US" sz="2500" i="1" u="sng" dirty="0" smtClean="0">
                <a:solidFill>
                  <a:srgbClr val="002060"/>
                </a:solidFill>
              </a:rPr>
              <a:t>at night</a:t>
            </a:r>
            <a:r>
              <a:rPr lang="en-US" sz="2500" i="1" dirty="0" smtClean="0">
                <a:solidFill>
                  <a:srgbClr val="002060"/>
                </a:solidFill>
              </a:rPr>
              <a:t>? </a:t>
            </a:r>
            <a:endParaRPr lang="ru-RU" sz="2500" i="1" dirty="0" smtClean="0">
              <a:solidFill>
                <a:srgbClr val="002060"/>
              </a:solidFill>
            </a:endParaRPr>
          </a:p>
          <a:p>
            <a:r>
              <a:rPr lang="en-US" sz="2300" i="1" dirty="0" err="1" smtClean="0"/>
              <a:t>Он</a:t>
            </a:r>
            <a:r>
              <a:rPr lang="ru-RU" sz="2300" i="1" dirty="0" smtClean="0"/>
              <a:t>а</a:t>
            </a:r>
            <a:r>
              <a:rPr lang="en-US" sz="2300" i="1" dirty="0" smtClean="0"/>
              <a:t> </a:t>
            </a:r>
            <a:r>
              <a:rPr lang="en-US" sz="2300" i="1" dirty="0" err="1" smtClean="0"/>
              <a:t>закончил</a:t>
            </a:r>
            <a:r>
              <a:rPr lang="ru-RU" sz="2300" i="1" dirty="0" smtClean="0"/>
              <a:t>а </a:t>
            </a:r>
            <a:r>
              <a:rPr lang="en-US" sz="2300" i="1" dirty="0" err="1" smtClean="0"/>
              <a:t>писать</a:t>
            </a:r>
            <a:r>
              <a:rPr lang="en-US" sz="2300" i="1" dirty="0" smtClean="0"/>
              <a:t> </a:t>
            </a:r>
            <a:r>
              <a:rPr lang="en-US" sz="2300" i="1" dirty="0" err="1" smtClean="0"/>
              <a:t>статью</a:t>
            </a:r>
            <a:r>
              <a:rPr lang="en-US" sz="2300" i="1" dirty="0" smtClean="0"/>
              <a:t> </a:t>
            </a:r>
            <a:r>
              <a:rPr lang="en-US" sz="2300" i="1" dirty="0" err="1" smtClean="0"/>
              <a:t>утром</a:t>
            </a:r>
            <a:r>
              <a:rPr lang="en-US" sz="2300" i="1" dirty="0" smtClean="0"/>
              <a:t> </a:t>
            </a:r>
            <a:r>
              <a:rPr lang="en-US" sz="2300" i="1" dirty="0" err="1" smtClean="0"/>
              <a:t>или</a:t>
            </a:r>
            <a:r>
              <a:rPr lang="en-US" sz="2300" i="1" dirty="0" smtClean="0"/>
              <a:t> </a:t>
            </a:r>
            <a:r>
              <a:rPr lang="en-US" sz="2300" i="1" dirty="0" err="1" smtClean="0"/>
              <a:t>вечером</a:t>
            </a:r>
            <a:r>
              <a:rPr lang="en-US" sz="2300" i="1" dirty="0" smtClean="0"/>
              <a:t>?  </a:t>
            </a:r>
            <a:endParaRPr lang="ru-RU" sz="2300" dirty="0"/>
          </a:p>
        </p:txBody>
      </p:sp>
      <p:pic>
        <p:nvPicPr>
          <p:cNvPr id="6" name="Рисунок 5" descr="124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1800" y="4343400"/>
            <a:ext cx="1905000" cy="1905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304800" y="5715000"/>
            <a:ext cx="8153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i="1" dirty="0" smtClean="0">
                <a:solidFill>
                  <a:srgbClr val="002060"/>
                </a:solidFill>
              </a:rPr>
              <a:t>Did she finish </a:t>
            </a:r>
            <a:r>
              <a:rPr lang="en-US" sz="2500" i="1" u="sng" dirty="0" smtClean="0">
                <a:solidFill>
                  <a:srgbClr val="002060"/>
                </a:solidFill>
              </a:rPr>
              <a:t>writing</a:t>
            </a:r>
            <a:r>
              <a:rPr lang="en-US" sz="2500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smtClean="0">
                <a:solidFill>
                  <a:srgbClr val="C00000"/>
                </a:solidFill>
              </a:rPr>
              <a:t>or</a:t>
            </a:r>
            <a:r>
              <a:rPr lang="en-US" sz="2500" i="1" dirty="0" smtClean="0">
                <a:solidFill>
                  <a:srgbClr val="002060"/>
                </a:solidFill>
              </a:rPr>
              <a:t> </a:t>
            </a:r>
            <a:r>
              <a:rPr lang="en-US" sz="2500" i="1" u="sng" dirty="0" smtClean="0">
                <a:solidFill>
                  <a:srgbClr val="002060"/>
                </a:solidFill>
              </a:rPr>
              <a:t>reading</a:t>
            </a:r>
            <a:r>
              <a:rPr lang="en-US" sz="2500" i="1" dirty="0" smtClean="0">
                <a:solidFill>
                  <a:srgbClr val="002060"/>
                </a:solidFill>
              </a:rPr>
              <a:t> the article? </a:t>
            </a:r>
            <a:endParaRPr lang="ru-RU" sz="2500" i="1" dirty="0" smtClean="0">
              <a:solidFill>
                <a:srgbClr val="002060"/>
              </a:solidFill>
            </a:endParaRPr>
          </a:p>
          <a:p>
            <a:r>
              <a:rPr lang="en-US" sz="2000" i="1" dirty="0" smtClean="0"/>
              <a:t> </a:t>
            </a:r>
            <a:r>
              <a:rPr lang="en-US" sz="2300" i="1" dirty="0" err="1" smtClean="0"/>
              <a:t>Он</a:t>
            </a:r>
            <a:r>
              <a:rPr lang="ru-RU" sz="2300" i="1" dirty="0" smtClean="0"/>
              <a:t>а</a:t>
            </a:r>
            <a:r>
              <a:rPr lang="en-US" sz="2300" i="1" dirty="0" smtClean="0"/>
              <a:t> </a:t>
            </a:r>
            <a:r>
              <a:rPr lang="en-US" sz="2300" i="1" dirty="0" err="1" smtClean="0"/>
              <a:t>закончил</a:t>
            </a:r>
            <a:r>
              <a:rPr lang="ru-RU" sz="2300" i="1" dirty="0" smtClean="0"/>
              <a:t>а</a:t>
            </a:r>
            <a:r>
              <a:rPr lang="en-US" sz="2300" i="1" dirty="0" smtClean="0"/>
              <a:t> </a:t>
            </a:r>
            <a:r>
              <a:rPr lang="en-US" sz="2300" i="1" dirty="0" err="1" smtClean="0"/>
              <a:t>писать</a:t>
            </a:r>
            <a:r>
              <a:rPr lang="en-US" sz="2300" i="1" dirty="0" smtClean="0"/>
              <a:t> </a:t>
            </a:r>
            <a:r>
              <a:rPr lang="en-US" sz="2300" i="1" dirty="0" err="1" smtClean="0"/>
              <a:t>или</a:t>
            </a:r>
            <a:r>
              <a:rPr lang="en-US" sz="2300" i="1" dirty="0" smtClean="0"/>
              <a:t> </a:t>
            </a:r>
            <a:r>
              <a:rPr lang="en-US" sz="2300" i="1" dirty="0" err="1" smtClean="0"/>
              <a:t>читать</a:t>
            </a:r>
            <a:r>
              <a:rPr lang="en-US" sz="2300" i="1" dirty="0" smtClean="0"/>
              <a:t> </a:t>
            </a:r>
            <a:r>
              <a:rPr lang="en-US" sz="2300" i="1" dirty="0" err="1" smtClean="0"/>
              <a:t>статью</a:t>
            </a:r>
            <a:r>
              <a:rPr lang="en-US" sz="2300" i="1" dirty="0" smtClean="0"/>
              <a:t>? </a:t>
            </a:r>
            <a:endParaRPr lang="ru-RU" sz="23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04800" y="4648200"/>
            <a:ext cx="8153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i="1" dirty="0" smtClean="0">
                <a:solidFill>
                  <a:srgbClr val="002060"/>
                </a:solidFill>
              </a:rPr>
              <a:t>Did she finish writing </a:t>
            </a:r>
            <a:r>
              <a:rPr lang="en-US" sz="2500" i="1" u="sng" dirty="0" smtClean="0">
                <a:solidFill>
                  <a:srgbClr val="002060"/>
                </a:solidFill>
              </a:rPr>
              <a:t>an article </a:t>
            </a:r>
            <a:r>
              <a:rPr lang="en-US" sz="2500" b="1" i="1" dirty="0" smtClean="0">
                <a:solidFill>
                  <a:srgbClr val="C00000"/>
                </a:solidFill>
              </a:rPr>
              <a:t>or</a:t>
            </a:r>
            <a:r>
              <a:rPr lang="en-US" sz="2500" i="1" dirty="0" smtClean="0">
                <a:solidFill>
                  <a:srgbClr val="002060"/>
                </a:solidFill>
              </a:rPr>
              <a:t> </a:t>
            </a:r>
            <a:r>
              <a:rPr lang="en-US" sz="2500" i="1" u="sng" dirty="0" smtClean="0">
                <a:solidFill>
                  <a:srgbClr val="002060"/>
                </a:solidFill>
              </a:rPr>
              <a:t>a letter</a:t>
            </a:r>
            <a:r>
              <a:rPr lang="en-US" sz="2500" i="1" dirty="0" smtClean="0">
                <a:solidFill>
                  <a:srgbClr val="002060"/>
                </a:solidFill>
              </a:rPr>
              <a:t>? </a:t>
            </a:r>
            <a:endParaRPr lang="ru-RU" sz="2500" i="1" dirty="0" smtClean="0">
              <a:solidFill>
                <a:srgbClr val="002060"/>
              </a:solidFill>
            </a:endParaRPr>
          </a:p>
          <a:p>
            <a:r>
              <a:rPr lang="en-US" sz="2000" i="1" dirty="0" smtClean="0"/>
              <a:t> </a:t>
            </a:r>
            <a:r>
              <a:rPr lang="en-US" sz="2300" i="1" dirty="0" err="1" smtClean="0"/>
              <a:t>Он</a:t>
            </a:r>
            <a:r>
              <a:rPr lang="ru-RU" sz="2300" i="1" dirty="0" smtClean="0"/>
              <a:t>а</a:t>
            </a:r>
            <a:r>
              <a:rPr lang="en-US" sz="2300" i="1" dirty="0" smtClean="0"/>
              <a:t> </a:t>
            </a:r>
            <a:r>
              <a:rPr lang="en-US" sz="2300" i="1" dirty="0" err="1" smtClean="0"/>
              <a:t>закончил</a:t>
            </a:r>
            <a:r>
              <a:rPr lang="ru-RU" sz="2300" i="1" dirty="0" smtClean="0"/>
              <a:t>а</a:t>
            </a:r>
            <a:r>
              <a:rPr lang="en-US" sz="2300" i="1" dirty="0" smtClean="0"/>
              <a:t> </a:t>
            </a:r>
            <a:r>
              <a:rPr lang="en-US" sz="2300" i="1" dirty="0" err="1" smtClean="0"/>
              <a:t>писать</a:t>
            </a:r>
            <a:r>
              <a:rPr lang="en-US" sz="2300" i="1" dirty="0" smtClean="0"/>
              <a:t> </a:t>
            </a:r>
            <a:r>
              <a:rPr lang="ru-RU" sz="2300" i="1" dirty="0" smtClean="0"/>
              <a:t>статью или письмо</a:t>
            </a:r>
            <a:r>
              <a:rPr lang="en-US" sz="2300" i="1" dirty="0" smtClean="0"/>
              <a:t> ? </a:t>
            </a:r>
            <a:endParaRPr lang="ru-RU" sz="2300" dirty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228600" y="1676401"/>
            <a:ext cx="8686800" cy="209288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softEdge rad="63500"/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Альтернативный вопрос предлагает выбор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 </a:t>
            </a:r>
            <a:r>
              <a:rPr lang="ru-RU" sz="2200" dirty="0" smtClean="0">
                <a:solidFill>
                  <a:srgbClr val="000000"/>
                </a:solidFill>
                <a:cs typeface="Times New Roman" pitchFamily="18" charset="0"/>
              </a:rPr>
              <a:t>между двумя возможностями.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200" dirty="0" smtClean="0"/>
              <a:t>Строится на основе общего вопроса и содержит союз "</a:t>
            </a:r>
            <a:r>
              <a:rPr lang="ru-RU" sz="2200" b="1" dirty="0" err="1" smtClean="0">
                <a:solidFill>
                  <a:srgbClr val="C00000"/>
                </a:solidFill>
              </a:rPr>
              <a:t>or</a:t>
            </a:r>
            <a:r>
              <a:rPr lang="ru-RU" sz="2200" dirty="0" smtClean="0"/>
              <a:t>" - «или».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200" dirty="0" smtClean="0">
                <a:solidFill>
                  <a:srgbClr val="000000"/>
                </a:solidFill>
                <a:cs typeface="Times New Roman" pitchFamily="18" charset="0"/>
              </a:rPr>
              <a:t>Н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а альтернативный вопрос нельзя ответить</a:t>
            </a:r>
            <a:r>
              <a:rPr lang="ru-RU" sz="2200" dirty="0" smtClean="0">
                <a:solidFill>
                  <a:srgbClr val="000000"/>
                </a:solidFill>
                <a:cs typeface="Times New Roman" pitchFamily="18" charset="0"/>
              </a:rPr>
              <a:t> «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Да»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 или</a:t>
            </a:r>
            <a:r>
              <a:rPr lang="ru-RU" sz="2200" dirty="0" smtClean="0">
                <a:solidFill>
                  <a:srgbClr val="000000"/>
                </a:solidFill>
                <a:cs typeface="Times New Roman" pitchFamily="18" charset="0"/>
              </a:rPr>
              <a:t> «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Нет»</a:t>
            </a:r>
            <a:r>
              <a:rPr lang="ru-RU" sz="2200" dirty="0" smtClean="0">
                <a:solidFill>
                  <a:srgbClr val="000000"/>
                </a:solidFill>
                <a:cs typeface="Times New Roman" pitchFamily="18" charset="0"/>
              </a:rPr>
              <a:t>, н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ужно</a:t>
            </a:r>
            <a:r>
              <a:rPr kumimoji="0" lang="ru-RU" sz="22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 сделать выбор. Обычно даются полные ответы.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066800" y="2438400"/>
            <a:ext cx="2438400" cy="1447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latin typeface="Arial" pitchFamily="34" charset="0"/>
              </a:rPr>
              <a:t>Общий вопрос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53000" y="2819400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… </a:t>
            </a:r>
            <a:r>
              <a:rPr lang="en-US" sz="3600" dirty="0" smtClean="0"/>
              <a:t>or …</a:t>
            </a:r>
            <a:r>
              <a:rPr lang="ru-RU" sz="3600" dirty="0" smtClean="0"/>
              <a:t>?</a:t>
            </a:r>
            <a:endParaRPr lang="ru-RU" sz="3600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3657600" y="3200400"/>
            <a:ext cx="1066800" cy="1588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2590800" y="0"/>
            <a:ext cx="525780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500"/>
              </a:lnSpc>
            </a:pP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Alternative  question </a:t>
            </a:r>
          </a:p>
          <a:p>
            <a:pPr algn="ctr">
              <a:lnSpc>
                <a:spcPts val="4500"/>
              </a:lnSpc>
            </a:pP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dirty="0" smtClean="0"/>
              <a:t>(</a:t>
            </a:r>
            <a:r>
              <a:rPr lang="ru-RU" sz="2800" dirty="0" smtClean="0"/>
              <a:t>Альтернативный вопрос) 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4267200" y="3581400"/>
            <a:ext cx="29718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dirty="0" smtClean="0"/>
              <a:t>(к любому члену предложения)</a:t>
            </a:r>
            <a:endParaRPr lang="ru-RU" sz="26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09800" y="152400"/>
            <a:ext cx="655320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500"/>
              </a:lnSpc>
            </a:pP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Special question</a:t>
            </a:r>
            <a:r>
              <a:rPr lang="en-US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US" sz="32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</a:t>
            </a:r>
            <a:r>
              <a:rPr lang="en-US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-question) </a:t>
            </a:r>
            <a:endParaRPr lang="en-US" sz="40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ts val="4500"/>
              </a:lnSpc>
            </a:pP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dirty="0" smtClean="0"/>
              <a:t>(</a:t>
            </a:r>
            <a:r>
              <a:rPr lang="ru-RU" sz="2800" dirty="0" smtClean="0"/>
              <a:t>Специальный вопрос)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905000" y="3810000"/>
            <a:ext cx="5105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i="1" dirty="0" smtClean="0">
                <a:solidFill>
                  <a:srgbClr val="002060"/>
                </a:solidFill>
              </a:rPr>
              <a:t>Where</a:t>
            </a:r>
            <a:r>
              <a:rPr lang="en-US" sz="2500" i="1" dirty="0" smtClean="0">
                <a:solidFill>
                  <a:srgbClr val="002060"/>
                </a:solidFill>
              </a:rPr>
              <a:t> are you going to move? </a:t>
            </a:r>
            <a:r>
              <a:rPr lang="en-US" sz="2500" i="1" dirty="0" smtClean="0"/>
              <a:t> </a:t>
            </a:r>
            <a:endParaRPr lang="ru-RU" sz="2500" i="1" dirty="0" smtClean="0"/>
          </a:p>
          <a:p>
            <a:r>
              <a:rPr lang="ru-RU" sz="2300" i="1" dirty="0" smtClean="0"/>
              <a:t>Куда ты собираешься переехать? </a:t>
            </a:r>
            <a:endParaRPr lang="ru-RU" sz="2300" dirty="0"/>
          </a:p>
        </p:txBody>
      </p:sp>
      <p:pic>
        <p:nvPicPr>
          <p:cNvPr id="6" name="Рисунок 5" descr="124.g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53200" y="3581400"/>
            <a:ext cx="1238250" cy="123825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3276600" y="5181600"/>
            <a:ext cx="4572000" cy="8463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600" b="1" i="1" dirty="0" smtClean="0">
                <a:solidFill>
                  <a:srgbClr val="002060"/>
                </a:solidFill>
              </a:rPr>
              <a:t>When</a:t>
            </a:r>
            <a:r>
              <a:rPr lang="en-US" sz="2600" i="1" dirty="0" smtClean="0">
                <a:solidFill>
                  <a:srgbClr val="002060"/>
                </a:solidFill>
              </a:rPr>
              <a:t> did you leave the house?  </a:t>
            </a:r>
            <a:r>
              <a:rPr lang="en-US" sz="2300" i="1" dirty="0" err="1" smtClean="0"/>
              <a:t>Когда</a:t>
            </a:r>
            <a:r>
              <a:rPr lang="en-US" sz="2300" i="1" dirty="0" smtClean="0"/>
              <a:t> </a:t>
            </a:r>
            <a:r>
              <a:rPr lang="en-US" sz="2300" i="1" dirty="0" err="1" smtClean="0"/>
              <a:t>ты</a:t>
            </a:r>
            <a:r>
              <a:rPr lang="en-US" sz="2300" i="1" dirty="0" smtClean="0"/>
              <a:t> </a:t>
            </a:r>
            <a:r>
              <a:rPr lang="en-US" sz="2300" i="1" dirty="0" err="1" smtClean="0"/>
              <a:t>уш</a:t>
            </a:r>
            <a:r>
              <a:rPr lang="ru-RU" sz="2300" i="1" dirty="0" smtClean="0"/>
              <a:t>ё</a:t>
            </a:r>
            <a:r>
              <a:rPr lang="en-US" sz="2300" i="1" dirty="0" smtClean="0"/>
              <a:t>л </a:t>
            </a:r>
            <a:r>
              <a:rPr lang="en-US" sz="2300" i="1" dirty="0" err="1" smtClean="0"/>
              <a:t>из</a:t>
            </a:r>
            <a:r>
              <a:rPr lang="en-US" sz="2300" i="1" dirty="0" smtClean="0"/>
              <a:t> </a:t>
            </a:r>
            <a:r>
              <a:rPr lang="en-US" sz="2300" i="1" dirty="0" err="1" smtClean="0"/>
              <a:t>дома</a:t>
            </a:r>
            <a:r>
              <a:rPr lang="en-US" sz="2300" i="1" dirty="0" smtClean="0"/>
              <a:t>? </a:t>
            </a:r>
            <a:endParaRPr lang="ru-RU" sz="2300" dirty="0"/>
          </a:p>
        </p:txBody>
      </p:sp>
      <p:pic>
        <p:nvPicPr>
          <p:cNvPr id="8" name="Рисунок 7" descr="rainy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4724400"/>
            <a:ext cx="1370688" cy="171336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152400" y="1905000"/>
            <a:ext cx="8763000" cy="1569660"/>
          </a:xfrm>
          <a:prstGeom prst="rect">
            <a:avLst/>
          </a:prstGeom>
          <a:solidFill>
            <a:schemeClr val="bg1"/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Может быть задан к любому члену предложения и требует конкретного ответа. Порядок слов </a:t>
            </a:r>
            <a:r>
              <a:rPr lang="ru-RU" sz="2400" u="sng" dirty="0" smtClean="0"/>
              <a:t>обратный.</a:t>
            </a:r>
            <a:r>
              <a:rPr lang="ru-RU" sz="2400" dirty="0" smtClean="0"/>
              <a:t>  Начинается с вопросительного слова: </a:t>
            </a:r>
            <a:r>
              <a:rPr lang="ru-RU" sz="2400" b="1" dirty="0" err="1" smtClean="0">
                <a:solidFill>
                  <a:srgbClr val="C00000"/>
                </a:solidFill>
              </a:rPr>
              <a:t>What</a:t>
            </a:r>
            <a:r>
              <a:rPr lang="ru-RU" sz="2400" dirty="0" smtClean="0"/>
              <a:t>? – что?; </a:t>
            </a:r>
            <a:r>
              <a:rPr lang="ru-RU" sz="2400" b="1" dirty="0" err="1" smtClean="0">
                <a:solidFill>
                  <a:srgbClr val="C00000"/>
                </a:solidFill>
              </a:rPr>
              <a:t>When</a:t>
            </a:r>
            <a:r>
              <a:rPr lang="ru-RU" sz="2400" dirty="0" smtClean="0"/>
              <a:t>? – когда?; </a:t>
            </a:r>
            <a:r>
              <a:rPr lang="ru-RU" sz="2400" b="1" dirty="0" err="1" smtClean="0">
                <a:solidFill>
                  <a:srgbClr val="C00000"/>
                </a:solidFill>
              </a:rPr>
              <a:t>Where</a:t>
            </a:r>
            <a:r>
              <a:rPr lang="ru-RU" sz="2400" dirty="0" smtClean="0"/>
              <a:t>? – где?; </a:t>
            </a:r>
            <a:r>
              <a:rPr lang="ru-RU" sz="2400" b="1" dirty="0" err="1" smtClean="0">
                <a:solidFill>
                  <a:srgbClr val="C00000"/>
                </a:solidFill>
              </a:rPr>
              <a:t>Why</a:t>
            </a:r>
            <a:r>
              <a:rPr lang="ru-RU" sz="2400" dirty="0" smtClean="0"/>
              <a:t>? – почему?;  </a:t>
            </a:r>
            <a:r>
              <a:rPr lang="ru-RU" sz="2400" b="1" dirty="0" err="1" smtClean="0">
                <a:solidFill>
                  <a:srgbClr val="C00000"/>
                </a:solidFill>
              </a:rPr>
              <a:t>Which</a:t>
            </a:r>
            <a:r>
              <a:rPr lang="ru-RU" sz="2400" dirty="0" smtClean="0"/>
              <a:t>? – который? и других. </a:t>
            </a:r>
            <a:endParaRPr lang="ru-RU" sz="20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7400" y="152400"/>
            <a:ext cx="655320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500"/>
              </a:lnSpc>
            </a:pP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Special question</a:t>
            </a:r>
            <a:r>
              <a:rPr lang="en-US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US" sz="32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</a:t>
            </a:r>
            <a:r>
              <a:rPr lang="en-US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-question) </a:t>
            </a:r>
            <a:endParaRPr lang="en-US" sz="40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ts val="4500"/>
              </a:lnSpc>
            </a:pP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dirty="0" smtClean="0"/>
              <a:t>(</a:t>
            </a:r>
            <a:r>
              <a:rPr lang="ru-RU" sz="2800" dirty="0" smtClean="0"/>
              <a:t>Специальный вопрос)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33400" y="1447800"/>
            <a:ext cx="8458200" cy="326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dirty="0" smtClean="0"/>
              <a:t>                            </a:t>
            </a:r>
            <a:r>
              <a:rPr lang="ru-RU" sz="2400" u="sng" dirty="0" smtClean="0"/>
              <a:t>Порядок слов в специальном вопросе:</a:t>
            </a:r>
          </a:p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1.вопросительное слово (</a:t>
            </a:r>
            <a:r>
              <a:rPr lang="ru-RU" sz="2400" dirty="0" err="1" smtClean="0">
                <a:solidFill>
                  <a:srgbClr val="C00000"/>
                </a:solidFill>
              </a:rPr>
              <a:t>wh</a:t>
            </a:r>
            <a:r>
              <a:rPr lang="en-US" sz="2400" dirty="0" smtClean="0">
                <a:solidFill>
                  <a:srgbClr val="C00000"/>
                </a:solidFill>
              </a:rPr>
              <a:t>at</a:t>
            </a:r>
            <a:r>
              <a:rPr lang="ru-RU" sz="2400" dirty="0" smtClean="0"/>
              <a:t>, </a:t>
            </a:r>
            <a:r>
              <a:rPr lang="ru-RU" sz="2400" dirty="0" err="1" smtClean="0">
                <a:solidFill>
                  <a:srgbClr val="C00000"/>
                </a:solidFill>
              </a:rPr>
              <a:t>where</a:t>
            </a:r>
            <a:r>
              <a:rPr lang="ru-RU" sz="2400" dirty="0" smtClean="0"/>
              <a:t>, </a:t>
            </a:r>
            <a:r>
              <a:rPr lang="ru-RU" sz="2400" dirty="0" err="1" smtClean="0">
                <a:solidFill>
                  <a:srgbClr val="C00000"/>
                </a:solidFill>
              </a:rPr>
              <a:t>wh</a:t>
            </a:r>
            <a:r>
              <a:rPr lang="en-US" sz="2400" dirty="0" smtClean="0">
                <a:solidFill>
                  <a:srgbClr val="C00000"/>
                </a:solidFill>
              </a:rPr>
              <a:t>y</a:t>
            </a:r>
            <a:r>
              <a:rPr lang="ru-RU" sz="2400" dirty="0" smtClean="0"/>
              <a:t>, </a:t>
            </a:r>
            <a:r>
              <a:rPr lang="ru-RU" sz="2400" dirty="0" err="1" smtClean="0">
                <a:solidFill>
                  <a:srgbClr val="C00000"/>
                </a:solidFill>
              </a:rPr>
              <a:t>when</a:t>
            </a:r>
            <a:r>
              <a:rPr lang="ru-RU" sz="2400" dirty="0" smtClean="0"/>
              <a:t> и т.д.) </a:t>
            </a:r>
            <a:br>
              <a:rPr lang="ru-RU" sz="2400" dirty="0" smtClean="0"/>
            </a:br>
            <a:r>
              <a:rPr lang="ru-RU" sz="2400" dirty="0" smtClean="0"/>
              <a:t>2.вспомогательный (модальный, глагол-связка) глагол, </a:t>
            </a:r>
            <a:br>
              <a:rPr lang="ru-RU" sz="2400" dirty="0" smtClean="0"/>
            </a:br>
            <a:r>
              <a:rPr lang="ru-RU" sz="2400" dirty="0" smtClean="0"/>
              <a:t>3.подлежащее (существительное или местоимение), </a:t>
            </a:r>
            <a:br>
              <a:rPr lang="ru-RU" sz="2400" dirty="0" smtClean="0"/>
            </a:br>
            <a:r>
              <a:rPr lang="ru-RU" sz="2400" dirty="0" smtClean="0"/>
              <a:t>4.смысловой глагол, </a:t>
            </a:r>
            <a:br>
              <a:rPr lang="ru-RU" sz="2400" dirty="0" smtClean="0"/>
            </a:br>
            <a:r>
              <a:rPr lang="ru-RU" sz="2400" dirty="0" smtClean="0"/>
              <a:t>5.дополнения, </a:t>
            </a:r>
            <a:br>
              <a:rPr lang="ru-RU" sz="2400" dirty="0" smtClean="0"/>
            </a:br>
            <a:r>
              <a:rPr lang="ru-RU" sz="2400" dirty="0" smtClean="0"/>
              <a:t>6.обстоятельства (места, времени, образа действия и т.д.).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2667000" y="4648200"/>
            <a:ext cx="1752600" cy="14478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Calibri" pitchFamily="34" charset="0"/>
              </a:rPr>
              <a:t>в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спом</a:t>
            </a:r>
            <a:r>
              <a:rPr lang="ru-RU" sz="1600" dirty="0" smtClean="0">
                <a:latin typeface="Calibri" pitchFamily="34" charset="0"/>
              </a:rPr>
              <a:t>огательный </a:t>
            </a:r>
            <a:r>
              <a:rPr lang="ru-RU" sz="2000" dirty="0" smtClean="0">
                <a:latin typeface="Calibri" pitchFamily="34" charset="0"/>
              </a:rPr>
              <a:t>(</a:t>
            </a:r>
            <a:r>
              <a:rPr lang="ru-RU" sz="1600" dirty="0" smtClean="0">
                <a:latin typeface="Calibri" pitchFamily="34" charset="0"/>
              </a:rPr>
              <a:t>модальный</a:t>
            </a:r>
            <a:r>
              <a:rPr lang="ru-RU" sz="2000" dirty="0" smtClean="0">
                <a:latin typeface="Calibri" pitchFamily="34" charset="0"/>
              </a:rPr>
              <a:t> 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Calibri" pitchFamily="34" charset="0"/>
              </a:rPr>
              <a:t> </a:t>
            </a:r>
            <a:r>
              <a:rPr lang="ru-RU" dirty="0" smtClean="0">
                <a:latin typeface="Calibri" pitchFamily="34" charset="0"/>
              </a:rPr>
              <a:t>глагол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6629400" y="4648200"/>
            <a:ext cx="1676400" cy="14478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lvl="0" indent="0" algn="ctr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tabLst/>
            </a:pPr>
            <a:r>
              <a:rPr lang="ru-RU" sz="2000" dirty="0" smtClean="0">
                <a:latin typeface="Calibri" pitchFamily="34" charset="0"/>
              </a:rPr>
              <a:t>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мысловой глагол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4724400" y="4648200"/>
            <a:ext cx="1600200" cy="14478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lvl="0" indent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подлежащее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305800" y="5029200"/>
            <a:ext cx="83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…?</a:t>
            </a:r>
            <a:endParaRPr lang="ru-RU" sz="3600" dirty="0"/>
          </a:p>
        </p:txBody>
      </p:sp>
      <p:cxnSp>
        <p:nvCxnSpPr>
          <p:cNvPr id="15" name="Прямая со стрелкой 14"/>
          <p:cNvCxnSpPr>
            <a:stCxn id="11" idx="3"/>
            <a:endCxn id="13" idx="1"/>
          </p:cNvCxnSpPr>
          <p:nvPr/>
        </p:nvCxnSpPr>
        <p:spPr>
          <a:xfrm>
            <a:off x="4419600" y="5372100"/>
            <a:ext cx="304800" cy="1588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13" idx="3"/>
            <a:endCxn id="12" idx="1"/>
          </p:cNvCxnSpPr>
          <p:nvPr/>
        </p:nvCxnSpPr>
        <p:spPr>
          <a:xfrm>
            <a:off x="6324600" y="5372100"/>
            <a:ext cx="304800" cy="1588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304800" y="4648200"/>
            <a:ext cx="1981200" cy="14478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Calibri" pitchFamily="34" charset="0"/>
              </a:rPr>
              <a:t>Вопросительное слово</a:t>
            </a:r>
          </a:p>
        </p:txBody>
      </p:sp>
      <p:cxnSp>
        <p:nvCxnSpPr>
          <p:cNvPr id="30" name="Прямая со стрелкой 29"/>
          <p:cNvCxnSpPr/>
          <p:nvPr/>
        </p:nvCxnSpPr>
        <p:spPr>
          <a:xfrm>
            <a:off x="2286000" y="5334000"/>
            <a:ext cx="381000" cy="1588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16" descr="Рисунок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062" t="2071" r="6764" b="4734"/>
          <a:stretch>
            <a:fillRect/>
          </a:stretch>
        </p:blipFill>
        <p:spPr>
          <a:xfrm>
            <a:off x="5029200" y="5029200"/>
            <a:ext cx="853440" cy="9144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-57150" ty="0" sx="77000" sy="78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90800" y="152400"/>
            <a:ext cx="586740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Question to the subject </a:t>
            </a:r>
            <a:r>
              <a:rPr lang="en-US" sz="2800" dirty="0" smtClean="0"/>
              <a:t>(</a:t>
            </a:r>
            <a:r>
              <a:rPr lang="ru-RU" sz="2800" dirty="0" smtClean="0"/>
              <a:t>Вопрос к подлежащему)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2400" y="1905000"/>
            <a:ext cx="8991600" cy="1508105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r>
              <a:rPr lang="ru-RU" sz="2300" dirty="0" smtClean="0"/>
              <a:t>В данном вопросе порядок слов </a:t>
            </a:r>
            <a:r>
              <a:rPr lang="ru-RU" sz="2300" u="sng" dirty="0" smtClean="0"/>
              <a:t>прямой</a:t>
            </a:r>
            <a:r>
              <a:rPr lang="ru-RU" sz="2300" dirty="0" smtClean="0"/>
              <a:t> (без вспомогательных глаголов).  Подлежащее  просто заменяется вопросительными словами </a:t>
            </a:r>
            <a:r>
              <a:rPr lang="ru-RU" sz="2300" b="1" dirty="0" err="1" smtClean="0">
                <a:solidFill>
                  <a:srgbClr val="C00000"/>
                </a:solidFill>
              </a:rPr>
              <a:t>Who</a:t>
            </a:r>
            <a:r>
              <a:rPr lang="ru-RU" sz="2300" dirty="0" smtClean="0"/>
              <a:t>?(кто?) или  </a:t>
            </a:r>
            <a:r>
              <a:rPr lang="ru-RU" sz="2300" b="1" dirty="0" err="1" smtClean="0">
                <a:solidFill>
                  <a:srgbClr val="C00000"/>
                </a:solidFill>
              </a:rPr>
              <a:t>What</a:t>
            </a:r>
            <a:r>
              <a:rPr lang="ru-RU" sz="2300" dirty="0" smtClean="0"/>
              <a:t>? (что?).</a:t>
            </a:r>
            <a:r>
              <a:rPr lang="ru-RU" sz="2300" dirty="0" smtClean="0">
                <a:solidFill>
                  <a:srgbClr val="C00000"/>
                </a:solidFill>
              </a:rPr>
              <a:t> </a:t>
            </a:r>
            <a:r>
              <a:rPr lang="ru-RU" sz="2300" dirty="0" smtClean="0"/>
              <a:t>В настоящем времени сказуемое выражается глаголом в 3-ем лице единственного числа.</a:t>
            </a:r>
            <a:endParaRPr lang="ru-RU" sz="23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124200" y="350520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500" b="1" i="1" dirty="0" err="1" smtClean="0">
                <a:solidFill>
                  <a:srgbClr val="002060"/>
                </a:solidFill>
              </a:rPr>
              <a:t>What</a:t>
            </a:r>
            <a:r>
              <a:rPr lang="ru-RU" sz="2500" i="1" dirty="0" smtClean="0">
                <a:solidFill>
                  <a:srgbClr val="002060"/>
                </a:solidFill>
              </a:rPr>
              <a:t> </a:t>
            </a:r>
            <a:r>
              <a:rPr lang="ru-RU" sz="2500" i="1" dirty="0" err="1" smtClean="0">
                <a:solidFill>
                  <a:srgbClr val="002060"/>
                </a:solidFill>
              </a:rPr>
              <a:t>happened</a:t>
            </a:r>
            <a:r>
              <a:rPr lang="ru-RU" sz="2500" i="1" dirty="0" smtClean="0">
                <a:solidFill>
                  <a:srgbClr val="002060"/>
                </a:solidFill>
              </a:rPr>
              <a:t> </a:t>
            </a:r>
            <a:r>
              <a:rPr lang="ru-RU" sz="2500" i="1" dirty="0" err="1" smtClean="0">
                <a:solidFill>
                  <a:srgbClr val="002060"/>
                </a:solidFill>
              </a:rPr>
              <a:t>to</a:t>
            </a:r>
            <a:r>
              <a:rPr lang="ru-RU" sz="2500" i="1" dirty="0" smtClean="0">
                <a:solidFill>
                  <a:srgbClr val="002060"/>
                </a:solidFill>
              </a:rPr>
              <a:t> </a:t>
            </a:r>
            <a:r>
              <a:rPr lang="en-US" sz="2500" i="1" dirty="0" smtClean="0">
                <a:solidFill>
                  <a:srgbClr val="002060"/>
                </a:solidFill>
              </a:rPr>
              <a:t>me</a:t>
            </a:r>
            <a:r>
              <a:rPr lang="ru-RU" sz="2500" i="1" dirty="0" smtClean="0">
                <a:solidFill>
                  <a:srgbClr val="002060"/>
                </a:solidFill>
              </a:rPr>
              <a:t>?</a:t>
            </a:r>
          </a:p>
          <a:p>
            <a:r>
              <a:rPr lang="ru-RU" sz="1600" i="1" dirty="0" smtClean="0"/>
              <a:t> </a:t>
            </a:r>
            <a:r>
              <a:rPr lang="ru-RU" sz="2300" i="1" dirty="0" smtClean="0"/>
              <a:t>Что случилось со мной?</a:t>
            </a:r>
            <a:endParaRPr lang="ru-RU" sz="2300" dirty="0"/>
          </a:p>
        </p:txBody>
      </p:sp>
      <p:pic>
        <p:nvPicPr>
          <p:cNvPr id="6" name="Рисунок 5" descr="124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4200" y="3581400"/>
            <a:ext cx="1400175" cy="80962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133600" y="434340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500" b="1" i="1" dirty="0" err="1" smtClean="0">
                <a:solidFill>
                  <a:srgbClr val="002060"/>
                </a:solidFill>
              </a:rPr>
              <a:t>Wh</a:t>
            </a:r>
            <a:r>
              <a:rPr lang="en-US" sz="2500" i="1" dirty="0" smtClean="0">
                <a:solidFill>
                  <a:srgbClr val="002060"/>
                </a:solidFill>
              </a:rPr>
              <a:t>o will cook dinner</a:t>
            </a:r>
            <a:r>
              <a:rPr lang="ru-RU" sz="2500" i="1" dirty="0" smtClean="0">
                <a:solidFill>
                  <a:srgbClr val="002060"/>
                </a:solidFill>
              </a:rPr>
              <a:t>? </a:t>
            </a:r>
            <a:endParaRPr lang="en-US" sz="2500" i="1" dirty="0" smtClean="0">
              <a:solidFill>
                <a:srgbClr val="002060"/>
              </a:solidFill>
            </a:endParaRPr>
          </a:p>
          <a:p>
            <a:r>
              <a:rPr lang="ru-RU" i="1" dirty="0" smtClean="0"/>
              <a:t> </a:t>
            </a:r>
            <a:r>
              <a:rPr lang="ru-RU" sz="2300" i="1" dirty="0" smtClean="0"/>
              <a:t>Кто будет готовить обед?</a:t>
            </a:r>
            <a:endParaRPr lang="ru-RU" sz="2300" dirty="0"/>
          </a:p>
        </p:txBody>
      </p:sp>
      <p:pic>
        <p:nvPicPr>
          <p:cNvPr id="8" name="Рисунок 7" descr="rainy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" y="4114800"/>
            <a:ext cx="1219200" cy="113347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209800" y="5486400"/>
            <a:ext cx="1371600" cy="10668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en-US" sz="3200" dirty="0" smtClean="0">
                <a:latin typeface="Calibri" pitchFamily="34" charset="0"/>
              </a:rPr>
              <a:t>Who/What</a:t>
            </a:r>
            <a:endParaRPr lang="ru-RU" sz="3200" dirty="0" smtClean="0">
              <a:latin typeface="Calibri" pitchFamily="34" charset="0"/>
            </a:endParaRPr>
          </a:p>
        </p:txBody>
      </p:sp>
      <p:cxnSp>
        <p:nvCxnSpPr>
          <p:cNvPr id="10" name="Прямая со стрелкой 9"/>
          <p:cNvCxnSpPr>
            <a:endCxn id="12" idx="1"/>
          </p:cNvCxnSpPr>
          <p:nvPr/>
        </p:nvCxnSpPr>
        <p:spPr>
          <a:xfrm>
            <a:off x="3581400" y="6019800"/>
            <a:ext cx="762000" cy="1588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4343400" y="5486400"/>
            <a:ext cx="1981200" cy="10668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lvl="0" indent="0" algn="ctr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tabLst/>
            </a:pPr>
            <a:r>
              <a:rPr lang="ru-RU" sz="2600" dirty="0" smtClean="0">
                <a:latin typeface="Calibri" pitchFamily="34" charset="0"/>
              </a:rPr>
              <a:t>с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мысловой глагол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24600" y="5867400"/>
            <a:ext cx="83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…?</a:t>
            </a:r>
            <a:endParaRPr lang="ru-RU" sz="36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81200" y="0"/>
            <a:ext cx="685800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500"/>
              </a:lnSpc>
            </a:pP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5.Tag-question </a:t>
            </a:r>
            <a:r>
              <a:rPr lang="en-US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(disjunctive question)</a:t>
            </a:r>
            <a:r>
              <a:rPr lang="en-US" sz="3200" dirty="0" smtClean="0"/>
              <a:t> </a:t>
            </a:r>
            <a:endParaRPr lang="en-US" sz="28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ts val="4500"/>
              </a:lnSpc>
            </a:pPr>
            <a:r>
              <a:rPr lang="en-US" sz="4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dirty="0" smtClean="0"/>
              <a:t>(</a:t>
            </a:r>
            <a:r>
              <a:rPr lang="ru-RU" sz="2800" dirty="0" smtClean="0"/>
              <a:t>Разделительный вопрос) </a:t>
            </a:r>
            <a:endParaRPr lang="ru-RU" sz="2000" dirty="0"/>
          </a:p>
        </p:txBody>
      </p:sp>
      <p:pic>
        <p:nvPicPr>
          <p:cNvPr id="6" name="Рисунок 5" descr="124.g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00" y="5257800"/>
            <a:ext cx="1143000" cy="1143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228600" y="1905000"/>
            <a:ext cx="8686800" cy="2677656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Данный вопрос помогает выразить сомнение, удивление, подтверждение сказанного. На русский язык переводится с помощью </a:t>
            </a:r>
            <a:r>
              <a:rPr lang="ru-RU" sz="2400" u="sng" dirty="0" smtClean="0"/>
              <a:t>оборота «не правда ли»?, «не так ли»?</a:t>
            </a:r>
            <a:r>
              <a:rPr lang="ru-RU" sz="2400" dirty="0" smtClean="0"/>
              <a:t> Состоит из двух частей: первая часть представляет собой утвердительное или отрицательное предложение с прямым порядком слов; вторая часть - краткий общий вопрос, состоящий из соответствующего вспомогательного или модального глагола и местоимения. 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28600" y="5105400"/>
            <a:ext cx="8153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i="1" dirty="0" err="1" smtClean="0">
                <a:solidFill>
                  <a:srgbClr val="002060"/>
                </a:solidFill>
              </a:rPr>
              <a:t>You</a:t>
            </a:r>
            <a:r>
              <a:rPr lang="ru-RU" sz="2500" i="1" dirty="0" smtClean="0">
                <a:solidFill>
                  <a:srgbClr val="002060"/>
                </a:solidFill>
              </a:rPr>
              <a:t> </a:t>
            </a:r>
            <a:r>
              <a:rPr lang="ru-RU" sz="2500" i="1" dirty="0" err="1" smtClean="0">
                <a:solidFill>
                  <a:srgbClr val="002060"/>
                </a:solidFill>
              </a:rPr>
              <a:t>can</a:t>
            </a:r>
            <a:r>
              <a:rPr lang="ru-RU" sz="2500" i="1" dirty="0" smtClean="0">
                <a:solidFill>
                  <a:srgbClr val="002060"/>
                </a:solidFill>
              </a:rPr>
              <a:t> </a:t>
            </a:r>
            <a:r>
              <a:rPr lang="ru-RU" sz="2500" i="1" dirty="0" err="1" smtClean="0">
                <a:solidFill>
                  <a:srgbClr val="002060"/>
                </a:solidFill>
              </a:rPr>
              <a:t>cook</a:t>
            </a:r>
            <a:r>
              <a:rPr lang="ru-RU" sz="2500" i="1" dirty="0" smtClean="0">
                <a:solidFill>
                  <a:srgbClr val="002060"/>
                </a:solidFill>
              </a:rPr>
              <a:t> </a:t>
            </a:r>
            <a:r>
              <a:rPr lang="ru-RU" sz="2500" i="1" dirty="0" err="1" smtClean="0">
                <a:solidFill>
                  <a:srgbClr val="002060"/>
                </a:solidFill>
              </a:rPr>
              <a:t>this</a:t>
            </a:r>
            <a:r>
              <a:rPr lang="ru-RU" sz="2500" i="1" dirty="0" smtClean="0">
                <a:solidFill>
                  <a:srgbClr val="002060"/>
                </a:solidFill>
              </a:rPr>
              <a:t> </a:t>
            </a:r>
            <a:r>
              <a:rPr lang="ru-RU" sz="2500" i="1" dirty="0" err="1" smtClean="0">
                <a:solidFill>
                  <a:srgbClr val="002060"/>
                </a:solidFill>
              </a:rPr>
              <a:t>dish</a:t>
            </a:r>
            <a:r>
              <a:rPr lang="ru-RU" sz="2500" i="1" dirty="0" smtClean="0">
                <a:solidFill>
                  <a:srgbClr val="002060"/>
                </a:solidFill>
              </a:rPr>
              <a:t>, </a:t>
            </a:r>
            <a:r>
              <a:rPr lang="ru-RU" sz="2500" b="1" i="1" dirty="0" err="1" smtClean="0">
                <a:solidFill>
                  <a:srgbClr val="002060"/>
                </a:solidFill>
              </a:rPr>
              <a:t>can’t</a:t>
            </a:r>
            <a:r>
              <a:rPr lang="ru-RU" sz="2500" b="1" i="1" dirty="0" smtClean="0">
                <a:solidFill>
                  <a:srgbClr val="002060"/>
                </a:solidFill>
              </a:rPr>
              <a:t> </a:t>
            </a:r>
            <a:r>
              <a:rPr lang="ru-RU" sz="2500" b="1" i="1" dirty="0" err="1" smtClean="0">
                <a:solidFill>
                  <a:srgbClr val="002060"/>
                </a:solidFill>
              </a:rPr>
              <a:t>you</a:t>
            </a:r>
            <a:r>
              <a:rPr lang="ru-RU" sz="2500" i="1" dirty="0" smtClean="0">
                <a:solidFill>
                  <a:srgbClr val="002060"/>
                </a:solidFill>
              </a:rPr>
              <a:t>? </a:t>
            </a:r>
            <a:endParaRPr lang="ru-RU" sz="2300" i="1" dirty="0" smtClean="0">
              <a:solidFill>
                <a:srgbClr val="002060"/>
              </a:solidFill>
            </a:endParaRPr>
          </a:p>
          <a:p>
            <a:r>
              <a:rPr lang="ru-RU" sz="2300" i="1" dirty="0" smtClean="0"/>
              <a:t>Ты можешь приготовить это блюдо, не так ли? </a:t>
            </a:r>
            <a:endParaRPr lang="ru-RU" sz="2300" dirty="0"/>
          </a:p>
        </p:txBody>
      </p:sp>
      <p:pic>
        <p:nvPicPr>
          <p:cNvPr id="8" name="Рисунок 7" descr="cave12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53200" y="4953000"/>
            <a:ext cx="1066800" cy="138684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764</TotalTime>
  <Words>1311</Words>
  <PresentationFormat>Экран (4:3)</PresentationFormat>
  <Paragraphs>251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Типы вопросов в английском языке</dc:title>
  <dc:creator>Галкина Н.В.</dc:creator>
  <cp:lastModifiedBy>Нина</cp:lastModifiedBy>
  <cp:revision>90</cp:revision>
  <dcterms:modified xsi:type="dcterms:W3CDTF">2012-03-20T12:21:35Z</dcterms:modified>
</cp:coreProperties>
</file>