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60" r:id="rId4"/>
    <p:sldId id="285" r:id="rId5"/>
    <p:sldId id="258" r:id="rId6"/>
    <p:sldId id="259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303F6-F026-4147-AEEA-DF50B07AF0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79440-EEEC-4F6D-8158-4937F0B6B7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1159-3115-43FF-8FB7-5B3EF73D87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495980-52B8-434F-87A0-72DF570E2A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1772-A3DA-4DD0-B51B-CC84BAB6BB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A5EBD2-B1FC-4E73-BA60-B03FB3EFBF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8AAF72-658B-41E1-A90D-C7F5CA52BE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FAE05C-A8B0-441A-9A11-8A787FAFF2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AE9816-2B9D-4CF7-910C-20178129DE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DBEAD7-B0B0-4AD1-AF0C-621BE3C83D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14FFC-89D0-4421-9A79-C438BB60F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EA44A-1FF8-4C94-9311-27C4F9184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D0FB1-07A6-4780-A82A-043109782F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628C-DC9C-4234-8197-671DE0B71C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F853E-E5D6-4340-A3C6-187019CC13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999F7-6E70-455B-8E9D-1FAC4377F3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D2CD-9643-448C-B744-CCD0640CFA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AF54-49C5-4F16-869C-44FFE23B42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80F8-1D16-41AA-8040-AF0461A5A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69959C-C1BD-40E8-B1C1-8E46A44112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Экономическое развитие России в </a:t>
            </a:r>
            <a:r>
              <a:rPr lang="en-US" b="1" dirty="0" smtClean="0"/>
              <a:t>XVII </a:t>
            </a:r>
            <a:r>
              <a:rPr lang="ru-RU" b="1" dirty="0" smtClean="0"/>
              <a:t>веке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\Мои документы\Мои рисунки\Россия 17 ве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2210" y="0"/>
            <a:ext cx="6483650" cy="6858000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765175"/>
          </a:xfrm>
        </p:spPr>
        <p:txBody>
          <a:bodyPr/>
          <a:lstStyle/>
          <a:p>
            <a:r>
              <a:rPr lang="ru-RU" sz="4000" b="1" dirty="0" smtClean="0"/>
              <a:t>Ремесло</a:t>
            </a:r>
            <a:endParaRPr lang="ru-RU" sz="4000" b="1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836712"/>
            <a:ext cx="8208912" cy="2949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dirty="0"/>
              <a:t>Важнейшим занятием посадского </a:t>
            </a:r>
            <a:r>
              <a:rPr lang="ru-RU" sz="2400" dirty="0" smtClean="0"/>
              <a:t>населения</a:t>
            </a:r>
          </a:p>
          <a:p>
            <a:pPr marL="0" indent="0"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оставалось </a:t>
            </a:r>
            <a:r>
              <a:rPr lang="ru-RU" sz="2400" b="1" dirty="0"/>
              <a:t>ремесл</a:t>
            </a:r>
            <a:r>
              <a:rPr lang="ru-RU" sz="2400" dirty="0"/>
              <a:t>о </a:t>
            </a:r>
            <a:r>
              <a:rPr lang="ru-RU" sz="2400" b="1" dirty="0" smtClean="0"/>
              <a:t>– </a:t>
            </a:r>
            <a:r>
              <a:rPr lang="ru-RU" sz="2400" b="1" dirty="0"/>
              <a:t>мелкое ручное </a:t>
            </a:r>
            <a:r>
              <a:rPr lang="ru-RU" sz="2400" b="1" dirty="0" smtClean="0"/>
              <a:t>производство изделий</a:t>
            </a:r>
            <a:endParaRPr lang="ru-RU" sz="2400" b="1" dirty="0"/>
          </a:p>
          <a:p>
            <a:pPr marL="0" indent="0" algn="ctr">
              <a:buFontTx/>
              <a:buNone/>
            </a:pPr>
            <a:r>
              <a:rPr lang="ru-RU" sz="2400" dirty="0"/>
              <a:t>     </a:t>
            </a:r>
          </a:p>
        </p:txBody>
      </p:sp>
      <p:pic>
        <p:nvPicPr>
          <p:cNvPr id="48135" name="Picture 7" descr="Ткацкий станок и изделия бондар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3918053"/>
            <a:ext cx="5435600" cy="2939947"/>
          </a:xfrm>
          <a:noFill/>
          <a:ln/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433465" y="4437063"/>
            <a:ext cx="36063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Ткацкий станок</a:t>
            </a:r>
            <a:br>
              <a:rPr lang="ru-RU" sz="2000" b="1" dirty="0"/>
            </a:br>
            <a:r>
              <a:rPr lang="ru-RU" sz="2000" b="1" dirty="0"/>
              <a:t>и изделия ремесленников:</a:t>
            </a:r>
          </a:p>
          <a:p>
            <a:pPr algn="ctr"/>
            <a:r>
              <a:rPr lang="ru-RU" sz="2000" b="1" dirty="0"/>
              <a:t>деревянная посуда, </a:t>
            </a:r>
            <a:br>
              <a:rPr lang="ru-RU" sz="2000" b="1" dirty="0"/>
            </a:br>
            <a:r>
              <a:rPr lang="ru-RU" sz="2000" b="1" dirty="0"/>
              <a:t>кадки и </a:t>
            </a:r>
            <a:r>
              <a:rPr lang="ru-RU" sz="2000" b="1" dirty="0" smtClean="0"/>
              <a:t>бочка</a:t>
            </a:r>
            <a:endParaRPr lang="ru-RU" sz="2000" b="1" dirty="0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683568" y="2060848"/>
            <a:ext cx="1727994" cy="6477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Palatino Linotype" pitchFamily="18" charset="0"/>
              </a:rPr>
              <a:t>Вспомните</a:t>
            </a:r>
            <a:endParaRPr lang="ru-RU" sz="2400" b="1" i="1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844824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Основные признаки ремесла: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234888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Ручной труд</a:t>
            </a:r>
          </a:p>
          <a:p>
            <a:pPr algn="ctr"/>
            <a:r>
              <a:rPr lang="ru-RU" sz="2400" dirty="0" smtClean="0"/>
              <a:t>Малые размеры производства</a:t>
            </a:r>
          </a:p>
          <a:p>
            <a:pPr algn="ctr"/>
            <a:r>
              <a:rPr lang="ru-RU" sz="2400" dirty="0" smtClean="0"/>
              <a:t>Отсутствие разделения труда</a:t>
            </a:r>
            <a:endParaRPr lang="ru-RU" sz="2400" b="1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Ремесло</a:t>
            </a:r>
            <a:br>
              <a:rPr lang="ru-RU" b="1" dirty="0" smtClean="0"/>
            </a:br>
            <a:r>
              <a:rPr lang="ru-RU" sz="3600" dirty="0" smtClean="0"/>
              <a:t>(новые явления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XVII </a:t>
            </a:r>
            <a:r>
              <a:rPr lang="ru-RU" b="1" dirty="0" smtClean="0"/>
              <a:t>в. </a:t>
            </a:r>
            <a:r>
              <a:rPr lang="ru-RU" dirty="0" smtClean="0"/>
              <a:t>– постепенное перерастание ремесла (производство для конкретного заказчика) </a:t>
            </a:r>
            <a:r>
              <a:rPr lang="ru-RU" b="1" dirty="0" smtClean="0"/>
              <a:t>в мелкотоварное производство;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Конец </a:t>
            </a:r>
            <a:r>
              <a:rPr lang="en-US" b="1" dirty="0" smtClean="0"/>
              <a:t>XVII </a:t>
            </a:r>
            <a:r>
              <a:rPr lang="ru-RU" b="1" dirty="0" smtClean="0"/>
              <a:t>в. </a:t>
            </a:r>
            <a:r>
              <a:rPr lang="ru-RU" dirty="0" smtClean="0"/>
              <a:t>– складывается </a:t>
            </a:r>
            <a:r>
              <a:rPr lang="ru-RU" b="1" dirty="0" smtClean="0"/>
              <a:t>специализация районов </a:t>
            </a:r>
            <a:r>
              <a:rPr lang="ru-RU" dirty="0" smtClean="0"/>
              <a:t>ремесленного производства, что является одним из главных условий формирования </a:t>
            </a:r>
            <a:r>
              <a:rPr lang="ru-RU" b="1" i="1" dirty="0" smtClean="0"/>
              <a:t>общенационального</a:t>
            </a:r>
            <a:r>
              <a:rPr lang="ru-RU" dirty="0" smtClean="0"/>
              <a:t> рынка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765175"/>
          </a:xfrm>
        </p:spPr>
        <p:txBody>
          <a:bodyPr/>
          <a:lstStyle/>
          <a:p>
            <a:r>
              <a:rPr lang="ru-RU" sz="4000" b="1" dirty="0" smtClean="0"/>
              <a:t>Ремесло</a:t>
            </a:r>
            <a:endParaRPr lang="ru-RU" sz="40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2400" dirty="0"/>
          </a:p>
          <a:p>
            <a:pPr marL="0" indent="0" algn="ctr">
              <a:buFontTx/>
              <a:buNone/>
            </a:pPr>
            <a:endParaRPr lang="ru-RU" sz="2800" b="1" i="1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</a:pPr>
            <a:r>
              <a:rPr lang="ru-RU" b="1" dirty="0" smtClean="0"/>
              <a:t>Мелкотоварное </a:t>
            </a:r>
            <a:r>
              <a:rPr lang="ru-RU" b="1" dirty="0"/>
              <a:t>ремесло </a:t>
            </a:r>
            <a:r>
              <a:rPr lang="ru-RU" dirty="0"/>
              <a:t>– ремесленное производство, ориентированное на рынок. </a:t>
            </a:r>
          </a:p>
          <a:p>
            <a:pPr marL="0" indent="0" algn="ctr">
              <a:buFontTx/>
              <a:buNone/>
            </a:pPr>
            <a:endParaRPr lang="ru-RU" sz="2400" dirty="0"/>
          </a:p>
          <a:p>
            <a:pPr marL="0" indent="0" algn="ctr">
              <a:buFontTx/>
              <a:buNone/>
            </a:pPr>
            <a:r>
              <a:rPr lang="ru-RU" sz="2800" dirty="0" smtClean="0"/>
              <a:t>В </a:t>
            </a:r>
            <a:r>
              <a:rPr lang="ru-RU" sz="2800" dirty="0"/>
              <a:t>чем главная причина превращения ремесла</a:t>
            </a:r>
            <a:br>
              <a:rPr lang="ru-RU" sz="2800" dirty="0"/>
            </a:br>
            <a:r>
              <a:rPr lang="ru-RU" sz="2800" dirty="0"/>
              <a:t>в мелкотоварное производство</a:t>
            </a:r>
            <a:r>
              <a:rPr lang="ru-RU" sz="2800" dirty="0" smtClean="0"/>
              <a:t>?</a:t>
            </a:r>
          </a:p>
          <a:p>
            <a:pPr marL="0" indent="0" algn="ctr">
              <a:buFontTx/>
              <a:buNone/>
            </a:pPr>
            <a:endParaRPr lang="ru-RU" sz="2800" dirty="0"/>
          </a:p>
          <a:p>
            <a:pPr marL="0" indent="0" algn="ctr">
              <a:buFontTx/>
              <a:buNone/>
            </a:pPr>
            <a:r>
              <a:rPr lang="ru-RU" dirty="0"/>
              <a:t>В растущей специализации ремесленников.</a:t>
            </a:r>
          </a:p>
          <a:p>
            <a:pPr marL="0" indent="0" algn="ctr">
              <a:buFontTx/>
              <a:buNone/>
            </a:pP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643812" cy="11255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Специализация районов России в мелкотоварном производстве</a:t>
            </a:r>
          </a:p>
        </p:txBody>
      </p:sp>
      <p:graphicFrame>
        <p:nvGraphicFramePr>
          <p:cNvPr id="22701" name="Group 173"/>
          <p:cNvGraphicFramePr>
            <a:graphicFrameLocks noGrp="1"/>
          </p:cNvGraphicFramePr>
          <p:nvPr>
            <p:ph idx="1"/>
          </p:nvPr>
        </p:nvGraphicFramePr>
        <p:xfrm>
          <a:off x="611561" y="1700808"/>
          <a:ext cx="7992888" cy="4400233"/>
        </p:xfrm>
        <a:graphic>
          <a:graphicData uri="http://schemas.openxmlformats.org/drawingml/2006/table">
            <a:tbl>
              <a:tblPr/>
              <a:tblGrid>
                <a:gridCol w="4606018"/>
                <a:gridCol w="338687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Район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Специализация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Москва, Ярославль и весь «текстильный район»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Текстильные изделия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Соликамск, Сольвычегодск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Добыча соли и солеварение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Вологда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Вязание кружев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Белозерск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Изготовление ложек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Серпухов, Кашира, Тула, Москва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Металлургия и металлообработка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\Мои документы\Мои рисунки\Россия 17 ве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2210" y="0"/>
            <a:ext cx="6483650" cy="6858000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F9966"/>
          </a:solidFill>
        </p:spPr>
        <p:txBody>
          <a:bodyPr/>
          <a:lstStyle/>
          <a:p>
            <a:r>
              <a:rPr lang="ru-RU" sz="4000" dirty="0"/>
              <a:t>Русская мануфактура в </a:t>
            </a:r>
            <a:r>
              <a:rPr lang="en-US" sz="4000" dirty="0"/>
              <a:t>XVII </a:t>
            </a:r>
            <a:r>
              <a:rPr lang="ru-RU" sz="4000" dirty="0"/>
              <a:t>веке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5651500" cy="6092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dirty="0" smtClean="0"/>
              <a:t>    В </a:t>
            </a:r>
            <a:r>
              <a:rPr lang="ru-RU" sz="2400" b="1" dirty="0" smtClean="0"/>
              <a:t>1636 </a:t>
            </a:r>
            <a:r>
              <a:rPr lang="ru-RU" sz="2400" b="1" dirty="0"/>
              <a:t>г. </a:t>
            </a:r>
            <a:r>
              <a:rPr lang="ru-RU" sz="2400" dirty="0"/>
              <a:t>близ Тулы была основана </a:t>
            </a:r>
            <a:r>
              <a:rPr lang="ru-RU" sz="2400" b="1" dirty="0"/>
              <a:t>первая русская мануфактура</a:t>
            </a:r>
            <a:r>
              <a:rPr lang="ru-RU" sz="2400" dirty="0"/>
              <a:t>.</a:t>
            </a:r>
          </a:p>
          <a:p>
            <a:pPr marL="0" indent="0" algn="ctr">
              <a:buFontTx/>
              <a:buNone/>
            </a:pPr>
            <a:r>
              <a:rPr lang="ru-RU" sz="2400" dirty="0"/>
              <a:t>Ее создателем стал голландец</a:t>
            </a:r>
            <a:br>
              <a:rPr lang="ru-RU" sz="2400" dirty="0"/>
            </a:br>
            <a:r>
              <a:rPr lang="ru-RU" sz="2400" b="1" dirty="0"/>
              <a:t>А. </a:t>
            </a:r>
            <a:r>
              <a:rPr lang="ru-RU" sz="2400" b="1" dirty="0" err="1"/>
              <a:t>Виниус</a:t>
            </a:r>
            <a:r>
              <a:rPr lang="ru-RU" sz="2400" b="1" dirty="0"/>
              <a:t>.</a:t>
            </a:r>
          </a:p>
          <a:p>
            <a:pPr marL="0" indent="0" algn="ctr">
              <a:buFontTx/>
              <a:buNone/>
            </a:pPr>
            <a:r>
              <a:rPr lang="ru-RU" sz="2400" dirty="0" smtClean="0"/>
              <a:t> Завод </a:t>
            </a:r>
            <a:r>
              <a:rPr lang="ru-RU" sz="2400" dirty="0" err="1"/>
              <a:t>Виниуса</a:t>
            </a:r>
            <a:r>
              <a:rPr lang="ru-RU" sz="2400" dirty="0"/>
              <a:t> производил железные изделия: пушки, ядра, </a:t>
            </a:r>
            <a:r>
              <a:rPr lang="ru-RU" sz="2400" dirty="0" smtClean="0"/>
              <a:t> пищали</a:t>
            </a:r>
            <a:r>
              <a:rPr lang="ru-RU" sz="2400" dirty="0"/>
              <a:t>, работая по заказам казны.</a:t>
            </a:r>
          </a:p>
          <a:p>
            <a:pPr marL="0" indent="0" algn="ctr">
              <a:buFontTx/>
              <a:buNone/>
            </a:pPr>
            <a:endParaRPr lang="ru-RU" sz="2400" dirty="0"/>
          </a:p>
        </p:txBody>
      </p:sp>
      <p:pic>
        <p:nvPicPr>
          <p:cNvPr id="56326" name="Picture 6" descr="Виниус Андрей Денисье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688013" y="908050"/>
            <a:ext cx="3455987" cy="4897438"/>
          </a:xfrm>
          <a:noFill/>
          <a:ln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436096" y="5877272"/>
            <a:ext cx="3419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А.Д. </a:t>
            </a:r>
            <a:r>
              <a:rPr lang="ru-RU" sz="2000" b="1" dirty="0" err="1" smtClean="0"/>
              <a:t>Виниус</a:t>
            </a:r>
            <a:endParaRPr lang="ru-RU" sz="2000" b="1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83568" y="3429000"/>
            <a:ext cx="1727994" cy="6477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Palatino Linotype" pitchFamily="18" charset="0"/>
              </a:rPr>
              <a:t>Вспомните</a:t>
            </a:r>
            <a:endParaRPr lang="ru-RU" sz="2400" b="1" i="1" dirty="0">
              <a:latin typeface="Palatino Linotyp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5010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Основные признаки</a:t>
            </a:r>
            <a:br>
              <a:rPr lang="ru-RU" sz="2400" b="1" dirty="0" smtClean="0"/>
            </a:br>
            <a:r>
              <a:rPr lang="ru-RU" sz="2400" b="1" dirty="0" smtClean="0"/>
              <a:t>мануфактуры: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472514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Ручной труд</a:t>
            </a:r>
          </a:p>
          <a:p>
            <a:pPr algn="ctr"/>
            <a:r>
              <a:rPr lang="ru-RU" sz="2400" dirty="0" smtClean="0"/>
              <a:t>Крупные размеры производства</a:t>
            </a:r>
          </a:p>
          <a:p>
            <a:pPr algn="ctr"/>
            <a:r>
              <a:rPr lang="ru-RU" sz="2400" dirty="0" smtClean="0"/>
              <a:t>Разделение труда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/>
              <a:t>Особенности российской мануфактуры</a:t>
            </a:r>
            <a:endParaRPr lang="ru-RU" sz="2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Работа не на рынок, а на казну и дворец;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Использование, наряду с </a:t>
            </a:r>
            <a:r>
              <a:rPr lang="ru-RU" sz="2800" b="1" dirty="0" smtClean="0"/>
              <a:t>вольнонаемным трудом</a:t>
            </a:r>
            <a:r>
              <a:rPr lang="ru-RU" sz="2800" dirty="0" smtClean="0"/>
              <a:t>, подневольного труда </a:t>
            </a:r>
            <a:r>
              <a:rPr lang="ru-RU" sz="2800" b="1" dirty="0" smtClean="0"/>
              <a:t>крепостных крестьян;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Мануфактуры принадлежали государственной казне </a:t>
            </a:r>
            <a:r>
              <a:rPr lang="ru-RU" sz="2800" b="1" dirty="0" smtClean="0"/>
              <a:t>(казенные) </a:t>
            </a:r>
            <a:r>
              <a:rPr lang="ru-RU" sz="2800" dirty="0" smtClean="0"/>
              <a:t>- Пушечный двор, Оружейная, Золотая, Серебряная палаты;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Помещичьи мануфактуры;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Купеческие мануфактуры (купцы: Строгановы, Демидовы, </a:t>
            </a:r>
            <a:r>
              <a:rPr lang="ru-RU" sz="2800" dirty="0" err="1" smtClean="0"/>
              <a:t>Светешниковы</a:t>
            </a:r>
            <a:r>
              <a:rPr lang="ru-RU" sz="2800" dirty="0" smtClean="0"/>
              <a:t>)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К концу </a:t>
            </a:r>
            <a:r>
              <a:rPr lang="en-US" sz="2800" dirty="0" smtClean="0"/>
              <a:t>XVII </a:t>
            </a:r>
            <a:r>
              <a:rPr lang="ru-RU" sz="2800" dirty="0" smtClean="0"/>
              <a:t>в. – </a:t>
            </a:r>
            <a:r>
              <a:rPr lang="ru-RU" sz="2800" b="1" dirty="0" smtClean="0"/>
              <a:t>20-30 мануфактур</a:t>
            </a:r>
          </a:p>
          <a:p>
            <a:pPr marL="0" indent="0">
              <a:buFont typeface="Wingdings" pitchFamily="2" charset="2"/>
              <a:buChar char="Ø"/>
            </a:pPr>
            <a:endParaRPr lang="ru-RU" sz="2800" dirty="0" smtClean="0"/>
          </a:p>
          <a:p>
            <a:pPr marL="0" indent="0">
              <a:buFont typeface="Wingdings" pitchFamily="2" charset="2"/>
              <a:buChar char="Ø"/>
            </a:pPr>
            <a:endParaRPr lang="ru-RU" sz="2800" b="1" dirty="0" smtClean="0"/>
          </a:p>
          <a:p>
            <a:pPr marL="0" indent="0">
              <a:buFont typeface="Wingdings" pitchFamily="2" charset="2"/>
              <a:buChar char="Ø"/>
            </a:pPr>
            <a:endParaRPr lang="ru-RU" sz="2800" dirty="0" smtClean="0"/>
          </a:p>
          <a:p>
            <a:pPr marL="0" indent="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EDBA7-A726-4518-8FF6-8888F207532C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764704"/>
            <a:ext cx="7429552" cy="5508777"/>
          </a:xfrm>
          <a:noFill/>
          <a:ln w="9525">
            <a:noFill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Торговля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XVII</a:t>
            </a:r>
            <a:r>
              <a:rPr lang="ru-RU" sz="2800" b="1" dirty="0" smtClean="0"/>
              <a:t> в. </a:t>
            </a:r>
            <a:r>
              <a:rPr lang="ru-RU" sz="2800" dirty="0" smtClean="0"/>
              <a:t>– </a:t>
            </a:r>
            <a:r>
              <a:rPr lang="ru-RU" sz="2800" b="1" dirty="0" smtClean="0"/>
              <a:t>формирование всероссийского рынка</a:t>
            </a:r>
            <a:r>
              <a:rPr lang="ru-RU" sz="2800" dirty="0" smtClean="0"/>
              <a:t> (усиление хозяйственных связей и обмена товарами между различными частями страны, основанных на экономической специализации территорий);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Появление крупных </a:t>
            </a:r>
            <a:r>
              <a:rPr lang="ru-RU" sz="2800" b="1" i="1" dirty="0" smtClean="0"/>
              <a:t>всероссийских торговых ярмарок </a:t>
            </a:r>
            <a:r>
              <a:rPr lang="ru-RU" sz="2800" dirty="0" smtClean="0"/>
              <a:t>: </a:t>
            </a:r>
            <a:r>
              <a:rPr lang="ru-RU" sz="2800" b="1" dirty="0" err="1" smtClean="0"/>
              <a:t>Макарьевская</a:t>
            </a:r>
            <a:r>
              <a:rPr lang="ru-RU" sz="2800" dirty="0" smtClean="0"/>
              <a:t> (близ Нижнего Новгорода), </a:t>
            </a:r>
            <a:r>
              <a:rPr lang="ru-RU" sz="2800" b="1" dirty="0" err="1" smtClean="0"/>
              <a:t>Свенская</a:t>
            </a:r>
            <a:r>
              <a:rPr lang="ru-RU" sz="2800" dirty="0" smtClean="0"/>
              <a:t> (под Брянском), </a:t>
            </a:r>
            <a:r>
              <a:rPr lang="ru-RU" sz="2800" b="1" dirty="0" err="1" smtClean="0"/>
              <a:t>Ирбитская</a:t>
            </a:r>
            <a:r>
              <a:rPr lang="ru-RU" sz="2800" dirty="0" smtClean="0"/>
              <a:t> (на Урале), </a:t>
            </a:r>
            <a:r>
              <a:rPr lang="ru-RU" sz="2800" b="1" dirty="0" smtClean="0"/>
              <a:t>Архангельская </a:t>
            </a:r>
            <a:r>
              <a:rPr lang="ru-RU" sz="2800" dirty="0" smtClean="0"/>
              <a:t>(на Северной Двине).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1829F-538F-4663-B27D-40102BDB14EA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Последствия Смуты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Разорение западных, юго-западных и центральных районов страны;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Ухудшение положения крестьян(увеличение числа </a:t>
            </a:r>
            <a:r>
              <a:rPr lang="ru-RU" b="1" dirty="0" smtClean="0"/>
              <a:t>бобылей</a:t>
            </a:r>
            <a:r>
              <a:rPr lang="ru-RU" dirty="0" smtClean="0"/>
              <a:t> – крестьян, не имеющих ни скота, ни орудий труда, ни денег);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Запустение многих поместий, оскудение дворянства             ослабление социальной базы монархии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563888" y="4941168"/>
            <a:ext cx="648072" cy="340616"/>
          </a:xfrm>
          <a:prstGeom prst="right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Торговля</a:t>
            </a:r>
            <a:endParaRPr lang="ru-RU" sz="4000" b="1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341438"/>
            <a:ext cx="5003800" cy="551656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2400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Оптовые </a:t>
            </a:r>
            <a:r>
              <a:rPr lang="ru-RU" sz="2800" dirty="0"/>
              <a:t>продажи совершались на ярмарках, куда свозились крупные партии товаров.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b="1" dirty="0"/>
              <a:t>Ярмарка </a:t>
            </a:r>
            <a:r>
              <a:rPr lang="ru-RU" sz="2800" dirty="0"/>
              <a:t>(от нем. </a:t>
            </a:r>
            <a:r>
              <a:rPr lang="en-US" sz="2800" dirty="0" err="1"/>
              <a:t>Jahrmarkt</a:t>
            </a:r>
            <a:r>
              <a:rPr lang="ru-RU" sz="2800" dirty="0"/>
              <a:t>, ежегодный торг) – </a:t>
            </a:r>
            <a:br>
              <a:rPr lang="ru-RU" sz="2800" dirty="0"/>
            </a:br>
            <a:r>
              <a:rPr lang="ru-RU" sz="2800" dirty="0"/>
              <a:t>периодически организуемая</a:t>
            </a:r>
            <a:br>
              <a:rPr lang="ru-RU" sz="2800" dirty="0"/>
            </a:br>
            <a:r>
              <a:rPr lang="ru-RU" sz="2800" dirty="0"/>
              <a:t>в определенном месте торго</a:t>
            </a:r>
            <a:r>
              <a:rPr lang="ru-RU" sz="2400" dirty="0"/>
              <a:t>вля. </a:t>
            </a:r>
          </a:p>
        </p:txBody>
      </p:sp>
      <p:pic>
        <p:nvPicPr>
          <p:cNvPr id="70663" name="Picture 7" descr="А_Васнецов Базар 17 ве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341438"/>
            <a:ext cx="4102100" cy="4679950"/>
          </a:xfrm>
          <a:noFill/>
          <a:ln/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0" y="6021388"/>
            <a:ext cx="4211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/>
              <a:t>Базар </a:t>
            </a:r>
            <a:r>
              <a:rPr lang="en-US" b="1" dirty="0"/>
              <a:t>XVII </a:t>
            </a:r>
            <a:r>
              <a:rPr lang="ru-RU" b="1" dirty="0" smtClean="0"/>
              <a:t>века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Внешняя </a:t>
            </a:r>
            <a:r>
              <a:rPr lang="ru-RU" sz="4000" b="1" dirty="0" smtClean="0"/>
              <a:t>торговля</a:t>
            </a:r>
            <a:endParaRPr lang="ru-RU" sz="4000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676456" cy="551723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ru-RU" sz="2800" dirty="0"/>
              <a:t>Основные торговые партнеры России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>на </a:t>
            </a:r>
            <a:r>
              <a:rPr lang="ru-RU" sz="2800" b="1" dirty="0"/>
              <a:t>Западе</a:t>
            </a:r>
            <a:r>
              <a:rPr lang="ru-RU" sz="2800" dirty="0"/>
              <a:t>: </a:t>
            </a:r>
            <a:r>
              <a:rPr lang="ru-RU" sz="2800" b="1" i="1" dirty="0"/>
              <a:t>Англия, Голландия, Швеция, </a:t>
            </a:r>
            <a:r>
              <a:rPr lang="ru-RU" sz="2800" b="1" i="1" dirty="0" smtClean="0"/>
              <a:t>Дания.</a:t>
            </a:r>
            <a:endParaRPr lang="ru-RU" sz="2800" b="1" i="1" dirty="0"/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Российский </a:t>
            </a:r>
            <a:r>
              <a:rPr lang="ru-RU" sz="2800" b="1" dirty="0"/>
              <a:t>экспорт</a:t>
            </a:r>
            <a:r>
              <a:rPr lang="ru-RU" sz="2800" dirty="0"/>
              <a:t>: лес, лен и льняное полотно, пушнина, мед и воск, соль</a:t>
            </a:r>
            <a:r>
              <a:rPr lang="ru-RU" sz="2800" dirty="0" smtClean="0"/>
              <a:t>, пенька (канаты), </a:t>
            </a:r>
            <a:r>
              <a:rPr lang="ru-RU" sz="2800" dirty="0"/>
              <a:t>сало, кожи.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/>
              <a:t>Российский </a:t>
            </a:r>
            <a:r>
              <a:rPr lang="ru-RU" sz="2800" b="1" dirty="0"/>
              <a:t>импорт из Европы</a:t>
            </a:r>
            <a:r>
              <a:rPr lang="ru-RU" sz="2800" dirty="0"/>
              <a:t>: вина, ювелирные изделия, шелк, бархат, сукно, </a:t>
            </a:r>
            <a:r>
              <a:rPr lang="ru-RU" sz="2800" dirty="0" smtClean="0"/>
              <a:t>бумага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b="1" dirty="0" smtClean="0"/>
              <a:t>Архангельск</a:t>
            </a:r>
            <a:r>
              <a:rPr lang="ru-RU" sz="2800" dirty="0" smtClean="0"/>
              <a:t> – главный центр торговли со странами </a:t>
            </a:r>
            <a:r>
              <a:rPr lang="ru-RU" sz="2800" b="1" i="1" dirty="0" smtClean="0"/>
              <a:t>Западной Европы </a:t>
            </a:r>
            <a:r>
              <a:rPr lang="ru-RU" sz="2800" dirty="0" smtClean="0"/>
              <a:t>(</a:t>
            </a:r>
            <a:r>
              <a:rPr lang="ru-RU" sz="2800" b="1" dirty="0" smtClean="0"/>
              <a:t>3/4</a:t>
            </a:r>
            <a:r>
              <a:rPr lang="ru-RU" sz="2800" dirty="0" smtClean="0"/>
              <a:t> торгового оборота страны приходилось на Архангельск).</a:t>
            </a:r>
          </a:p>
          <a:p>
            <a:pPr marL="0" indent="0" algn="ctr">
              <a:buFontTx/>
              <a:buNone/>
            </a:pPr>
            <a:endParaRPr lang="ru-RU" sz="2400" dirty="0"/>
          </a:p>
          <a:p>
            <a:pPr marL="0" indent="0" algn="ctr">
              <a:buFontTx/>
              <a:buNone/>
            </a:pPr>
            <a:endParaRPr lang="ru-RU" sz="2400" dirty="0"/>
          </a:p>
          <a:p>
            <a:pPr marL="0" indent="0" algn="ctr">
              <a:buFontTx/>
              <a:buNone/>
            </a:pPr>
            <a:endParaRPr lang="ru-RU" sz="2400" b="1" i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Внешняя торговля</a:t>
            </a:r>
            <a:endParaRPr lang="ru-RU" sz="4000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676456" cy="551723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endParaRPr lang="ru-RU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Основные </a:t>
            </a:r>
            <a:r>
              <a:rPr lang="ru-RU" dirty="0"/>
              <a:t>торговые партнеры </a:t>
            </a:r>
            <a:r>
              <a:rPr lang="ru-RU" dirty="0" smtClean="0"/>
              <a:t>России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на Востоке</a:t>
            </a:r>
            <a:r>
              <a:rPr lang="ru-RU" dirty="0" smtClean="0"/>
              <a:t>: </a:t>
            </a:r>
            <a:r>
              <a:rPr lang="ru-RU" b="1" i="1" dirty="0" smtClean="0"/>
              <a:t>Иран, Индия, Китай.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Российский импорт </a:t>
            </a:r>
            <a:r>
              <a:rPr lang="ru-RU" b="1" dirty="0" smtClean="0"/>
              <a:t>из стран Востока</a:t>
            </a:r>
            <a:r>
              <a:rPr lang="ru-RU" dirty="0" smtClean="0"/>
              <a:t>: ковры, пряности, драгоценные камни.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dirty="0" smtClean="0"/>
              <a:t>Астрахань</a:t>
            </a:r>
            <a:r>
              <a:rPr lang="ru-RU" dirty="0" smtClean="0"/>
              <a:t>– главный центр торговли со странами </a:t>
            </a:r>
            <a:r>
              <a:rPr lang="ru-RU" b="1" i="1" dirty="0" smtClean="0"/>
              <a:t>Востока</a:t>
            </a:r>
            <a:endParaRPr lang="ru-RU" dirty="0" smtClean="0"/>
          </a:p>
          <a:p>
            <a:pPr marL="0" indent="0" algn="ctr">
              <a:buFontTx/>
              <a:buNone/>
            </a:pPr>
            <a:endParaRPr lang="ru-RU" sz="2400" dirty="0"/>
          </a:p>
          <a:p>
            <a:pPr marL="0" indent="0" algn="ctr">
              <a:buFontTx/>
              <a:buNone/>
            </a:pPr>
            <a:endParaRPr lang="ru-RU" sz="2400" dirty="0"/>
          </a:p>
          <a:p>
            <a:pPr marL="0" indent="0" algn="ctr">
              <a:buFontTx/>
              <a:buNone/>
            </a:pPr>
            <a:endParaRPr lang="ru-RU" sz="2400" b="1" i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\Мои документы\Мои рисунки\Россия 17 ве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2210" y="0"/>
            <a:ext cx="6483650" cy="6858000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Внешняя торговля</a:t>
            </a:r>
            <a:endParaRPr lang="ru-RU" sz="40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050"/>
            <a:ext cx="8748464" cy="5949950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endParaRPr lang="ru-RU" sz="2800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Торговлю </a:t>
            </a:r>
            <a:r>
              <a:rPr lang="ru-RU" sz="2800" dirty="0"/>
              <a:t>с зарубежными странами вели крупнейшие русские купцы – </a:t>
            </a:r>
            <a:r>
              <a:rPr lang="ru-RU" sz="2800" b="1" dirty="0"/>
              <a:t>гости. </a:t>
            </a:r>
            <a:endParaRPr lang="ru-RU" sz="2800" b="1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Только гости имели право выезжать за границу.</a:t>
            </a:r>
            <a:endParaRPr lang="ru-RU" sz="2800" dirty="0"/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/>
              <a:t>Но купцы вели  </a:t>
            </a:r>
            <a:r>
              <a:rPr lang="ru-RU" sz="2800" b="1" dirty="0" smtClean="0"/>
              <a:t>оптовую торговлю </a:t>
            </a:r>
            <a:r>
              <a:rPr lang="ru-RU" sz="2800" dirty="0" smtClean="0"/>
              <a:t>с </a:t>
            </a:r>
            <a:r>
              <a:rPr lang="ru-RU" sz="2800" b="1" dirty="0"/>
              <a:t>иностранцами </a:t>
            </a:r>
            <a:r>
              <a:rPr lang="ru-RU" sz="2800" dirty="0"/>
              <a:t>в портах: </a:t>
            </a:r>
            <a:r>
              <a:rPr lang="ru-RU" sz="2800" b="1" i="1" dirty="0"/>
              <a:t>Архангельске и </a:t>
            </a:r>
            <a:r>
              <a:rPr lang="ru-RU" sz="2800" b="1" i="1" dirty="0" smtClean="0"/>
              <a:t>Астрахани</a:t>
            </a:r>
            <a:r>
              <a:rPr lang="ru-RU" sz="2800" dirty="0" smtClean="0"/>
              <a:t>, так как у них не было ни кораблей, ни опыта деловых операций за границей.</a:t>
            </a:r>
            <a:endParaRPr lang="en-US" sz="2800" dirty="0"/>
          </a:p>
          <a:p>
            <a:pPr marL="0" indent="0">
              <a:buFont typeface="Wingdings" pitchFamily="2" charset="2"/>
              <a:buChar char="Ø"/>
            </a:pPr>
            <a:r>
              <a:rPr lang="ru-RU" sz="2800" dirty="0"/>
              <a:t>Это позволяло иностранным купцам диктовать свои </a:t>
            </a:r>
            <a:r>
              <a:rPr lang="ru-RU" sz="2800" dirty="0" smtClean="0"/>
              <a:t>цены, а русских  - </a:t>
            </a:r>
            <a:r>
              <a:rPr lang="ru-RU" sz="2800" dirty="0"/>
              <a:t>терпеть убытки.</a:t>
            </a:r>
          </a:p>
          <a:p>
            <a:pPr marL="0" indent="0" algn="ctr">
              <a:buFontTx/>
              <a:buNone/>
            </a:pPr>
            <a:endParaRPr lang="ru-RU" sz="2800" dirty="0"/>
          </a:p>
          <a:p>
            <a:pPr marL="0" indent="0" algn="ctr">
              <a:buFontTx/>
              <a:buNone/>
            </a:pP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Протекционизм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1653 г. </a:t>
            </a:r>
            <a:r>
              <a:rPr lang="ru-RU" dirty="0" smtClean="0"/>
              <a:t>– принятие </a:t>
            </a:r>
            <a:r>
              <a:rPr lang="ru-RU" b="1" dirty="0" smtClean="0"/>
              <a:t>Торгового устава:</a:t>
            </a:r>
            <a:r>
              <a:rPr lang="ru-RU" dirty="0" smtClean="0"/>
              <a:t> ликвидированы мелкие таможенные пошлины  и установлена единая 5% пошлину;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иностранных купцов - повышенная (6%-ная) пошлина при торговле в Архангельске и 8%-ная при торговле в других городах России.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b="1" dirty="0" smtClean="0"/>
              <a:t>Протекционизм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1667 г. – Новоторговый устав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Иностранные купцы должны были продавать свои товары оптом в пограничных городах русским купцам.</a:t>
            </a:r>
          </a:p>
        </p:txBody>
      </p:sp>
      <p:pic>
        <p:nvPicPr>
          <p:cNvPr id="5" name="Picture 7" descr="А_Л_Ордин-Нащоки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052736"/>
            <a:ext cx="3600400" cy="461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88024" y="5589240"/>
            <a:ext cx="3888432" cy="10064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Инициатор принятия Новоторгового Устава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/>
              <a:t>А.Л. </a:t>
            </a:r>
            <a:r>
              <a:rPr lang="ru-RU" sz="2000" b="1" dirty="0" err="1"/>
              <a:t>Ордин-Нащокин</a:t>
            </a:r>
            <a:endParaRPr lang="ru-RU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Последствия Смуты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Разорение южных и западных городов, упадок промыслов, ремесленного производства, торговли;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Оскудение государственной казны;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Потеря территорий (побережья Финского залива, область Карелии, выход в Балтику, Смоленска, Чернигова).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му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7" y="260648"/>
            <a:ext cx="8352928" cy="63367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Территория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125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К началу </a:t>
            </a:r>
            <a:r>
              <a:rPr lang="ru-RU" sz="2400" b="1" dirty="0" smtClean="0"/>
              <a:t>30-х гг. </a:t>
            </a:r>
            <a:r>
              <a:rPr lang="en-US" sz="2400" dirty="0" smtClean="0"/>
              <a:t>XVII </a:t>
            </a:r>
            <a:r>
              <a:rPr lang="ru-RU" sz="2400" dirty="0" smtClean="0"/>
              <a:t>в. Россия возрождается;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Расширение территории: Сибирь, Южное </a:t>
            </a:r>
            <a:r>
              <a:rPr lang="ru-RU" sz="2400" dirty="0" err="1" smtClean="0"/>
              <a:t>Приуралье</a:t>
            </a:r>
            <a:r>
              <a:rPr lang="ru-RU" sz="2400" dirty="0" smtClean="0"/>
              <a:t>, Левобережная Украина, освоение Дикого поля;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1643-1645 гг. </a:t>
            </a:r>
            <a:r>
              <a:rPr lang="ru-RU" sz="2400" dirty="0" smtClean="0"/>
              <a:t>– </a:t>
            </a:r>
            <a:r>
              <a:rPr lang="ru-RU" sz="2400" b="1" i="1" dirty="0" smtClean="0"/>
              <a:t>Владимир Поярков </a:t>
            </a:r>
            <a:r>
              <a:rPr lang="ru-RU" sz="2400" dirty="0" smtClean="0"/>
              <a:t>по р. Амур вышел на Охотское море;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1648- 1649 гг. </a:t>
            </a:r>
            <a:r>
              <a:rPr lang="ru-RU" sz="2400" dirty="0" smtClean="0"/>
              <a:t>– </a:t>
            </a:r>
            <a:r>
              <a:rPr lang="ru-RU" sz="2400" b="1" i="1" dirty="0" smtClean="0"/>
              <a:t>Семен Дежнев </a:t>
            </a:r>
            <a:r>
              <a:rPr lang="ru-RU" sz="2400" dirty="0" smtClean="0"/>
              <a:t>открыл пролив между Чукоткой и Аляской;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1649-1650 гг.</a:t>
            </a:r>
            <a:r>
              <a:rPr lang="ru-RU" sz="2400" dirty="0" smtClean="0"/>
              <a:t>– </a:t>
            </a:r>
            <a:r>
              <a:rPr lang="ru-RU" sz="2400" b="1" i="1" dirty="0" smtClean="0"/>
              <a:t>Ерофей Хабаров </a:t>
            </a:r>
            <a:r>
              <a:rPr lang="ru-RU" sz="2400" dirty="0" smtClean="0"/>
              <a:t>присоединил приамурские земли к России.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1696-1697 гг. </a:t>
            </a:r>
            <a:r>
              <a:rPr lang="ru-RU" sz="2400" dirty="0" smtClean="0"/>
              <a:t>– </a:t>
            </a:r>
            <a:r>
              <a:rPr lang="ru-RU" sz="2400" b="1" i="1" dirty="0" smtClean="0"/>
              <a:t>Владимир Атласов </a:t>
            </a:r>
            <a:r>
              <a:rPr lang="ru-RU" sz="2400" dirty="0" smtClean="0"/>
              <a:t>предпринял экспедицию на </a:t>
            </a:r>
            <a:r>
              <a:rPr lang="ru-RU" sz="2400" b="1" dirty="0" smtClean="0"/>
              <a:t>Камчатку</a:t>
            </a:r>
            <a:r>
              <a:rPr lang="ru-RU" sz="2400" dirty="0" smtClean="0"/>
              <a:t>, в результате чего она была присоединена к России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61040" cy="733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Сельское хозяйство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Преобладание трехполья;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Натуральных характер хозяйства;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Орудия труда: соха, плуг, борона, серп;</a:t>
            </a:r>
          </a:p>
          <a:p>
            <a:pPr>
              <a:buNone/>
            </a:pPr>
            <a:r>
              <a:rPr lang="ru-RU" sz="2800" b="1" dirty="0" smtClean="0"/>
              <a:t>                      Новые явления: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Специализация по районам;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Передел земли внутри господствующего класса: Романовы раздают земли для укрепления своего положения;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Усиление связи феодального хозяйства с рынком.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Трехполье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85860"/>
          <a:ext cx="8143933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286016"/>
                <a:gridCol w="2255015"/>
                <a:gridCol w="1459762"/>
              </a:tblGrid>
              <a:tr h="16503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3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185736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яровые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342900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яровые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507207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яровые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85736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озимые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07207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озимые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342900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озимые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185736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пар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342900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пар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28926" y="507207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пар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714488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Первый год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3357562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Второй год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72330" y="5000636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Третий год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3"/>
          <p:cNvGraphicFramePr>
            <a:graphicFrameLocks/>
          </p:cNvGraphicFramePr>
          <p:nvPr/>
        </p:nvGraphicFramePr>
        <p:xfrm>
          <a:off x="539552" y="470620"/>
          <a:ext cx="8064896" cy="5948772"/>
        </p:xfrm>
        <a:graphic>
          <a:graphicData uri="http://schemas.openxmlformats.org/drawingml/2006/table">
            <a:tbl>
              <a:tblPr/>
              <a:tblGrid>
                <a:gridCol w="4033270"/>
                <a:gridCol w="4031626"/>
              </a:tblGrid>
              <a:tr h="8865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Специализация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6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Поволжье,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Черноземный центр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Зерно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83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Северо-запад, север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Лен и конопля,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скотоводство,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рыболовство,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промыслы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5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Сибирь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Меха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Ярославль и Кострома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Холсты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815</Words>
  <Application>Microsoft Office PowerPoint</Application>
  <PresentationFormat>Экран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Экономическое развитие России в XVII веке</vt:lpstr>
      <vt:lpstr>Последствия Смуты</vt:lpstr>
      <vt:lpstr>Последствия Смуты</vt:lpstr>
      <vt:lpstr>Слайд 4</vt:lpstr>
      <vt:lpstr>Территория</vt:lpstr>
      <vt:lpstr>Слайд 6</vt:lpstr>
      <vt:lpstr>Сельское хозяйство</vt:lpstr>
      <vt:lpstr>Слайд 8</vt:lpstr>
      <vt:lpstr>Слайд 9</vt:lpstr>
      <vt:lpstr>Слайд 10</vt:lpstr>
      <vt:lpstr>Ремесло</vt:lpstr>
      <vt:lpstr>Ремесло (новые явления)</vt:lpstr>
      <vt:lpstr>Ремесло</vt:lpstr>
      <vt:lpstr>Специализация районов России в мелкотоварном производстве</vt:lpstr>
      <vt:lpstr>Слайд 15</vt:lpstr>
      <vt:lpstr>Русская мануфактура в XVII веке</vt:lpstr>
      <vt:lpstr> Особенности российской мануфактуры</vt:lpstr>
      <vt:lpstr>Слайд 18</vt:lpstr>
      <vt:lpstr>Торговля</vt:lpstr>
      <vt:lpstr> Торговля</vt:lpstr>
      <vt:lpstr>Внешняя торговля</vt:lpstr>
      <vt:lpstr> Внешняя торговля</vt:lpstr>
      <vt:lpstr>Слайд 23</vt:lpstr>
      <vt:lpstr> Внешняя торговля</vt:lpstr>
      <vt:lpstr>Протекционизм</vt:lpstr>
      <vt:lpstr>Протекционизм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Экономическое развитие России в XVII веке</dc:title>
  <dc:creator>Admin</dc:creator>
  <cp:lastModifiedBy>DNA7 X86</cp:lastModifiedBy>
  <cp:revision>7</cp:revision>
  <dcterms:created xsi:type="dcterms:W3CDTF">2013-03-17T16:07:46Z</dcterms:created>
  <dcterms:modified xsi:type="dcterms:W3CDTF">2014-02-28T15:42:10Z</dcterms:modified>
</cp:coreProperties>
</file>