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62" r:id="rId2"/>
    <p:sldId id="259" r:id="rId3"/>
    <p:sldId id="260" r:id="rId4"/>
    <p:sldId id="272" r:id="rId5"/>
    <p:sldId id="275" r:id="rId6"/>
    <p:sldId id="261" r:id="rId7"/>
    <p:sldId id="264" r:id="rId8"/>
    <p:sldId id="266" r:id="rId9"/>
    <p:sldId id="268" r:id="rId10"/>
    <p:sldId id="270" r:id="rId11"/>
    <p:sldId id="273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51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4FC2-B2C9-40ED-BB82-ACEF28409FA1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D5BA8-61CC-48ED-8579-CB796B1EA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5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86;&#1090;&#1082;&#1088;.&#1091;&#1088;&#1086;&#1082;\&#1059;&#1087;&#1083;&#1099;&#1074;&#1096;&#1080;&#1081;%20&#1082;&#1086;&#1088;&#1072;&#1073;&#1083;&#1100;12.av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2648" y="228600"/>
            <a:ext cx="8153400" cy="24145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February, 19.</a:t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Saturday.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28596" y="214290"/>
            <a:ext cx="8153400" cy="4852990"/>
          </a:xfrm>
          <a:prstGeom prst="rect">
            <a:avLst/>
          </a:prstGeom>
        </p:spPr>
        <p:txBody>
          <a:bodyPr/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n-US" sz="2900" dirty="0" smtClean="0"/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Classwork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Man – the Child of Nature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5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Destruction of Animals’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Habitat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171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Linking Words</a:t>
            </a:r>
            <a:endParaRPr lang="ru-RU" dirty="0">
              <a:solidFill>
                <a:srgbClr val="F171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0" y="642918"/>
            <a:ext cx="4714876" cy="78581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to make a contrast 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29124" y="642918"/>
            <a:ext cx="4714876" cy="785818"/>
          </a:xfrm>
          <a:solidFill>
            <a:srgbClr val="F171AB"/>
          </a:solidFill>
          <a:ln>
            <a:solidFill>
              <a:srgbClr val="F171AB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to show your opinion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0" y="1428736"/>
            <a:ext cx="4714876" cy="5429264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>
              <a:buClr>
                <a:srgbClr val="F171AB"/>
              </a:buClr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but, however,</a:t>
            </a:r>
          </a:p>
          <a:p>
            <a:pPr>
              <a:buClr>
                <a:srgbClr val="F171AB"/>
              </a:buClr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nevertheless, </a:t>
            </a:r>
          </a:p>
          <a:p>
            <a:pPr>
              <a:buClr>
                <a:srgbClr val="F171AB"/>
              </a:buClr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alternatively, </a:t>
            </a:r>
          </a:p>
          <a:p>
            <a:pPr>
              <a:buClr>
                <a:srgbClr val="F171AB"/>
              </a:buClr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despite, in spite of, </a:t>
            </a:r>
          </a:p>
          <a:p>
            <a:pPr>
              <a:buClr>
                <a:srgbClr val="F171AB"/>
              </a:buClr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contrary, </a:t>
            </a:r>
          </a:p>
          <a:p>
            <a:pPr>
              <a:buClr>
                <a:srgbClr val="F171AB"/>
              </a:buClr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although, even though,</a:t>
            </a:r>
          </a:p>
          <a:p>
            <a:pPr>
              <a:buClr>
                <a:srgbClr val="F171AB"/>
              </a:buClr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one hand…                   on the other hand, </a:t>
            </a:r>
          </a:p>
          <a:p>
            <a:pPr>
              <a:buClr>
                <a:srgbClr val="F171AB"/>
              </a:buClr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theory…in practice…</a:t>
            </a:r>
          </a:p>
          <a:p>
            <a:pPr>
              <a:buClr>
                <a:srgbClr val="F171AB"/>
              </a:buClr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while, unlike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429124" y="1428736"/>
            <a:ext cx="4714876" cy="5429264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>
              <a:buClr>
                <a:srgbClr val="53F204"/>
              </a:buClr>
              <a:buFont typeface="Wingdings" pitchFamily="2" charset="2"/>
              <a:buChar char="Ø"/>
            </a:pPr>
            <a:r>
              <a:rPr lang="en-US" dirty="0" smtClean="0"/>
              <a:t>I (don’t) agree that…</a:t>
            </a:r>
          </a:p>
          <a:p>
            <a:pPr>
              <a:buClr>
                <a:srgbClr val="53F204"/>
              </a:buClr>
              <a:buFont typeface="Wingdings" pitchFamily="2" charset="2"/>
              <a:buChar char="Ø"/>
            </a:pPr>
            <a:r>
              <a:rPr lang="en-US" dirty="0" smtClean="0"/>
              <a:t>I’m for/against (this idea)…</a:t>
            </a:r>
          </a:p>
          <a:p>
            <a:pPr>
              <a:buClr>
                <a:srgbClr val="53F204"/>
              </a:buClr>
              <a:buFont typeface="Wingdings" pitchFamily="2" charset="2"/>
              <a:buChar char="Ø"/>
            </a:pPr>
            <a:r>
              <a:rPr lang="en-US" dirty="0" smtClean="0"/>
              <a:t>I think you're right/ wrong…</a:t>
            </a:r>
          </a:p>
          <a:p>
            <a:pPr>
              <a:buClr>
                <a:srgbClr val="53F204"/>
              </a:buClr>
              <a:buFont typeface="Wingdings" pitchFamily="2" charset="2"/>
              <a:buChar char="Ø"/>
            </a:pPr>
            <a:r>
              <a:rPr lang="en-US" dirty="0" smtClean="0"/>
              <a:t>Instead, I think that…</a:t>
            </a:r>
          </a:p>
          <a:p>
            <a:pPr>
              <a:buClr>
                <a:srgbClr val="53F204"/>
              </a:buClr>
              <a:buFont typeface="Wingdings" pitchFamily="2" charset="2"/>
              <a:buChar char="Ø"/>
            </a:pPr>
            <a:r>
              <a:rPr lang="en-US" dirty="0" smtClean="0"/>
              <a:t>It is (not) a good idea, …</a:t>
            </a:r>
          </a:p>
          <a:p>
            <a:pPr>
              <a:buClr>
                <a:srgbClr val="53F204"/>
              </a:buCl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358246" cy="5909310"/>
          </a:xfrm>
          <a:prstGeom prst="rect">
            <a:avLst/>
          </a:prstGeom>
          <a:scene3d>
            <a:camera prst="obliqueBottom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5400" dirty="0" smtClean="0"/>
              <a:t>Let’s imagine </a:t>
            </a:r>
          </a:p>
          <a:p>
            <a:pPr algn="ctr"/>
            <a:r>
              <a:rPr lang="en-US" sz="5400" dirty="0" smtClean="0"/>
              <a:t>that we are writers!</a:t>
            </a:r>
          </a:p>
          <a:p>
            <a:pPr algn="ctr"/>
            <a:endParaRPr lang="en-US" sz="5400" b="1" dirty="0" smtClean="0"/>
          </a:p>
          <a:p>
            <a:pPr algn="ctr"/>
            <a:r>
              <a:rPr lang="en-US" sz="5400" b="1" dirty="0" smtClean="0"/>
              <a:t>What will be the end of the story “Watership Down”?</a:t>
            </a:r>
          </a:p>
          <a:p>
            <a:pPr algn="ctr"/>
            <a:endParaRPr lang="en-US" sz="5400" b="1" dirty="0" smtClean="0"/>
          </a:p>
          <a:p>
            <a:pPr algn="ctr"/>
            <a:r>
              <a:rPr lang="en-US" sz="5400" dirty="0" smtClean="0"/>
              <a:t>Let’s make it up in groups!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21537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u="sng" dirty="0" smtClean="0"/>
              <a:t>Hometask: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6600" dirty="0" smtClean="0"/>
              <a:t>to watch the cartoon “Watership Down” </a:t>
            </a:r>
          </a:p>
          <a:p>
            <a:pPr algn="ctr"/>
            <a:r>
              <a:rPr lang="en-US" sz="6600" dirty="0" smtClean="0"/>
              <a:t>in English </a:t>
            </a:r>
          </a:p>
          <a:p>
            <a:pPr algn="ctr"/>
            <a:r>
              <a:rPr lang="en-US" sz="6600" dirty="0" smtClean="0"/>
              <a:t>till the end</a:t>
            </a:r>
          </a:p>
          <a:p>
            <a:endParaRPr lang="en-US" sz="6600" dirty="0" smtClean="0"/>
          </a:p>
          <a:p>
            <a:endParaRPr lang="en-US" sz="66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4214810" cy="5786454"/>
          </a:xfr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r>
              <a:rPr lang="en-US" dirty="0" smtClean="0"/>
              <a:t>British novelist</a:t>
            </a:r>
          </a:p>
          <a:p>
            <a:pPr algn="ctr"/>
            <a:r>
              <a:rPr lang="en-US" dirty="0" smtClean="0"/>
              <a:t>Two daughters</a:t>
            </a:r>
          </a:p>
          <a:p>
            <a:pPr algn="ctr"/>
            <a:r>
              <a:rPr lang="en-US" dirty="0" smtClean="0"/>
              <a:t>Animals</a:t>
            </a:r>
          </a:p>
          <a:p>
            <a:pPr algn="ctr"/>
            <a:r>
              <a:rPr lang="en-US" dirty="0" smtClean="0"/>
              <a:t>Human features</a:t>
            </a:r>
          </a:p>
          <a:p>
            <a:pPr algn="ctr"/>
            <a:r>
              <a:rPr lang="en-US" dirty="0" smtClean="0"/>
              <a:t>Heroism and friendship</a:t>
            </a:r>
          </a:p>
          <a:p>
            <a:pPr algn="ctr"/>
            <a:r>
              <a:rPr lang="en-US" dirty="0" smtClean="0"/>
              <a:t>True-to-life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214810" y="1000108"/>
            <a:ext cx="4929190" cy="5857892"/>
          </a:xfrm>
          <a:solidFill>
            <a:schemeClr val="accent5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British novelist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daughters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Animals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features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Heroism and Friendship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True-to-life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famous book</a:t>
            </a:r>
            <a:endParaRPr lang="ru-RU" sz="4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Richard Adams</a:t>
            </a:r>
            <a:endParaRPr lang="ru-RU" dirty="0">
              <a:ln>
                <a:solidFill>
                  <a:srgbClr val="0070C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14876" cy="6858000"/>
          </a:xfrm>
        </p:spPr>
      </p:pic>
      <p:pic>
        <p:nvPicPr>
          <p:cNvPr id="11" name="Содержимое 10" descr="watershipdow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-28689"/>
            <a:ext cx="4429124" cy="6886689"/>
          </a:xfrm>
        </p:spPr>
      </p:pic>
      <p:sp>
        <p:nvSpPr>
          <p:cNvPr id="8" name="Прямоугольник 7"/>
          <p:cNvSpPr/>
          <p:nvPr/>
        </p:nvSpPr>
        <p:spPr>
          <a:xfrm>
            <a:off x="4786314" y="394692"/>
            <a:ext cx="4357686" cy="6463308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sz="36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main characters of this novel?</a:t>
            </a:r>
          </a:p>
          <a:p>
            <a:endParaRPr lang="en-US" sz="3600" dirty="0" smtClean="0">
              <a:ln>
                <a:solidFill>
                  <a:srgbClr val="FFFF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their names?</a:t>
            </a:r>
          </a:p>
          <a:p>
            <a:endParaRPr lang="en-US" sz="3600" dirty="0" smtClean="0">
              <a:ln>
                <a:solidFill>
                  <a:srgbClr val="FFFF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you describe them?</a:t>
            </a:r>
          </a:p>
          <a:p>
            <a:endParaRPr lang="en-US" sz="3600" dirty="0" smtClean="0">
              <a:ln>
                <a:solidFill>
                  <a:srgbClr val="FFFF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their usual life in warren?</a:t>
            </a:r>
          </a:p>
          <a:p>
            <a:endParaRPr lang="ru-RU" dirty="0">
              <a:ln>
                <a:solidFill>
                  <a:srgbClr val="FFFF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08145" y="3244334"/>
            <a:ext cx="3264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the cartoon </a:t>
            </a:r>
          </a:p>
          <a:p>
            <a:pPr algn="ctr"/>
            <a:r>
              <a:rPr lang="en-US" sz="6000" b="1" dirty="0" smtClean="0"/>
              <a:t>“Watership Down”</a:t>
            </a:r>
          </a:p>
          <a:p>
            <a:pPr algn="ctr"/>
            <a:endParaRPr lang="en-US" sz="800" dirty="0" smtClean="0"/>
          </a:p>
          <a:p>
            <a:pPr algn="ctr"/>
            <a:endParaRPr lang="en-US" sz="800" dirty="0" smtClean="0"/>
          </a:p>
          <a:p>
            <a:pPr algn="ctr"/>
            <a:r>
              <a:rPr lang="en-US" sz="5400" dirty="0" smtClean="0"/>
              <a:t>The task: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5400" dirty="0" smtClean="0"/>
              <a:t> pay attention to </a:t>
            </a:r>
            <a:r>
              <a:rPr lang="en-US" sz="5400" u="sng" dirty="0" smtClean="0"/>
              <a:t>the details </a:t>
            </a:r>
          </a:p>
          <a:p>
            <a:pPr algn="ctr"/>
            <a:r>
              <a:rPr lang="en-US" sz="5400" dirty="0" smtClean="0"/>
              <a:t>and describe </a:t>
            </a:r>
          </a:p>
          <a:p>
            <a:pPr algn="ctr"/>
            <a:r>
              <a:rPr lang="en-US" sz="5400" u="sng" dirty="0" smtClean="0"/>
              <a:t>the atmosphere of the story </a:t>
            </a:r>
            <a:endParaRPr lang="ru-RU" sz="5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Уплывший корабль1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25400"/>
            <a:ext cx="9144000" cy="690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0" y="2000240"/>
            <a:ext cx="4714876" cy="4857760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 to prove that nothing dangerous can happen if they build there new houses, because…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714876" y="2000240"/>
            <a:ext cx="4429124" cy="4857760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 to prove that people will destroy their habitat, because…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0" y="928670"/>
            <a:ext cx="4714876" cy="107157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14876" y="928670"/>
            <a:ext cx="4429124" cy="107157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Animals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292</TotalTime>
  <Words>257</Words>
  <Application>Microsoft Office PowerPoint</Application>
  <PresentationFormat>Экран (4:3)</PresentationFormat>
  <Paragraphs>74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Презентация PowerPoint</vt:lpstr>
      <vt:lpstr>Richard Adams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Discussion</vt:lpstr>
      <vt:lpstr>Linking Words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insane</dc:creator>
  <cp:lastModifiedBy>Главатских</cp:lastModifiedBy>
  <cp:revision>41</cp:revision>
  <dcterms:created xsi:type="dcterms:W3CDTF">2011-02-17T16:55:32Z</dcterms:created>
  <dcterms:modified xsi:type="dcterms:W3CDTF">2012-03-29T12:03:11Z</dcterms:modified>
</cp:coreProperties>
</file>