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63"/>
  </p:notesMasterIdLst>
  <p:sldIdLst>
    <p:sldId id="378" r:id="rId3"/>
    <p:sldId id="256" r:id="rId4"/>
    <p:sldId id="284" r:id="rId5"/>
    <p:sldId id="379" r:id="rId6"/>
    <p:sldId id="380" r:id="rId7"/>
    <p:sldId id="381" r:id="rId8"/>
    <p:sldId id="382" r:id="rId9"/>
    <p:sldId id="383" r:id="rId10"/>
    <p:sldId id="385" r:id="rId11"/>
    <p:sldId id="286" r:id="rId12"/>
    <p:sldId id="287" r:id="rId13"/>
    <p:sldId id="292" r:id="rId14"/>
    <p:sldId id="288" r:id="rId15"/>
    <p:sldId id="293" r:id="rId16"/>
    <p:sldId id="289" r:id="rId17"/>
    <p:sldId id="387" r:id="rId18"/>
    <p:sldId id="325" r:id="rId19"/>
    <p:sldId id="375" r:id="rId20"/>
    <p:sldId id="285" r:id="rId21"/>
    <p:sldId id="291" r:id="rId22"/>
    <p:sldId id="376" r:id="rId23"/>
    <p:sldId id="290" r:id="rId24"/>
    <p:sldId id="294" r:id="rId25"/>
    <p:sldId id="296" r:id="rId26"/>
    <p:sldId id="298" r:id="rId27"/>
    <p:sldId id="301" r:id="rId28"/>
    <p:sldId id="388" r:id="rId29"/>
    <p:sldId id="319" r:id="rId30"/>
    <p:sldId id="320" r:id="rId31"/>
    <p:sldId id="324" r:id="rId32"/>
    <p:sldId id="300" r:id="rId33"/>
    <p:sldId id="333" r:id="rId34"/>
    <p:sldId id="334" r:id="rId35"/>
    <p:sldId id="335" r:id="rId36"/>
    <p:sldId id="373" r:id="rId37"/>
    <p:sldId id="338" r:id="rId38"/>
    <p:sldId id="374" r:id="rId39"/>
    <p:sldId id="260" r:id="rId40"/>
    <p:sldId id="258" r:id="rId41"/>
    <p:sldId id="259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9" r:id="rId55"/>
    <p:sldId id="384" r:id="rId56"/>
    <p:sldId id="280" r:id="rId57"/>
    <p:sldId id="281" r:id="rId58"/>
    <p:sldId id="310" r:id="rId59"/>
    <p:sldId id="377" r:id="rId60"/>
    <p:sldId id="311" r:id="rId61"/>
    <p:sldId id="312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Z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60093"/>
    <a:srgbClr val="FF0000"/>
    <a:srgbClr val="008000"/>
    <a:srgbClr val="009900"/>
    <a:srgbClr val="CCFF99"/>
    <a:srgbClr val="0000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77" autoAdjust="0"/>
    <p:restoredTop sz="94601" autoAdjust="0"/>
  </p:normalViewPr>
  <p:slideViewPr>
    <p:cSldViewPr>
      <p:cViewPr>
        <p:scale>
          <a:sx n="100" d="100"/>
          <a:sy n="100" d="100"/>
        </p:scale>
        <p:origin x="-9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4.wmf"/><Relationship Id="rId7" Type="http://schemas.openxmlformats.org/officeDocument/2006/relationships/image" Target="../media/image39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36.wmf"/><Relationship Id="rId9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emf"/><Relationship Id="rId4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4" Type="http://schemas.openxmlformats.org/officeDocument/2006/relationships/image" Target="../media/image10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DE23A8-A7F4-40C1-96CF-700015E9BD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ADA66-BE2B-4C2C-9655-2E6EDF00055B}" type="slidenum">
              <a:rPr lang="ru-RU"/>
              <a:pPr/>
              <a:t>11</a:t>
            </a:fld>
            <a:endParaRPr lang="ru-RU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F2AEF-8254-4C7F-80CE-3CDCF1603F95}" type="slidenum">
              <a:rPr lang="ru-RU"/>
              <a:pPr/>
              <a:t>22</a:t>
            </a:fld>
            <a:endParaRPr lang="ru-RU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58BC-15E6-4710-B7DC-0CE07D4EDA17}" type="slidenum">
              <a:rPr lang="ru-RU"/>
              <a:pPr/>
              <a:t>32</a:t>
            </a:fld>
            <a:endParaRPr lang="ru-RU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FC848-FEE3-4BFD-8F47-2B73F6767D2B}" type="slidenum">
              <a:rPr lang="ru-RU"/>
              <a:pPr/>
              <a:t>39</a:t>
            </a:fld>
            <a:endParaRPr lang="ru-RU"/>
          </a:p>
        </p:txBody>
      </p:sp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97B828-B34A-4A02-B76B-B18BB3708437}" type="slidenum">
              <a:rPr lang="ru-RU" sz="1200"/>
              <a:pPr algn="r"/>
              <a:t>39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59A27-D6C4-4DC1-B499-77F0DE668FF2}" type="slidenum">
              <a:rPr lang="ru-RU"/>
              <a:pPr/>
              <a:t>40</a:t>
            </a:fld>
            <a:endParaRPr lang="ru-RU"/>
          </a:p>
        </p:txBody>
      </p:sp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6EE2F9-F625-428D-BEB0-19646014930A}" type="slidenum">
              <a:rPr lang="ru-RU" sz="1200"/>
              <a:pPr algn="r"/>
              <a:t>40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B4829-5CBA-4991-9759-962F6DFED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3EFE3-A52D-4873-B03F-CEA480E36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02953-F051-48F8-A744-5B53061EF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86E5C7-F71E-4927-8622-E1EE39953B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A8E5E2-0ADD-445A-B285-D12ACC551F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E2BF70-25F0-47AE-B875-5F8626FF9E3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4781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781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9359-DD45-4B7C-9DF6-7F86C8A73AD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C854F-9F3D-484D-ABB0-6EFF83AE112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DD6AB-D91E-424E-BB3C-B15344E8269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254F1-C4F8-4C04-A728-752CA276E8C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96167-F8D0-491E-B921-44CA773C275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F430-2295-4970-9340-F61F68888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698D4-7E44-4240-B6A6-A1902A47672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1251-42F9-420B-95F2-2922890B864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8510B-C8DA-46CE-850C-8A7E1754EB8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77064-17C5-41AA-BD23-2E2720AD5B1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1AE99-18FE-4135-9805-0B8BD230147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716FA2-3E65-4AEF-800B-7EF512CBE6A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8D60CE-5AC0-496A-8A13-98391F8CCFD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EC6120-4935-4CB3-9125-107E3BD21B6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309F5B-8BEA-432A-838C-14685BA7DF7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983B-36E3-45E5-A93F-5966A6808E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ECC59-FCD2-445E-A20B-84034A43A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1BF6C-BA9F-4BE3-80CD-209D3ACD63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029CF-4BF4-421F-A0D2-90F2A1335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8D79A-7E47-4241-8F4A-7C9DDCCFE8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8F19-54BA-42B4-9D4F-2619DA545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CC259-9500-43B6-A1C4-8DC3EF9A7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4148AB-BAE2-4703-9106-A354994274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7" r:id="rId12"/>
    <p:sldLayoutId id="214748367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570D4269-BA09-476F-95FE-AC6834117834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467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7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  <p:sldLayoutId id="2147483680" r:id="rId13"/>
    <p:sldLayoutId id="2147483681" r:id="rId14"/>
    <p:sldLayoutId id="2147483682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gif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slide" Target="slide20.xml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8.gi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png"/><Relationship Id="rId4" Type="http://schemas.openxmlformats.org/officeDocument/2006/relationships/hyperlink" Target="http://ege-study.ru/wp-content/uploads/2012/08/hmedbis_07.p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\&#1051;&#1077;&#1085;&#1072;\&#1064;&#1082;&#1086;&#1083;&#1072;%20358\11%20&#1082;&#1083;&#1072;&#1089;&#1089;\2013%20&#1051;&#1077;&#1075;&#1080;&#1086;&#1085;\EtudesRu_origami.avi" TargetMode="Externa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1.bin"/><Relationship Id="rId4" Type="http://schemas.openxmlformats.org/officeDocument/2006/relationships/hyperlink" Target="http://ru.wikipedia.org/wiki/%D0%9F%D0%BB%D0%BE%D1%89%D0%B0%D0%B4%D1%8C_%D1%84%D0%B8%D0%B3%D1%83%D1%80%D1%8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8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6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7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80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8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07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E:\D\&#1051;&#1077;&#1085;&#1072;\&#1064;&#1082;&#1086;&#1083;&#1072;%20358\11%20&#1082;&#1083;&#1072;&#1089;&#1089;\2013%20&#1051;&#1077;&#1075;&#1080;&#1086;&#1085;\EtudesRu_metro.avi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E:\D\&#1051;&#1077;&#1085;&#1072;\&#1064;&#1082;&#1086;&#1083;&#1072;%20358\11%20&#1082;&#1083;&#1072;&#1089;&#1089;\&#1055;&#1088;&#1077;&#1079;&#1077;&#1085;&#1090;&#1072;&#1094;&#1080;&#1080;\Alvin_and_the_Chipmunks___Witch_Doctor__Oo_ee_oo_ah_ah_.mp3" TargetMode="External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Планиметрия Повторени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4175"/>
            <a:ext cx="7924800" cy="758825"/>
          </a:xfrm>
        </p:spPr>
        <p:txBody>
          <a:bodyPr/>
          <a:lstStyle/>
          <a:p>
            <a:r>
              <a:rPr lang="ru-RU" sz="3800"/>
              <a:t>«Решение треугольников»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219200"/>
            <a:ext cx="5529263" cy="762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/>
              <a:t>Что это значит?</a:t>
            </a:r>
          </a:p>
        </p:txBody>
      </p:sp>
      <p:pic>
        <p:nvPicPr>
          <p:cNvPr id="67588" name="Picture 4" descr="3str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342900" cy="239713"/>
          </a:xfrm>
          <a:prstGeom prst="rect">
            <a:avLst/>
          </a:prstGeom>
          <a:noFill/>
        </p:spPr>
      </p:pic>
      <p:sp>
        <p:nvSpPr>
          <p:cNvPr id="67593" name="AutoShape 9" descr="Фиолетовый узор"/>
          <p:cNvSpPr>
            <a:spLocks noChangeArrowheads="1"/>
          </p:cNvSpPr>
          <p:nvPr/>
        </p:nvSpPr>
        <p:spPr bwMode="auto">
          <a:xfrm>
            <a:off x="1447800" y="2590800"/>
            <a:ext cx="2501900" cy="2971800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94E8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 advAuto="0"/>
      <p:bldP spid="675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Определение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4454525" cy="4162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/>
              <a:t>Решением треугольника называется нахождение всех его шести элементов (то есть трёх сторон и трёх углов) по каким-нибудь трём данным элементам.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867400" y="3213100"/>
            <a:ext cx="2684463" cy="1800225"/>
          </a:xfrm>
          <a:prstGeom prst="triangle">
            <a:avLst>
              <a:gd name="adj" fmla="val 82125"/>
            </a:avLst>
          </a:prstGeom>
          <a:solidFill>
            <a:srgbClr val="FFFF99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435600" y="49164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А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075613" y="2708275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8578850" y="4868863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699250" y="36449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7164388" y="50593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8355013" y="37893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68619" name="Arc 11"/>
          <p:cNvSpPr>
            <a:spLocks/>
          </p:cNvSpPr>
          <p:nvPr/>
        </p:nvSpPr>
        <p:spPr bwMode="auto">
          <a:xfrm>
            <a:off x="6227763" y="4725988"/>
            <a:ext cx="144462" cy="2809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931"/>
              <a:gd name="T2" fmla="*/ 20651 w 21600"/>
              <a:gd name="T3" fmla="*/ 27931 h 27931"/>
              <a:gd name="T4" fmla="*/ 0 w 21600"/>
              <a:gd name="T5" fmla="*/ 21600 h 27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3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</a:path>
              <a:path w="21600" h="2793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0" name="Arc 12"/>
          <p:cNvSpPr>
            <a:spLocks/>
          </p:cNvSpPr>
          <p:nvPr/>
        </p:nvSpPr>
        <p:spPr bwMode="auto">
          <a:xfrm flipH="1">
            <a:off x="8172450" y="4724400"/>
            <a:ext cx="287338" cy="288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1" name="Arc 13"/>
          <p:cNvSpPr>
            <a:spLocks/>
          </p:cNvSpPr>
          <p:nvPr/>
        </p:nvSpPr>
        <p:spPr bwMode="auto">
          <a:xfrm flipH="1">
            <a:off x="8102600" y="4654550"/>
            <a:ext cx="328613" cy="368300"/>
          </a:xfrm>
          <a:custGeom>
            <a:avLst/>
            <a:gdLst>
              <a:gd name="G0" fmla="+- 3160 0 0"/>
              <a:gd name="G1" fmla="+- 21600 0 0"/>
              <a:gd name="G2" fmla="+- 21600 0 0"/>
              <a:gd name="T0" fmla="*/ 0 w 24760"/>
              <a:gd name="T1" fmla="*/ 232 h 27504"/>
              <a:gd name="T2" fmla="*/ 23937 w 24760"/>
              <a:gd name="T3" fmla="*/ 27504 h 27504"/>
              <a:gd name="T4" fmla="*/ 3160 w 24760"/>
              <a:gd name="T5" fmla="*/ 21600 h 27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60" h="27504" fill="none" extrusionOk="0">
                <a:moveTo>
                  <a:pt x="0" y="232"/>
                </a:moveTo>
                <a:cubicBezTo>
                  <a:pt x="1046" y="77"/>
                  <a:pt x="2102" y="-1"/>
                  <a:pt x="3160" y="0"/>
                </a:cubicBezTo>
                <a:cubicBezTo>
                  <a:pt x="15089" y="0"/>
                  <a:pt x="24760" y="9670"/>
                  <a:pt x="24760" y="21600"/>
                </a:cubicBezTo>
                <a:cubicBezTo>
                  <a:pt x="24760" y="23596"/>
                  <a:pt x="24483" y="25583"/>
                  <a:pt x="23937" y="27504"/>
                </a:cubicBezTo>
              </a:path>
              <a:path w="24760" h="27504" stroke="0" extrusionOk="0">
                <a:moveTo>
                  <a:pt x="0" y="232"/>
                </a:moveTo>
                <a:cubicBezTo>
                  <a:pt x="1046" y="77"/>
                  <a:pt x="2102" y="-1"/>
                  <a:pt x="3160" y="0"/>
                </a:cubicBezTo>
                <a:cubicBezTo>
                  <a:pt x="15089" y="0"/>
                  <a:pt x="24760" y="9670"/>
                  <a:pt x="24760" y="21600"/>
                </a:cubicBezTo>
                <a:cubicBezTo>
                  <a:pt x="24760" y="23596"/>
                  <a:pt x="24483" y="25583"/>
                  <a:pt x="23937" y="27504"/>
                </a:cubicBezTo>
                <a:lnTo>
                  <a:pt x="316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2" name="Arc 14"/>
          <p:cNvSpPr>
            <a:spLocks/>
          </p:cNvSpPr>
          <p:nvPr/>
        </p:nvSpPr>
        <p:spPr bwMode="auto">
          <a:xfrm rot="10041455">
            <a:off x="7812088" y="3357563"/>
            <a:ext cx="306387" cy="215900"/>
          </a:xfrm>
          <a:custGeom>
            <a:avLst/>
            <a:gdLst>
              <a:gd name="G0" fmla="+- 9741 0 0"/>
              <a:gd name="G1" fmla="+- 21600 0 0"/>
              <a:gd name="G2" fmla="+- 21600 0 0"/>
              <a:gd name="T0" fmla="*/ 0 w 30726"/>
              <a:gd name="T1" fmla="*/ 2321 h 21600"/>
              <a:gd name="T2" fmla="*/ 30726 w 30726"/>
              <a:gd name="T3" fmla="*/ 16484 h 21600"/>
              <a:gd name="T4" fmla="*/ 9741 w 307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26" h="21600" fill="none" extrusionOk="0">
                <a:moveTo>
                  <a:pt x="0" y="2321"/>
                </a:moveTo>
                <a:cubicBezTo>
                  <a:pt x="3020" y="795"/>
                  <a:pt x="6357" y="-1"/>
                  <a:pt x="9741" y="0"/>
                </a:cubicBezTo>
                <a:cubicBezTo>
                  <a:pt x="19699" y="0"/>
                  <a:pt x="28367" y="6808"/>
                  <a:pt x="30726" y="16483"/>
                </a:cubicBezTo>
              </a:path>
              <a:path w="30726" h="21600" stroke="0" extrusionOk="0">
                <a:moveTo>
                  <a:pt x="0" y="2321"/>
                </a:moveTo>
                <a:cubicBezTo>
                  <a:pt x="3020" y="795"/>
                  <a:pt x="6357" y="-1"/>
                  <a:pt x="9741" y="0"/>
                </a:cubicBezTo>
                <a:cubicBezTo>
                  <a:pt x="19699" y="0"/>
                  <a:pt x="28367" y="6808"/>
                  <a:pt x="30726" y="16483"/>
                </a:cubicBezTo>
                <a:lnTo>
                  <a:pt x="974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3" name="Arc 15"/>
          <p:cNvSpPr>
            <a:spLocks/>
          </p:cNvSpPr>
          <p:nvPr/>
        </p:nvSpPr>
        <p:spPr bwMode="auto">
          <a:xfrm rot="11196529">
            <a:off x="7739063" y="3500438"/>
            <a:ext cx="431800" cy="144462"/>
          </a:xfrm>
          <a:custGeom>
            <a:avLst/>
            <a:gdLst>
              <a:gd name="G0" fmla="+- 19442 0 0"/>
              <a:gd name="G1" fmla="+- 21600 0 0"/>
              <a:gd name="G2" fmla="+- 21600 0 0"/>
              <a:gd name="T0" fmla="*/ 0 w 40427"/>
              <a:gd name="T1" fmla="*/ 12188 h 21600"/>
              <a:gd name="T2" fmla="*/ 40427 w 40427"/>
              <a:gd name="T3" fmla="*/ 16484 h 21600"/>
              <a:gd name="T4" fmla="*/ 19442 w 4042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427" h="21600" fill="none" extrusionOk="0">
                <a:moveTo>
                  <a:pt x="0" y="12188"/>
                </a:moveTo>
                <a:cubicBezTo>
                  <a:pt x="3608" y="4734"/>
                  <a:pt x="11160" y="-1"/>
                  <a:pt x="19442" y="0"/>
                </a:cubicBezTo>
                <a:cubicBezTo>
                  <a:pt x="29400" y="0"/>
                  <a:pt x="38068" y="6808"/>
                  <a:pt x="40427" y="16483"/>
                </a:cubicBezTo>
              </a:path>
              <a:path w="40427" h="21600" stroke="0" extrusionOk="0">
                <a:moveTo>
                  <a:pt x="0" y="12188"/>
                </a:moveTo>
                <a:cubicBezTo>
                  <a:pt x="3608" y="4734"/>
                  <a:pt x="11160" y="-1"/>
                  <a:pt x="19442" y="0"/>
                </a:cubicBezTo>
                <a:cubicBezTo>
                  <a:pt x="29400" y="0"/>
                  <a:pt x="38068" y="6808"/>
                  <a:pt x="40427" y="16483"/>
                </a:cubicBezTo>
                <a:lnTo>
                  <a:pt x="1944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rc 16"/>
          <p:cNvSpPr>
            <a:spLocks/>
          </p:cNvSpPr>
          <p:nvPr/>
        </p:nvSpPr>
        <p:spPr bwMode="auto">
          <a:xfrm flipH="1">
            <a:off x="8256588" y="4806950"/>
            <a:ext cx="276225" cy="280988"/>
          </a:xfrm>
          <a:custGeom>
            <a:avLst/>
            <a:gdLst>
              <a:gd name="G0" fmla="+- 0 0 0"/>
              <a:gd name="G1" fmla="+- 21043 0 0"/>
              <a:gd name="G2" fmla="+- 21600 0 0"/>
              <a:gd name="T0" fmla="*/ 4873 w 20780"/>
              <a:gd name="T1" fmla="*/ 0 h 21043"/>
              <a:gd name="T2" fmla="*/ 20780 w 20780"/>
              <a:gd name="T3" fmla="*/ 15149 h 21043"/>
              <a:gd name="T4" fmla="*/ 0 w 20780"/>
              <a:gd name="T5" fmla="*/ 21043 h 2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80" h="21043" fill="none" extrusionOk="0">
                <a:moveTo>
                  <a:pt x="4873" y="-1"/>
                </a:moveTo>
                <a:cubicBezTo>
                  <a:pt x="12538" y="1775"/>
                  <a:pt x="18633" y="7578"/>
                  <a:pt x="20780" y="15148"/>
                </a:cubicBezTo>
              </a:path>
              <a:path w="20780" h="21043" stroke="0" extrusionOk="0">
                <a:moveTo>
                  <a:pt x="4873" y="-1"/>
                </a:moveTo>
                <a:cubicBezTo>
                  <a:pt x="12538" y="1775"/>
                  <a:pt x="18633" y="7578"/>
                  <a:pt x="20780" y="15148"/>
                </a:cubicBezTo>
                <a:lnTo>
                  <a:pt x="0" y="210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25" name="Picture 17" descr="HOMEWOR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04800"/>
            <a:ext cx="1368425" cy="1123950"/>
          </a:xfrm>
          <a:prstGeom prst="rect">
            <a:avLst/>
          </a:prstGeom>
          <a:noFill/>
        </p:spPr>
      </p:pic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300"/>
                            </p:stCondLst>
                            <p:childTnLst>
                              <p:par>
                                <p:cTn id="7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300"/>
                            </p:stCondLst>
                            <p:childTnLst>
                              <p:par>
                                <p:cTn id="7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300"/>
                            </p:stCondLst>
                            <p:childTnLst>
                              <p:par>
                                <p:cTn id="7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300"/>
                            </p:stCondLst>
                            <p:childTnLst>
                              <p:par>
                                <p:cTn id="7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300"/>
                            </p:stCondLst>
                            <p:childTnLst>
                              <p:par>
                                <p:cTn id="8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300"/>
                            </p:stCondLst>
                            <p:childTnLst>
                              <p:par>
                                <p:cTn id="8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allAtOnce"/>
      <p:bldP spid="68612" grpId="0" animBg="1"/>
      <p:bldP spid="68613" grpId="0"/>
      <p:bldP spid="68613" grpId="1"/>
      <p:bldP spid="68614" grpId="0"/>
      <p:bldP spid="68614" grpId="1"/>
      <p:bldP spid="68615" grpId="0"/>
      <p:bldP spid="68615" grpId="1"/>
      <p:bldP spid="68616" grpId="0"/>
      <p:bldP spid="68616" grpId="1"/>
      <p:bldP spid="68617" grpId="0"/>
      <p:bldP spid="68617" grpId="1"/>
      <p:bldP spid="68618" grpId="0"/>
      <p:bldP spid="68618" grpId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Три типа задач на решение треугольника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3724275"/>
          </a:xfrm>
        </p:spPr>
        <p:txBody>
          <a:bodyPr/>
          <a:lstStyle/>
          <a:p>
            <a:r>
              <a:rPr lang="ru-RU"/>
              <a:t>Решение треугольника по двум сторонам и углу между ними; </a:t>
            </a:r>
          </a:p>
          <a:p>
            <a:r>
              <a:rPr lang="ru-RU"/>
              <a:t>Решение треугольника по стороне и прилежащим к ней углам; </a:t>
            </a:r>
          </a:p>
          <a:p>
            <a:r>
              <a:rPr lang="ru-RU"/>
              <a:t>Решение треугольника по трем сторонам.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4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/>
              <a:t>Для этого вспомним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26413" cy="37242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Решение данных задач основано на использовании теорем синуса и косинуса, теоремы о сумме углов треугольника и следствии из теоремы синусов.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 Причем, при вычислении углов треугольника предпочтительнее использовать теорему косинусов, а не теорему синусов. </a:t>
            </a:r>
            <a:endParaRPr lang="en-US" sz="19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19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900"/>
              <a:t>1.     </a:t>
            </a:r>
            <a:r>
              <a:rPr lang="ru-RU" sz="1900">
                <a:hlinkClick r:id="rId2" action="ppaction://hlinksldjump"/>
              </a:rPr>
              <a:t>Сумма углов треугольника.</a:t>
            </a:r>
            <a:endParaRPr lang="ru-RU" sz="19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900"/>
              <a:t>2.     </a:t>
            </a:r>
            <a:r>
              <a:rPr lang="ru-RU" sz="1900" u="sng">
                <a:solidFill>
                  <a:schemeClr val="hlink"/>
                </a:solidFill>
              </a:rPr>
              <a:t>Соотношения между сторонами и углами в треугольнике.</a:t>
            </a:r>
            <a:r>
              <a:rPr lang="ru-RU" sz="190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900"/>
              <a:t>3.     </a:t>
            </a:r>
            <a:r>
              <a:rPr lang="ru-RU" sz="1900">
                <a:hlinkClick r:id="rId3" action="ppaction://hlinksldjump"/>
              </a:rPr>
              <a:t>Теорема косинусов.</a:t>
            </a:r>
            <a:endParaRPr lang="ru-RU" sz="19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900"/>
              <a:t>4.     </a:t>
            </a:r>
            <a:r>
              <a:rPr lang="ru-RU" sz="1900">
                <a:hlinkClick r:id="rId4" action="ppaction://hlinksldjump"/>
              </a:rPr>
              <a:t>Теорема синусов.</a:t>
            </a:r>
            <a:endParaRPr lang="ru-RU" sz="1900"/>
          </a:p>
        </p:txBody>
      </p:sp>
      <p:pic>
        <p:nvPicPr>
          <p:cNvPr id="70661" name="Picture 5" descr="people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572000"/>
            <a:ext cx="1655763" cy="1568450"/>
          </a:xfrm>
          <a:prstGeom prst="rect">
            <a:avLst/>
          </a:prstGeom>
          <a:noFill/>
        </p:spPr>
      </p:pic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8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6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98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Договоримся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454525" cy="3875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При решении треугольников будем пользоваться следующими обозначениями для сторон треугольника </a:t>
            </a:r>
            <a:r>
              <a:rPr lang="ru-RU" sz="2600" i="1"/>
              <a:t>ABC:</a:t>
            </a:r>
            <a:r>
              <a:rPr lang="en-US" sz="2600" i="1"/>
              <a:t/>
            </a:r>
            <a:br>
              <a:rPr lang="en-US" sz="2600" i="1"/>
            </a:br>
            <a:r>
              <a:rPr lang="ru-RU" sz="2600" i="1"/>
              <a:t>АВ = с, ВС =</a:t>
            </a:r>
            <a:r>
              <a:rPr lang="en-US" sz="2600" i="1"/>
              <a:t> </a:t>
            </a:r>
            <a:r>
              <a:rPr lang="ru-RU" sz="2600" i="1"/>
              <a:t>а, СА</a:t>
            </a:r>
            <a:r>
              <a:rPr lang="en-US" sz="2600" i="1"/>
              <a:t> </a:t>
            </a:r>
            <a:r>
              <a:rPr lang="ru-RU" sz="2600" i="1"/>
              <a:t>=</a:t>
            </a:r>
            <a:r>
              <a:rPr lang="en-US" sz="2600" i="1"/>
              <a:t> </a:t>
            </a:r>
            <a:r>
              <a:rPr lang="ru-RU" sz="2600" i="1"/>
              <a:t>b.</a:t>
            </a:r>
            <a:endParaRPr lang="ru-RU" sz="2600"/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5435600" y="2708275"/>
            <a:ext cx="3554413" cy="2762250"/>
            <a:chOff x="3424" y="1706"/>
            <a:chExt cx="2239" cy="1740"/>
          </a:xfrm>
        </p:grpSpPr>
        <p:sp>
          <p:nvSpPr>
            <p:cNvPr id="76805" name="AutoShape 5"/>
            <p:cNvSpPr>
              <a:spLocks noChangeArrowheads="1"/>
            </p:cNvSpPr>
            <p:nvPr/>
          </p:nvSpPr>
          <p:spPr bwMode="auto">
            <a:xfrm>
              <a:off x="3696" y="2024"/>
              <a:ext cx="1691" cy="1134"/>
            </a:xfrm>
            <a:prstGeom prst="triangle">
              <a:avLst>
                <a:gd name="adj" fmla="val 8212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3424" y="3067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5087" y="170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76808" name="Text Box 8"/>
            <p:cNvSpPr txBox="1">
              <a:spLocks noChangeArrowheads="1"/>
            </p:cNvSpPr>
            <p:nvPr/>
          </p:nvSpPr>
          <p:spPr bwMode="auto">
            <a:xfrm>
              <a:off x="5375" y="306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76809" name="Text Box 9"/>
            <p:cNvSpPr txBox="1">
              <a:spLocks noChangeArrowheads="1"/>
            </p:cNvSpPr>
            <p:nvPr/>
          </p:nvSpPr>
          <p:spPr bwMode="auto">
            <a:xfrm>
              <a:off x="4174" y="2341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c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4513" y="315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5263" y="2387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a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812" name="Arc 12"/>
            <p:cNvSpPr>
              <a:spLocks/>
            </p:cNvSpPr>
            <p:nvPr/>
          </p:nvSpPr>
          <p:spPr bwMode="auto">
            <a:xfrm>
              <a:off x="3923" y="2977"/>
              <a:ext cx="91" cy="1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7931"/>
                <a:gd name="T2" fmla="*/ 20651 w 21600"/>
                <a:gd name="T3" fmla="*/ 27931 h 27931"/>
                <a:gd name="T4" fmla="*/ 0 w 21600"/>
                <a:gd name="T5" fmla="*/ 21600 h 27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3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45"/>
                    <a:pt x="21280" y="25879"/>
                    <a:pt x="20651" y="27931"/>
                  </a:cubicBezTo>
                </a:path>
                <a:path w="21600" h="2793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45"/>
                    <a:pt x="21280" y="25879"/>
                    <a:pt x="20651" y="279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3" name="Arc 13"/>
            <p:cNvSpPr>
              <a:spLocks/>
            </p:cNvSpPr>
            <p:nvPr/>
          </p:nvSpPr>
          <p:spPr bwMode="auto">
            <a:xfrm flipH="1">
              <a:off x="5148" y="2976"/>
              <a:ext cx="18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4" name="Arc 14"/>
            <p:cNvSpPr>
              <a:spLocks/>
            </p:cNvSpPr>
            <p:nvPr/>
          </p:nvSpPr>
          <p:spPr bwMode="auto">
            <a:xfrm flipH="1">
              <a:off x="5104" y="2932"/>
              <a:ext cx="207" cy="232"/>
            </a:xfrm>
            <a:custGeom>
              <a:avLst/>
              <a:gdLst>
                <a:gd name="G0" fmla="+- 3160 0 0"/>
                <a:gd name="G1" fmla="+- 21600 0 0"/>
                <a:gd name="G2" fmla="+- 21600 0 0"/>
                <a:gd name="T0" fmla="*/ 0 w 24760"/>
                <a:gd name="T1" fmla="*/ 232 h 27504"/>
                <a:gd name="T2" fmla="*/ 23937 w 24760"/>
                <a:gd name="T3" fmla="*/ 27504 h 27504"/>
                <a:gd name="T4" fmla="*/ 3160 w 24760"/>
                <a:gd name="T5" fmla="*/ 21600 h 27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60" h="27504" fill="none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</a:path>
                <a:path w="24760" h="27504" stroke="0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  <a:lnTo>
                    <a:pt x="316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5" name="Arc 15"/>
            <p:cNvSpPr>
              <a:spLocks/>
            </p:cNvSpPr>
            <p:nvPr/>
          </p:nvSpPr>
          <p:spPr bwMode="auto">
            <a:xfrm rot="10041455">
              <a:off x="4921" y="2115"/>
              <a:ext cx="193" cy="136"/>
            </a:xfrm>
            <a:custGeom>
              <a:avLst/>
              <a:gdLst>
                <a:gd name="G0" fmla="+- 9741 0 0"/>
                <a:gd name="G1" fmla="+- 21600 0 0"/>
                <a:gd name="G2" fmla="+- 21600 0 0"/>
                <a:gd name="T0" fmla="*/ 0 w 30726"/>
                <a:gd name="T1" fmla="*/ 2321 h 21600"/>
                <a:gd name="T2" fmla="*/ 30726 w 30726"/>
                <a:gd name="T3" fmla="*/ 16484 h 21600"/>
                <a:gd name="T4" fmla="*/ 9741 w 307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26" h="21600" fill="none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</a:path>
                <a:path w="30726" h="21600" stroke="0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  <a:lnTo>
                    <a:pt x="974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6" name="Arc 16"/>
            <p:cNvSpPr>
              <a:spLocks/>
            </p:cNvSpPr>
            <p:nvPr/>
          </p:nvSpPr>
          <p:spPr bwMode="auto">
            <a:xfrm rot="11196529">
              <a:off x="4875" y="2205"/>
              <a:ext cx="272" cy="91"/>
            </a:xfrm>
            <a:custGeom>
              <a:avLst/>
              <a:gdLst>
                <a:gd name="G0" fmla="+- 19442 0 0"/>
                <a:gd name="G1" fmla="+- 21600 0 0"/>
                <a:gd name="G2" fmla="+- 21600 0 0"/>
                <a:gd name="T0" fmla="*/ 0 w 40427"/>
                <a:gd name="T1" fmla="*/ 12188 h 21600"/>
                <a:gd name="T2" fmla="*/ 40427 w 40427"/>
                <a:gd name="T3" fmla="*/ 16484 h 21600"/>
                <a:gd name="T4" fmla="*/ 19442 w 4042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27" h="21600" fill="none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</a:path>
                <a:path w="40427" h="21600" stroke="0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  <a:lnTo>
                    <a:pt x="194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817" name="Arc 17"/>
            <p:cNvSpPr>
              <a:spLocks/>
            </p:cNvSpPr>
            <p:nvPr/>
          </p:nvSpPr>
          <p:spPr bwMode="auto">
            <a:xfrm flipH="1">
              <a:off x="5201" y="3028"/>
              <a:ext cx="174" cy="177"/>
            </a:xfrm>
            <a:custGeom>
              <a:avLst/>
              <a:gdLst>
                <a:gd name="G0" fmla="+- 0 0 0"/>
                <a:gd name="G1" fmla="+- 21043 0 0"/>
                <a:gd name="G2" fmla="+- 21600 0 0"/>
                <a:gd name="T0" fmla="*/ 4873 w 20780"/>
                <a:gd name="T1" fmla="*/ 0 h 21043"/>
                <a:gd name="T2" fmla="*/ 20780 w 20780"/>
                <a:gd name="T3" fmla="*/ 15149 h 21043"/>
                <a:gd name="T4" fmla="*/ 0 w 20780"/>
                <a:gd name="T5" fmla="*/ 21043 h 2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80" h="21043" fill="none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</a:path>
                <a:path w="20780" h="21043" stroke="0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  <a:lnTo>
                    <a:pt x="0" y="210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818" name="AutoShape 18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>
            <a:off x="5724525" y="2997200"/>
            <a:ext cx="2684463" cy="1800225"/>
          </a:xfrm>
          <a:prstGeom prst="triangle">
            <a:avLst>
              <a:gd name="adj" fmla="val 8212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292725" y="47005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А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932738" y="2492375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8435975" y="4652963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</a:t>
            </a:r>
          </a:p>
        </p:txBody>
      </p:sp>
      <p:sp>
        <p:nvSpPr>
          <p:cNvPr id="71686" name="Arc 6"/>
          <p:cNvSpPr>
            <a:spLocks/>
          </p:cNvSpPr>
          <p:nvPr/>
        </p:nvSpPr>
        <p:spPr bwMode="auto">
          <a:xfrm>
            <a:off x="6084888" y="4510088"/>
            <a:ext cx="144462" cy="2809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931"/>
              <a:gd name="T2" fmla="*/ 20651 w 21600"/>
              <a:gd name="T3" fmla="*/ 27931 h 27931"/>
              <a:gd name="T4" fmla="*/ 0 w 21600"/>
              <a:gd name="T5" fmla="*/ 21600 h 27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3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</a:path>
              <a:path w="21600" h="2793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7" name="Arc 7"/>
          <p:cNvSpPr>
            <a:spLocks/>
          </p:cNvSpPr>
          <p:nvPr/>
        </p:nvSpPr>
        <p:spPr bwMode="auto">
          <a:xfrm flipH="1">
            <a:off x="8029575" y="4508500"/>
            <a:ext cx="287338" cy="288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8" name="Arc 8"/>
          <p:cNvSpPr>
            <a:spLocks/>
          </p:cNvSpPr>
          <p:nvPr/>
        </p:nvSpPr>
        <p:spPr bwMode="auto">
          <a:xfrm flipH="1">
            <a:off x="7959725" y="4438650"/>
            <a:ext cx="328613" cy="368300"/>
          </a:xfrm>
          <a:custGeom>
            <a:avLst/>
            <a:gdLst>
              <a:gd name="G0" fmla="+- 3160 0 0"/>
              <a:gd name="G1" fmla="+- 21600 0 0"/>
              <a:gd name="G2" fmla="+- 21600 0 0"/>
              <a:gd name="T0" fmla="*/ 0 w 24760"/>
              <a:gd name="T1" fmla="*/ 232 h 27504"/>
              <a:gd name="T2" fmla="*/ 23937 w 24760"/>
              <a:gd name="T3" fmla="*/ 27504 h 27504"/>
              <a:gd name="T4" fmla="*/ 3160 w 24760"/>
              <a:gd name="T5" fmla="*/ 21600 h 27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60" h="27504" fill="none" extrusionOk="0">
                <a:moveTo>
                  <a:pt x="0" y="232"/>
                </a:moveTo>
                <a:cubicBezTo>
                  <a:pt x="1046" y="77"/>
                  <a:pt x="2102" y="-1"/>
                  <a:pt x="3160" y="0"/>
                </a:cubicBezTo>
                <a:cubicBezTo>
                  <a:pt x="15089" y="0"/>
                  <a:pt x="24760" y="9670"/>
                  <a:pt x="24760" y="21600"/>
                </a:cubicBezTo>
                <a:cubicBezTo>
                  <a:pt x="24760" y="23596"/>
                  <a:pt x="24483" y="25583"/>
                  <a:pt x="23937" y="27504"/>
                </a:cubicBezTo>
              </a:path>
              <a:path w="24760" h="27504" stroke="0" extrusionOk="0">
                <a:moveTo>
                  <a:pt x="0" y="232"/>
                </a:moveTo>
                <a:cubicBezTo>
                  <a:pt x="1046" y="77"/>
                  <a:pt x="2102" y="-1"/>
                  <a:pt x="3160" y="0"/>
                </a:cubicBezTo>
                <a:cubicBezTo>
                  <a:pt x="15089" y="0"/>
                  <a:pt x="24760" y="9670"/>
                  <a:pt x="24760" y="21600"/>
                </a:cubicBezTo>
                <a:cubicBezTo>
                  <a:pt x="24760" y="23596"/>
                  <a:pt x="24483" y="25583"/>
                  <a:pt x="23937" y="27504"/>
                </a:cubicBezTo>
                <a:lnTo>
                  <a:pt x="316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9" name="Arc 9"/>
          <p:cNvSpPr>
            <a:spLocks/>
          </p:cNvSpPr>
          <p:nvPr/>
        </p:nvSpPr>
        <p:spPr bwMode="auto">
          <a:xfrm rot="10041455">
            <a:off x="7669213" y="3141663"/>
            <a:ext cx="306387" cy="215900"/>
          </a:xfrm>
          <a:custGeom>
            <a:avLst/>
            <a:gdLst>
              <a:gd name="G0" fmla="+- 9741 0 0"/>
              <a:gd name="G1" fmla="+- 21600 0 0"/>
              <a:gd name="G2" fmla="+- 21600 0 0"/>
              <a:gd name="T0" fmla="*/ 0 w 30726"/>
              <a:gd name="T1" fmla="*/ 2321 h 21600"/>
              <a:gd name="T2" fmla="*/ 30726 w 30726"/>
              <a:gd name="T3" fmla="*/ 16484 h 21600"/>
              <a:gd name="T4" fmla="*/ 9741 w 307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26" h="21600" fill="none" extrusionOk="0">
                <a:moveTo>
                  <a:pt x="0" y="2321"/>
                </a:moveTo>
                <a:cubicBezTo>
                  <a:pt x="3020" y="795"/>
                  <a:pt x="6357" y="-1"/>
                  <a:pt x="9741" y="0"/>
                </a:cubicBezTo>
                <a:cubicBezTo>
                  <a:pt x="19699" y="0"/>
                  <a:pt x="28367" y="6808"/>
                  <a:pt x="30726" y="16483"/>
                </a:cubicBezTo>
              </a:path>
              <a:path w="30726" h="21600" stroke="0" extrusionOk="0">
                <a:moveTo>
                  <a:pt x="0" y="2321"/>
                </a:moveTo>
                <a:cubicBezTo>
                  <a:pt x="3020" y="795"/>
                  <a:pt x="6357" y="-1"/>
                  <a:pt x="9741" y="0"/>
                </a:cubicBezTo>
                <a:cubicBezTo>
                  <a:pt x="19699" y="0"/>
                  <a:pt x="28367" y="6808"/>
                  <a:pt x="30726" y="16483"/>
                </a:cubicBezTo>
                <a:lnTo>
                  <a:pt x="974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0" name="Arc 10"/>
          <p:cNvSpPr>
            <a:spLocks/>
          </p:cNvSpPr>
          <p:nvPr/>
        </p:nvSpPr>
        <p:spPr bwMode="auto">
          <a:xfrm rot="11196529">
            <a:off x="7596188" y="3284538"/>
            <a:ext cx="431800" cy="144462"/>
          </a:xfrm>
          <a:custGeom>
            <a:avLst/>
            <a:gdLst>
              <a:gd name="G0" fmla="+- 19442 0 0"/>
              <a:gd name="G1" fmla="+- 21600 0 0"/>
              <a:gd name="G2" fmla="+- 21600 0 0"/>
              <a:gd name="T0" fmla="*/ 0 w 40427"/>
              <a:gd name="T1" fmla="*/ 12188 h 21600"/>
              <a:gd name="T2" fmla="*/ 40427 w 40427"/>
              <a:gd name="T3" fmla="*/ 16484 h 21600"/>
              <a:gd name="T4" fmla="*/ 19442 w 4042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427" h="21600" fill="none" extrusionOk="0">
                <a:moveTo>
                  <a:pt x="0" y="12188"/>
                </a:moveTo>
                <a:cubicBezTo>
                  <a:pt x="3608" y="4734"/>
                  <a:pt x="11160" y="-1"/>
                  <a:pt x="19442" y="0"/>
                </a:cubicBezTo>
                <a:cubicBezTo>
                  <a:pt x="29400" y="0"/>
                  <a:pt x="38068" y="6808"/>
                  <a:pt x="40427" y="16483"/>
                </a:cubicBezTo>
              </a:path>
              <a:path w="40427" h="21600" stroke="0" extrusionOk="0">
                <a:moveTo>
                  <a:pt x="0" y="12188"/>
                </a:moveTo>
                <a:cubicBezTo>
                  <a:pt x="3608" y="4734"/>
                  <a:pt x="11160" y="-1"/>
                  <a:pt x="19442" y="0"/>
                </a:cubicBezTo>
                <a:cubicBezTo>
                  <a:pt x="29400" y="0"/>
                  <a:pt x="38068" y="6808"/>
                  <a:pt x="40427" y="16483"/>
                </a:cubicBezTo>
                <a:lnTo>
                  <a:pt x="1944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1" name="Arc 11"/>
          <p:cNvSpPr>
            <a:spLocks/>
          </p:cNvSpPr>
          <p:nvPr/>
        </p:nvSpPr>
        <p:spPr bwMode="auto">
          <a:xfrm flipH="1">
            <a:off x="8113713" y="4591050"/>
            <a:ext cx="276225" cy="280988"/>
          </a:xfrm>
          <a:custGeom>
            <a:avLst/>
            <a:gdLst>
              <a:gd name="G0" fmla="+- 0 0 0"/>
              <a:gd name="G1" fmla="+- 21043 0 0"/>
              <a:gd name="G2" fmla="+- 21600 0 0"/>
              <a:gd name="T0" fmla="*/ 4873 w 20780"/>
              <a:gd name="T1" fmla="*/ 0 h 21043"/>
              <a:gd name="T2" fmla="*/ 20780 w 20780"/>
              <a:gd name="T3" fmla="*/ 15149 h 21043"/>
              <a:gd name="T4" fmla="*/ 0 w 20780"/>
              <a:gd name="T5" fmla="*/ 21043 h 2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80" h="21043" fill="none" extrusionOk="0">
                <a:moveTo>
                  <a:pt x="4873" y="-1"/>
                </a:moveTo>
                <a:cubicBezTo>
                  <a:pt x="12538" y="1775"/>
                  <a:pt x="18633" y="7578"/>
                  <a:pt x="20780" y="15148"/>
                </a:cubicBezTo>
              </a:path>
              <a:path w="20780" h="21043" stroke="0" extrusionOk="0">
                <a:moveTo>
                  <a:pt x="4873" y="-1"/>
                </a:moveTo>
                <a:cubicBezTo>
                  <a:pt x="12538" y="1775"/>
                  <a:pt x="18633" y="7578"/>
                  <a:pt x="20780" y="15148"/>
                </a:cubicBezTo>
                <a:lnTo>
                  <a:pt x="0" y="210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2" name="AutoShape 1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oundRect">
            <a:avLst>
              <a:gd name="adj" fmla="val 21667"/>
            </a:avLst>
          </a:prstGeom>
          <a:noFill/>
          <a:ln/>
        </p:spPr>
        <p:txBody>
          <a:bodyPr anchor="b"/>
          <a:lstStyle/>
          <a:p>
            <a:r>
              <a:rPr lang="ru-RU" sz="3900"/>
              <a:t>Сумма углов треугольника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190500" y="2362200"/>
            <a:ext cx="4813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200"/>
              <a:t>	</a:t>
            </a:r>
            <a:r>
              <a:rPr lang="ru-RU" sz="2600"/>
              <a:t>Сумма углов треугольника равна 180</a:t>
            </a:r>
            <a:r>
              <a:rPr lang="en-US" sz="2600">
                <a:cs typeface="Arial" charset="0"/>
              </a:rPr>
              <a:t>º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/>
          </a:p>
        </p:txBody>
      </p:sp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1143000" y="4114800"/>
          <a:ext cx="2768600" cy="355600"/>
        </p:xfrm>
        <a:graphic>
          <a:graphicData uri="http://schemas.openxmlformats.org/presentationml/2006/ole">
            <p:oleObj spid="_x0000_s71694" name="Формула" r:id="rId3" imgW="1384200" imgH="177480" progId="Equation.3">
              <p:embed/>
            </p:oleObj>
          </a:graphicData>
        </a:graphic>
      </p:graphicFrame>
      <p:sp>
        <p:nvSpPr>
          <p:cNvPr id="71695" name="AutoShape 15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 rot="1564981">
            <a:off x="1258888" y="5300663"/>
            <a:ext cx="1676400" cy="1295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696" name="Picture 16" descr="21M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57200"/>
            <a:ext cx="1163638" cy="1225550"/>
          </a:xfrm>
          <a:prstGeom prst="rect">
            <a:avLst/>
          </a:prstGeom>
          <a:noFill/>
        </p:spPr>
      </p:pic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/>
      <p:bldP spid="71684" grpId="0"/>
      <p:bldP spid="71685" grpId="0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/>
      <p:bldP spid="716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ru-RU"/>
              <a:t>Внешний угол треугольника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09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Внешним углом треугольника называется угол, смежный с каким-нибудь углом этого треугольника.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5470525" y="2068513"/>
            <a:ext cx="137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Свойство: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5410200" y="2743200"/>
            <a:ext cx="3352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Внешний угол треугольника равен сумме двух углов треугольника, не смежных с ним</a:t>
            </a:r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 flipV="1">
            <a:off x="533400" y="3124200"/>
            <a:ext cx="16002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2133600" y="3124200"/>
            <a:ext cx="9906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 flipV="1">
            <a:off x="533400" y="5181600"/>
            <a:ext cx="2590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 flipV="1">
            <a:off x="3124200" y="5105400"/>
            <a:ext cx="13716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1131" name="Arc 11"/>
          <p:cNvSpPr>
            <a:spLocks/>
          </p:cNvSpPr>
          <p:nvPr/>
        </p:nvSpPr>
        <p:spPr bwMode="auto">
          <a:xfrm>
            <a:off x="2971800" y="4876800"/>
            <a:ext cx="457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838200" y="4876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1965325" y="32877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>
            <a:off x="2590800" y="4800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61135" name="Text Box 15"/>
          <p:cNvSpPr txBox="1">
            <a:spLocks noChangeArrowheads="1"/>
          </p:cNvSpPr>
          <p:nvPr/>
        </p:nvSpPr>
        <p:spPr bwMode="auto">
          <a:xfrm>
            <a:off x="3200400" y="4648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graphicFrame>
        <p:nvGraphicFramePr>
          <p:cNvPr id="261136" name="Object 16"/>
          <p:cNvGraphicFramePr>
            <a:graphicFrameLocks noChangeAspect="1"/>
          </p:cNvGraphicFramePr>
          <p:nvPr>
            <p:ph idx="1"/>
          </p:nvPr>
        </p:nvGraphicFramePr>
        <p:xfrm>
          <a:off x="5257800" y="5334000"/>
          <a:ext cx="3505200" cy="641350"/>
        </p:xfrm>
        <a:graphic>
          <a:graphicData uri="http://schemas.openxmlformats.org/presentationml/2006/ole">
            <p:oleObj spid="_x0000_s261136" name="Формула" r:id="rId3" imgW="90144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4" grpId="0"/>
      <p:bldP spid="261125" grpId="0"/>
      <p:bldP spid="261126" grpId="0"/>
      <p:bldP spid="261127" grpId="0" animBg="1"/>
      <p:bldP spid="261128" grpId="0" animBg="1"/>
      <p:bldP spid="261129" grpId="0" animBg="1"/>
      <p:bldP spid="261130" grpId="0" animBg="1"/>
      <p:bldP spid="261131" grpId="0" animBg="1"/>
      <p:bldP spid="261132" grpId="0"/>
      <p:bldP spid="261133" grpId="0"/>
      <p:bldP spid="261134" grpId="0"/>
      <p:bldP spid="2611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657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124200" y="4419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858000" y="4953000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ru-RU" sz="9600" b="1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9575" name="WordArt 7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45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31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700" dir="16200000" algn="ctr" rotWithShape="0">
                    <a:schemeClr val="bg2"/>
                  </a:outerShdw>
                </a:effectLst>
                <a:latin typeface="Times New Roman"/>
                <a:cs typeface="Times New Roman"/>
              </a:rPr>
              <a:t>Соотношение между углами треугольника и противолежащими сторонами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09600" y="12954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В треугольнике против большего угла лежит большая сторона, а против большей стороны  лежит  больший угол.</a:t>
            </a:r>
            <a:endParaRPr lang="ru-RU" sz="2400">
              <a:latin typeface="Times New Roman" pitchFamily="18" charset="0"/>
            </a:endParaRPr>
          </a:p>
        </p:txBody>
      </p:sp>
      <p:grpSp>
        <p:nvGrpSpPr>
          <p:cNvPr id="109577" name="Group 9"/>
          <p:cNvGrpSpPr>
            <a:grpSpLocks/>
          </p:cNvGrpSpPr>
          <p:nvPr/>
        </p:nvGrpSpPr>
        <p:grpSpPr bwMode="auto">
          <a:xfrm>
            <a:off x="838200" y="2971800"/>
            <a:ext cx="3124200" cy="2057400"/>
            <a:chOff x="1632" y="2448"/>
            <a:chExt cx="1680" cy="1056"/>
          </a:xfrm>
        </p:grpSpPr>
        <p:sp>
          <p:nvSpPr>
            <p:cNvPr id="109578" name="Line 10"/>
            <p:cNvSpPr>
              <a:spLocks noChangeShapeType="1"/>
            </p:cNvSpPr>
            <p:nvPr/>
          </p:nvSpPr>
          <p:spPr bwMode="auto">
            <a:xfrm flipV="1">
              <a:off x="1632" y="2448"/>
              <a:ext cx="1248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cxnSp>
          <p:nvCxnSpPr>
            <p:cNvPr id="109579" name="AutoShape 11"/>
            <p:cNvCxnSpPr>
              <a:cxnSpLocks noChangeShapeType="1"/>
              <a:stCxn id="109578" idx="0"/>
            </p:cNvCxnSpPr>
            <p:nvPr/>
          </p:nvCxnSpPr>
          <p:spPr bwMode="auto">
            <a:xfrm>
              <a:off x="1632" y="3504"/>
              <a:ext cx="168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9580" name="AutoShape 12"/>
            <p:cNvCxnSpPr>
              <a:cxnSpLocks noChangeShapeType="1"/>
              <a:stCxn id="109578" idx="1"/>
            </p:cNvCxnSpPr>
            <p:nvPr/>
          </p:nvCxnSpPr>
          <p:spPr bwMode="auto">
            <a:xfrm>
              <a:off x="2879" y="2448"/>
              <a:ext cx="433" cy="10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9581" name="Arc 13"/>
          <p:cNvSpPr>
            <a:spLocks/>
          </p:cNvSpPr>
          <p:nvPr/>
        </p:nvSpPr>
        <p:spPr bwMode="auto">
          <a:xfrm rot="15556267">
            <a:off x="3542507" y="4687093"/>
            <a:ext cx="228600" cy="303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8615"/>
              <a:gd name="T2" fmla="*/ 20429 w 21600"/>
              <a:gd name="T3" fmla="*/ 28615 h 28615"/>
              <a:gd name="T4" fmla="*/ 0 w 21600"/>
              <a:gd name="T5" fmla="*/ 21600 h 28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61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86"/>
                  <a:pt x="21204" y="26357"/>
                  <a:pt x="20429" y="28615"/>
                </a:cubicBezTo>
              </a:path>
              <a:path w="21600" h="2861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86"/>
                  <a:pt x="21204" y="26357"/>
                  <a:pt x="20429" y="2861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3810000" y="4953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533400" y="5029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2667000" y="2743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585" name="Arc 17"/>
          <p:cNvSpPr>
            <a:spLocks/>
          </p:cNvSpPr>
          <p:nvPr/>
        </p:nvSpPr>
        <p:spPr bwMode="auto">
          <a:xfrm rot="-1757404">
            <a:off x="6411913" y="4646613"/>
            <a:ext cx="228600" cy="371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5088"/>
              <a:gd name="T2" fmla="*/ 16871 w 21600"/>
              <a:gd name="T3" fmla="*/ 35088 h 35088"/>
              <a:gd name="T4" fmla="*/ 0 w 21600"/>
              <a:gd name="T5" fmla="*/ 21600 h 35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0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502"/>
                  <a:pt x="19932" y="31258"/>
                  <a:pt x="16871" y="35088"/>
                </a:cubicBezTo>
              </a:path>
              <a:path w="21600" h="350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502"/>
                  <a:pt x="19932" y="31258"/>
                  <a:pt x="16871" y="3508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6324600" y="487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7924800" y="487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5257800" y="3200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65532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109590" name="Group 22"/>
          <p:cNvGrpSpPr>
            <a:grpSpLocks/>
          </p:cNvGrpSpPr>
          <p:nvPr/>
        </p:nvGrpSpPr>
        <p:grpSpPr bwMode="auto">
          <a:xfrm>
            <a:off x="5486400" y="3581400"/>
            <a:ext cx="2438400" cy="1373188"/>
            <a:chOff x="3120" y="1632"/>
            <a:chExt cx="1536" cy="865"/>
          </a:xfrm>
        </p:grpSpPr>
        <p:sp>
          <p:nvSpPr>
            <p:cNvPr id="109591" name="Line 23"/>
            <p:cNvSpPr>
              <a:spLocks noChangeShapeType="1"/>
            </p:cNvSpPr>
            <p:nvPr/>
          </p:nvSpPr>
          <p:spPr bwMode="auto">
            <a:xfrm>
              <a:off x="3120" y="1632"/>
              <a:ext cx="624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cxnSp>
          <p:nvCxnSpPr>
            <p:cNvPr id="109592" name="AutoShape 24"/>
            <p:cNvCxnSpPr>
              <a:cxnSpLocks noChangeShapeType="1"/>
              <a:stCxn id="109591" idx="1"/>
            </p:cNvCxnSpPr>
            <p:nvPr/>
          </p:nvCxnSpPr>
          <p:spPr bwMode="auto">
            <a:xfrm>
              <a:off x="3744" y="2496"/>
              <a:ext cx="912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9593" name="AutoShape 25"/>
            <p:cNvCxnSpPr>
              <a:cxnSpLocks noChangeShapeType="1"/>
              <a:stCxn id="109591" idx="0"/>
            </p:cNvCxnSpPr>
            <p:nvPr/>
          </p:nvCxnSpPr>
          <p:spPr bwMode="auto">
            <a:xfrm>
              <a:off x="3120" y="1632"/>
              <a:ext cx="1536" cy="8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1600200" y="3505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6858000" y="3886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57150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grpSp>
        <p:nvGrpSpPr>
          <p:cNvPr id="109597" name="Group 29"/>
          <p:cNvGrpSpPr>
            <a:grpSpLocks/>
          </p:cNvGrpSpPr>
          <p:nvPr/>
        </p:nvGrpSpPr>
        <p:grpSpPr bwMode="auto">
          <a:xfrm rot="7119837">
            <a:off x="1164432" y="4702968"/>
            <a:ext cx="381000" cy="271463"/>
            <a:chOff x="2256" y="3027"/>
            <a:chExt cx="240" cy="171"/>
          </a:xfrm>
        </p:grpSpPr>
        <p:sp>
          <p:nvSpPr>
            <p:cNvPr id="109598" name="Arc 30"/>
            <p:cNvSpPr>
              <a:spLocks/>
            </p:cNvSpPr>
            <p:nvPr/>
          </p:nvSpPr>
          <p:spPr bwMode="auto">
            <a:xfrm rot="15019955">
              <a:off x="2287" y="2996"/>
              <a:ext cx="144" cy="2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0852"/>
                <a:gd name="T2" fmla="*/ 19518 w 21600"/>
                <a:gd name="T3" fmla="*/ 30852 h 30852"/>
                <a:gd name="T4" fmla="*/ 0 w 21600"/>
                <a:gd name="T5" fmla="*/ 21600 h 30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8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800"/>
                    <a:pt x="20888" y="27960"/>
                    <a:pt x="19518" y="30852"/>
                  </a:cubicBezTo>
                </a:path>
                <a:path w="21600" h="308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800"/>
                    <a:pt x="20888" y="27960"/>
                    <a:pt x="19518" y="308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99" name="Arc 31"/>
            <p:cNvSpPr>
              <a:spLocks/>
            </p:cNvSpPr>
            <p:nvPr/>
          </p:nvSpPr>
          <p:spPr bwMode="auto">
            <a:xfrm rot="15019955">
              <a:off x="2338" y="3040"/>
              <a:ext cx="138" cy="178"/>
            </a:xfrm>
            <a:custGeom>
              <a:avLst/>
              <a:gdLst>
                <a:gd name="G0" fmla="+- 9348 0 0"/>
                <a:gd name="G1" fmla="+- 21600 0 0"/>
                <a:gd name="G2" fmla="+- 21600 0 0"/>
                <a:gd name="T0" fmla="*/ 0 w 30948"/>
                <a:gd name="T1" fmla="*/ 2128 h 26706"/>
                <a:gd name="T2" fmla="*/ 30336 w 30948"/>
                <a:gd name="T3" fmla="*/ 26706 h 26706"/>
                <a:gd name="T4" fmla="*/ 9348 w 30948"/>
                <a:gd name="T5" fmla="*/ 21600 h 26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48" h="26706" fill="none" extrusionOk="0">
                  <a:moveTo>
                    <a:pt x="-1" y="2127"/>
                  </a:moveTo>
                  <a:cubicBezTo>
                    <a:pt x="2917" y="727"/>
                    <a:pt x="6111" y="-1"/>
                    <a:pt x="9348" y="0"/>
                  </a:cubicBezTo>
                  <a:cubicBezTo>
                    <a:pt x="21277" y="0"/>
                    <a:pt x="30948" y="9670"/>
                    <a:pt x="30948" y="21600"/>
                  </a:cubicBezTo>
                  <a:cubicBezTo>
                    <a:pt x="30948" y="23320"/>
                    <a:pt x="30742" y="25034"/>
                    <a:pt x="30335" y="26705"/>
                  </a:cubicBezTo>
                </a:path>
                <a:path w="30948" h="26706" stroke="0" extrusionOk="0">
                  <a:moveTo>
                    <a:pt x="-1" y="2127"/>
                  </a:moveTo>
                  <a:cubicBezTo>
                    <a:pt x="2917" y="727"/>
                    <a:pt x="6111" y="-1"/>
                    <a:pt x="9348" y="0"/>
                  </a:cubicBezTo>
                  <a:cubicBezTo>
                    <a:pt x="21277" y="0"/>
                    <a:pt x="30948" y="9670"/>
                    <a:pt x="30948" y="21600"/>
                  </a:cubicBezTo>
                  <a:cubicBezTo>
                    <a:pt x="30948" y="23320"/>
                    <a:pt x="30742" y="25034"/>
                    <a:pt x="30335" y="26705"/>
                  </a:cubicBezTo>
                  <a:lnTo>
                    <a:pt x="9348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</p:grpSp>
      <p:grpSp>
        <p:nvGrpSpPr>
          <p:cNvPr id="109600" name="Group 32"/>
          <p:cNvGrpSpPr>
            <a:grpSpLocks/>
          </p:cNvGrpSpPr>
          <p:nvPr/>
        </p:nvGrpSpPr>
        <p:grpSpPr bwMode="auto">
          <a:xfrm rot="15019955">
            <a:off x="7304088" y="4670425"/>
            <a:ext cx="166687" cy="290513"/>
            <a:chOff x="3024" y="3120"/>
            <a:chExt cx="144" cy="227"/>
          </a:xfrm>
        </p:grpSpPr>
        <p:sp>
          <p:nvSpPr>
            <p:cNvPr id="109601" name="Arc 33"/>
            <p:cNvSpPr>
              <a:spLocks/>
            </p:cNvSpPr>
            <p:nvPr/>
          </p:nvSpPr>
          <p:spPr bwMode="auto">
            <a:xfrm>
              <a:off x="3024" y="3120"/>
              <a:ext cx="144" cy="2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0852"/>
                <a:gd name="T2" fmla="*/ 19518 w 21600"/>
                <a:gd name="T3" fmla="*/ 30852 h 30852"/>
                <a:gd name="T4" fmla="*/ 0 w 21600"/>
                <a:gd name="T5" fmla="*/ 21600 h 30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8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800"/>
                    <a:pt x="20888" y="27960"/>
                    <a:pt x="19518" y="30852"/>
                  </a:cubicBezTo>
                </a:path>
                <a:path w="21600" h="308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800"/>
                    <a:pt x="20888" y="27960"/>
                    <a:pt x="19518" y="308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602" name="Arc 34"/>
            <p:cNvSpPr>
              <a:spLocks/>
            </p:cNvSpPr>
            <p:nvPr/>
          </p:nvSpPr>
          <p:spPr bwMode="auto">
            <a:xfrm>
              <a:off x="3024" y="3169"/>
              <a:ext cx="96" cy="1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6706"/>
                <a:gd name="T2" fmla="*/ 20988 w 21600"/>
                <a:gd name="T3" fmla="*/ 26706 h 26706"/>
                <a:gd name="T4" fmla="*/ 0 w 21600"/>
                <a:gd name="T5" fmla="*/ 21600 h 26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7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20"/>
                    <a:pt x="21394" y="25034"/>
                    <a:pt x="20987" y="26705"/>
                  </a:cubicBezTo>
                </a:path>
                <a:path w="21600" h="267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20"/>
                    <a:pt x="21394" y="25034"/>
                    <a:pt x="20987" y="26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603" name="Text Box 35"/>
          <p:cNvSpPr txBox="1">
            <a:spLocks noChangeArrowheads="1"/>
          </p:cNvSpPr>
          <p:nvPr/>
        </p:nvSpPr>
        <p:spPr bwMode="auto">
          <a:xfrm>
            <a:off x="1524000" y="4495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β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604" name="Text Box 36"/>
          <p:cNvSpPr txBox="1">
            <a:spLocks noChangeArrowheads="1"/>
          </p:cNvSpPr>
          <p:nvPr/>
        </p:nvSpPr>
        <p:spPr bwMode="auto">
          <a:xfrm>
            <a:off x="6934200" y="4495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β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2667000" y="54102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Если</a:t>
            </a:r>
            <a:r>
              <a:rPr lang="en-US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β</a:t>
            </a:r>
            <a:r>
              <a:rPr lang="ru-RU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то </a:t>
            </a:r>
            <a:r>
              <a:rPr lang="en-US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en-US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 </a:t>
            </a:r>
            <a:r>
              <a:rPr lang="en-US" sz="3600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ru-RU" sz="36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2286000" y="4953000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ru-RU" sz="9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75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  <p:bldP spid="109575" grpId="0" animBg="1"/>
      <p:bldP spid="109576" grpId="0" autoUpdateAnimBg="0"/>
      <p:bldP spid="109605" grpId="0" autoUpdateAnimBg="0"/>
      <p:bldP spid="10960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Неравенство треугольника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39624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ru-RU" sz="3500"/>
              <a:t>   </a:t>
            </a:r>
            <a:r>
              <a:rPr lang="ru-RU" b="1" i="1" u="sng"/>
              <a:t>Каждая сторона треугольника меньше суммы двух других сторон.</a:t>
            </a:r>
          </a:p>
          <a:p>
            <a:pPr lvl="1">
              <a:buFont typeface="Wingdings" pitchFamily="2" charset="2"/>
              <a:buNone/>
            </a:pPr>
            <a:endParaRPr lang="ru-RU" b="1" i="1" u="sng"/>
          </a:p>
          <a:p>
            <a:pPr lvl="1">
              <a:buFont typeface="Wingdings" pitchFamily="2" charset="2"/>
              <a:buNone/>
            </a:pPr>
            <a:endParaRPr lang="ru-RU" b="1" i="1" u="sng"/>
          </a:p>
          <a:p>
            <a:pPr lvl="1">
              <a:buFont typeface="Wingdings" pitchFamily="2" charset="2"/>
              <a:buNone/>
            </a:pPr>
            <a:r>
              <a:rPr lang="ru-RU"/>
              <a:t>Пусть  </a:t>
            </a:r>
            <a:r>
              <a:rPr lang="en-US"/>
              <a:t>a</a:t>
            </a:r>
            <a:r>
              <a:rPr lang="ru-RU"/>
              <a:t>, </a:t>
            </a:r>
            <a:r>
              <a:rPr lang="en-US"/>
              <a:t>b</a:t>
            </a:r>
            <a:r>
              <a:rPr lang="ru-RU"/>
              <a:t>, </a:t>
            </a:r>
            <a:r>
              <a:rPr lang="en-US"/>
              <a:t>c</a:t>
            </a:r>
            <a:r>
              <a:rPr lang="ru-RU"/>
              <a:t> – длины сторон треугольника.</a:t>
            </a:r>
          </a:p>
          <a:p>
            <a:pPr lvl="1">
              <a:buFont typeface="Wingdings" pitchFamily="2" charset="2"/>
              <a:buNone/>
            </a:pPr>
            <a:endParaRPr lang="ru-RU"/>
          </a:p>
          <a:p>
            <a:pPr lvl="1">
              <a:buFont typeface="Wingdings" pitchFamily="2" charset="2"/>
              <a:buNone/>
            </a:pPr>
            <a:r>
              <a:rPr lang="ru-RU"/>
              <a:t>Тогда   </a:t>
            </a:r>
            <a:r>
              <a:rPr lang="en-US" sz="3600" b="1"/>
              <a:t>a+b&gt;c,</a:t>
            </a:r>
            <a:r>
              <a:rPr lang="ru-RU" sz="3600" b="1"/>
              <a:t>  </a:t>
            </a:r>
            <a:r>
              <a:rPr lang="en-US" sz="3600" b="1"/>
              <a:t> a+c&gt;b, </a:t>
            </a:r>
            <a:r>
              <a:rPr lang="ru-RU" sz="3600" b="1"/>
              <a:t>  </a:t>
            </a:r>
            <a:r>
              <a:rPr lang="en-US" sz="3600" b="1"/>
              <a:t>c+b&gt;a</a:t>
            </a:r>
            <a:r>
              <a:rPr lang="ru-RU" sz="3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90600"/>
            <a:ext cx="8305800" cy="5486400"/>
          </a:xfrm>
          <a:solidFill>
            <a:schemeClr val="accent1"/>
          </a:solidFill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sz="2400"/>
              <a:t>В треугольнике против угла в 150</a:t>
            </a:r>
            <a:r>
              <a:rPr lang="en-US" sz="2400">
                <a:cs typeface="Arial" charset="0"/>
              </a:rPr>
              <a:t>º</a:t>
            </a:r>
            <a:r>
              <a:rPr lang="ru-RU" sz="2400">
                <a:cs typeface="Arial" charset="0"/>
              </a:rPr>
              <a:t> лежит большая сторона.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cs typeface="Arial" charset="0"/>
              </a:rPr>
              <a:t>В равностороннем треугольнике внутренние углы равны между собой и каждый равен 60</a:t>
            </a:r>
            <a:r>
              <a:rPr lang="en-US" sz="2400">
                <a:cs typeface="Arial" charset="0"/>
              </a:rPr>
              <a:t>º</a:t>
            </a:r>
            <a:r>
              <a:rPr lang="ru-RU" sz="2400">
                <a:cs typeface="Arial" charset="0"/>
              </a:rPr>
              <a:t>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cs typeface="Arial" charset="0"/>
              </a:rPr>
              <a:t>Существует треугольник со сторонами 2 см, 7 см, 3 см.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cs typeface="Arial" charset="0"/>
              </a:rPr>
              <a:t>Прямоугольный равнобедренный треугольник имеет равные катеты.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cs typeface="Arial" charset="0"/>
              </a:rPr>
              <a:t>Сумма длин двух сторон любого треугольника меньше третьей стороны.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cs typeface="Arial" charset="0"/>
              </a:rPr>
              <a:t>Существует треугольник с двумя тупыми углами.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cs typeface="Arial" charset="0"/>
              </a:rPr>
              <a:t>В прямоугольном треугольнике сумма острых углов равна 90</a:t>
            </a:r>
            <a:r>
              <a:rPr lang="en-US" sz="2400">
                <a:cs typeface="Arial" charset="0"/>
              </a:rPr>
              <a:t>º</a:t>
            </a:r>
            <a:r>
              <a:rPr lang="ru-RU" sz="2400">
                <a:cs typeface="Arial" charset="0"/>
              </a:rPr>
              <a:t>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И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И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28600" y="33528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И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28600" y="42672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28600" y="54102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И</a:t>
            </a: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58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Тест на определение истинности (ложности) утверждения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66566" grpId="0"/>
      <p:bldP spid="66567" grpId="0"/>
      <p:bldP spid="66568" grpId="0"/>
      <p:bldP spid="66570" grpId="0"/>
      <p:bldP spid="66571" grpId="0"/>
      <p:bldP spid="665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Картин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913" y="0"/>
            <a:ext cx="4560887" cy="6858000"/>
          </a:xfrm>
          <a:prstGeom prst="rect">
            <a:avLst/>
          </a:prstGeom>
          <a:noFill/>
        </p:spPr>
      </p:pic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335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Треугольник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52400" y="3133725"/>
            <a:ext cx="50292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>
                <a:solidFill>
                  <a:srgbClr val="009900"/>
                </a:solidFill>
              </a:rPr>
              <a:t>Часто знает и дошкольник,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>
                <a:solidFill>
                  <a:srgbClr val="009900"/>
                </a:solidFill>
              </a:rPr>
              <a:t>Что такое треугольник,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>
                <a:solidFill>
                  <a:srgbClr val="009900"/>
                </a:solidFill>
              </a:rPr>
              <a:t>А уж вам-то, как не знать…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>
                <a:solidFill>
                  <a:srgbClr val="009900"/>
                </a:solidFill>
              </a:rPr>
              <a:t>Но совсем другое дело –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>
                <a:solidFill>
                  <a:srgbClr val="009900"/>
                </a:solidFill>
              </a:rPr>
              <a:t>Очень быстро и умело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>
                <a:solidFill>
                  <a:srgbClr val="009900"/>
                </a:solidFill>
              </a:rPr>
              <a:t>Треугольники считать!</a:t>
            </a:r>
          </a:p>
        </p:txBody>
      </p:sp>
      <p:pic>
        <p:nvPicPr>
          <p:cNvPr id="20496" name="Picture 16" descr="AG0042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2289175" cy="1817688"/>
          </a:xfrm>
          <a:prstGeom prst="rect">
            <a:avLst/>
          </a:prstGeom>
          <a:noFill/>
        </p:spPr>
      </p:pic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152400" y="152400"/>
            <a:ext cx="89916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1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04800"/>
            <a:ext cx="1163638" cy="1225550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257800" cy="2362200"/>
          </a:xfrm>
        </p:spPr>
        <p:txBody>
          <a:bodyPr/>
          <a:lstStyle/>
          <a:p>
            <a:pPr marL="838200" lvl="1" indent="-493713">
              <a:buFont typeface="Wingdings" pitchFamily="2" charset="2"/>
              <a:buNone/>
            </a:pPr>
            <a:r>
              <a:rPr lang="ru-RU"/>
              <a:t>	Квадрат стороны треугольника равен сумме квадратов двух других сторон минус удвоенное произведение этих сторон на косинус угла между ними.</a:t>
            </a:r>
          </a:p>
        </p:txBody>
      </p:sp>
      <p:sp>
        <p:nvSpPr>
          <p:cNvPr id="74756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  <a:noFill/>
          <a:ln/>
        </p:spPr>
        <p:txBody>
          <a:bodyPr anchor="b"/>
          <a:lstStyle/>
          <a:p>
            <a:r>
              <a:rPr lang="ru-RU"/>
              <a:t>Теорема косинусов</a:t>
            </a: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457200" y="5257800"/>
          <a:ext cx="4800600" cy="668338"/>
        </p:xfrm>
        <a:graphic>
          <a:graphicData uri="http://schemas.openxmlformats.org/presentationml/2006/ole">
            <p:oleObj spid="_x0000_s74757" name="Формула" r:id="rId4" imgW="1460160" imgH="203040" progId="Equation.3">
              <p:embed/>
            </p:oleObj>
          </a:graphicData>
        </a:graphic>
      </p:graphicFrame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5724525" y="2997200"/>
            <a:ext cx="2684463" cy="1800225"/>
          </a:xfrm>
          <a:prstGeom prst="triangle">
            <a:avLst>
              <a:gd name="adj" fmla="val 8212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292725" y="47005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А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932738" y="2492375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8435975" y="4652963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556375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021513" y="48434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8212138" y="35734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4765" name="Arc 13"/>
          <p:cNvSpPr>
            <a:spLocks/>
          </p:cNvSpPr>
          <p:nvPr/>
        </p:nvSpPr>
        <p:spPr bwMode="auto">
          <a:xfrm>
            <a:off x="6084888" y="4510088"/>
            <a:ext cx="144462" cy="2809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931"/>
              <a:gd name="T2" fmla="*/ 20651 w 21600"/>
              <a:gd name="T3" fmla="*/ 27931 h 27931"/>
              <a:gd name="T4" fmla="*/ 0 w 21600"/>
              <a:gd name="T5" fmla="*/ 21600 h 27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3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</a:path>
              <a:path w="21600" h="2793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7924800" y="2971800"/>
            <a:ext cx="4572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58" grpId="0" animBg="1"/>
      <p:bldP spid="74759" grpId="0"/>
      <p:bldP spid="74760" grpId="0"/>
      <p:bldP spid="74761" grpId="0"/>
      <p:bldP spid="74762" grpId="0"/>
      <p:bldP spid="74763" grpId="0"/>
      <p:bldP spid="74764" grpId="0"/>
      <p:bldP spid="74765" grpId="0" animBg="1"/>
      <p:bldP spid="747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/>
          <a:lstStyle/>
          <a:p>
            <a:r>
              <a:rPr lang="ru-RU" sz="3600"/>
              <a:t>Определение вида треугольника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648200"/>
            <a:ext cx="9144000" cy="30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Следовательно, треугольник, у которого  </a:t>
            </a:r>
            <a:r>
              <a:rPr lang="en-US" sz="2000" b="1"/>
              <a:t>a</a:t>
            </a:r>
            <a:r>
              <a:rPr lang="ru-RU" sz="2000"/>
              <a:t> – наибольшая сторона, будет:</a:t>
            </a:r>
          </a:p>
        </p:txBody>
      </p:sp>
      <p:graphicFrame>
        <p:nvGraphicFramePr>
          <p:cNvPr id="210957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2743200" y="3048000"/>
          <a:ext cx="1905000" cy="377825"/>
        </p:xfrm>
        <a:graphic>
          <a:graphicData uri="http://schemas.openxmlformats.org/presentationml/2006/ole">
            <p:oleObj spid="_x0000_s210957" name="Формула" r:id="rId3" imgW="1028520" imgH="203040" progId="Equation.3">
              <p:embed/>
            </p:oleObj>
          </a:graphicData>
        </a:graphic>
      </p:graphicFrame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304800" y="3124200"/>
            <a:ext cx="243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/>
              <a:t> если cos А &lt; 0, то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4495800" y="30480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, т.е</a:t>
            </a:r>
            <a:r>
              <a:rPr lang="ru-RU" sz="1600"/>
              <a:t> </a:t>
            </a:r>
          </a:p>
        </p:txBody>
      </p:sp>
      <p:graphicFrame>
        <p:nvGraphicFramePr>
          <p:cNvPr id="210962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5181600" y="2971800"/>
          <a:ext cx="1676400" cy="433388"/>
        </p:xfrm>
        <a:graphic>
          <a:graphicData uri="http://schemas.openxmlformats.org/presentationml/2006/ole">
            <p:oleObj spid="_x0000_s210962" name="Формула" r:id="rId4" imgW="787320" imgH="203040" progId="Equation.3">
              <p:embed/>
            </p:oleObj>
          </a:graphicData>
        </a:graphic>
      </p:graphicFrame>
      <p:sp>
        <p:nvSpPr>
          <p:cNvPr id="210964" name="Rectangle 20"/>
          <p:cNvSpPr>
            <a:spLocks noChangeArrowheads="1"/>
          </p:cNvSpPr>
          <p:nvPr/>
        </p:nvSpPr>
        <p:spPr bwMode="auto">
          <a:xfrm>
            <a:off x="228600" y="6858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/>
              <a:t>Из формулы, следующей из теоремы косинусов, примененной к наибольшему углу, учитывая знак косинуса, можно получить соотношения между квадратами сторон, позволяющие определить вид треугольника.</a:t>
            </a:r>
          </a:p>
        </p:txBody>
      </p:sp>
      <p:graphicFrame>
        <p:nvGraphicFramePr>
          <p:cNvPr id="210965" name="Object 21"/>
          <p:cNvGraphicFramePr>
            <a:graphicFrameLocks noChangeAspect="1"/>
          </p:cNvGraphicFramePr>
          <p:nvPr/>
        </p:nvGraphicFramePr>
        <p:xfrm>
          <a:off x="4572000" y="2133600"/>
          <a:ext cx="2743200" cy="369888"/>
        </p:xfrm>
        <a:graphic>
          <a:graphicData uri="http://schemas.openxmlformats.org/presentationml/2006/ole">
            <p:oleObj spid="_x0000_s210965" name="Формула" r:id="rId5" imgW="1511280" imgH="203040" progId="Equation.3">
              <p:embed/>
            </p:oleObj>
          </a:graphicData>
        </a:graphic>
      </p:graphicFrame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228600" y="2133600"/>
            <a:ext cx="361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Выразим </a:t>
            </a:r>
            <a:r>
              <a:rPr lang="en-US"/>
              <a:t>cos A </a:t>
            </a:r>
            <a:r>
              <a:rPr lang="ru-RU"/>
              <a:t> из формулы: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/>
        </p:nvGraphicFramePr>
        <p:xfrm>
          <a:off x="1524000" y="2438400"/>
          <a:ext cx="2066925" cy="668338"/>
        </p:xfrm>
        <a:graphic>
          <a:graphicData uri="http://schemas.openxmlformats.org/presentationml/2006/ole">
            <p:oleObj spid="_x0000_s210967" name="Формула" r:id="rId6" imgW="1295280" imgH="419040" progId="Equation.3">
              <p:embed/>
            </p:oleObj>
          </a:graphicData>
        </a:graphic>
      </p:graphicFrame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212725" y="2601913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получим</a:t>
            </a:r>
          </a:p>
        </p:txBody>
      </p:sp>
      <p:sp>
        <p:nvSpPr>
          <p:cNvPr id="210969" name="Text Box 25"/>
          <p:cNvSpPr txBox="1">
            <a:spLocks noChangeArrowheads="1"/>
          </p:cNvSpPr>
          <p:nvPr/>
        </p:nvSpPr>
        <p:spPr bwMode="auto">
          <a:xfrm>
            <a:off x="3641725" y="2525713"/>
            <a:ext cx="246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. Так как </a:t>
            </a:r>
            <a:r>
              <a:rPr lang="en-US"/>
              <a:t>b, c</a:t>
            </a:r>
            <a:r>
              <a:rPr lang="ru-RU"/>
              <a:t> </a:t>
            </a:r>
            <a:r>
              <a:rPr lang="en-US"/>
              <a:t>&gt;0</a:t>
            </a:r>
            <a:r>
              <a:rPr lang="ru-RU"/>
              <a:t>, то:</a:t>
            </a:r>
          </a:p>
        </p:txBody>
      </p:sp>
      <p:sp>
        <p:nvSpPr>
          <p:cNvPr id="210971" name="Rectangle 27"/>
          <p:cNvSpPr>
            <a:spLocks noChangeArrowheads="1"/>
          </p:cNvSpPr>
          <p:nvPr/>
        </p:nvSpPr>
        <p:spPr bwMode="auto">
          <a:xfrm>
            <a:off x="304800" y="3581400"/>
            <a:ext cx="243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/>
              <a:t> если cos А </a:t>
            </a:r>
            <a:r>
              <a:rPr lang="en-US"/>
              <a:t>&gt;</a:t>
            </a:r>
            <a:r>
              <a:rPr lang="ru-RU"/>
              <a:t> 0, то</a:t>
            </a:r>
          </a:p>
        </p:txBody>
      </p:sp>
      <p:graphicFrame>
        <p:nvGraphicFramePr>
          <p:cNvPr id="210972" name="Object 28"/>
          <p:cNvGraphicFramePr>
            <a:graphicFrameLocks noChangeAspect="1"/>
          </p:cNvGraphicFramePr>
          <p:nvPr/>
        </p:nvGraphicFramePr>
        <p:xfrm>
          <a:off x="2743200" y="3505200"/>
          <a:ext cx="1905000" cy="377825"/>
        </p:xfrm>
        <a:graphic>
          <a:graphicData uri="http://schemas.openxmlformats.org/presentationml/2006/ole">
            <p:oleObj spid="_x0000_s210972" name="Формула" r:id="rId7" imgW="1028520" imgH="203040" progId="Equation.3">
              <p:embed/>
            </p:oleObj>
          </a:graphicData>
        </a:graphic>
      </p:graphicFrame>
      <p:sp>
        <p:nvSpPr>
          <p:cNvPr id="210973" name="Text Box 29"/>
          <p:cNvSpPr txBox="1">
            <a:spLocks noChangeArrowheads="1"/>
          </p:cNvSpPr>
          <p:nvPr/>
        </p:nvSpPr>
        <p:spPr bwMode="auto">
          <a:xfrm>
            <a:off x="4495800" y="35052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, т.е</a:t>
            </a:r>
            <a:r>
              <a:rPr lang="ru-RU" sz="1600"/>
              <a:t> </a:t>
            </a:r>
          </a:p>
        </p:txBody>
      </p:sp>
      <p:graphicFrame>
        <p:nvGraphicFramePr>
          <p:cNvPr id="210974" name="Object 30"/>
          <p:cNvGraphicFramePr>
            <a:graphicFrameLocks noChangeAspect="1"/>
          </p:cNvGraphicFramePr>
          <p:nvPr/>
        </p:nvGraphicFramePr>
        <p:xfrm>
          <a:off x="5181600" y="3429000"/>
          <a:ext cx="1676400" cy="433388"/>
        </p:xfrm>
        <a:graphic>
          <a:graphicData uri="http://schemas.openxmlformats.org/presentationml/2006/ole">
            <p:oleObj spid="_x0000_s210974" name="Формула" r:id="rId8" imgW="787320" imgH="203040" progId="Equation.3">
              <p:embed/>
            </p:oleObj>
          </a:graphicData>
        </a:graphic>
      </p:graphicFrame>
      <p:sp>
        <p:nvSpPr>
          <p:cNvPr id="210975" name="Rectangle 31"/>
          <p:cNvSpPr>
            <a:spLocks noChangeArrowheads="1"/>
          </p:cNvSpPr>
          <p:nvPr/>
        </p:nvSpPr>
        <p:spPr bwMode="auto">
          <a:xfrm>
            <a:off x="304800" y="4114800"/>
            <a:ext cx="243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/>
              <a:t> если cos А </a:t>
            </a:r>
            <a:r>
              <a:rPr lang="en-US"/>
              <a:t>=</a:t>
            </a:r>
            <a:r>
              <a:rPr lang="ru-RU"/>
              <a:t> 0, то</a:t>
            </a:r>
          </a:p>
        </p:txBody>
      </p:sp>
      <p:graphicFrame>
        <p:nvGraphicFramePr>
          <p:cNvPr id="210976" name="Object 32"/>
          <p:cNvGraphicFramePr>
            <a:graphicFrameLocks noChangeAspect="1"/>
          </p:cNvGraphicFramePr>
          <p:nvPr/>
        </p:nvGraphicFramePr>
        <p:xfrm>
          <a:off x="2743200" y="4038600"/>
          <a:ext cx="1905000" cy="377825"/>
        </p:xfrm>
        <a:graphic>
          <a:graphicData uri="http://schemas.openxmlformats.org/presentationml/2006/ole">
            <p:oleObj spid="_x0000_s210976" name="Формула" r:id="rId9" imgW="1028520" imgH="203040" progId="Equation.3">
              <p:embed/>
            </p:oleObj>
          </a:graphicData>
        </a:graphic>
      </p:graphicFrame>
      <p:sp>
        <p:nvSpPr>
          <p:cNvPr id="210977" name="Text Box 33"/>
          <p:cNvSpPr txBox="1">
            <a:spLocks noChangeArrowheads="1"/>
          </p:cNvSpPr>
          <p:nvPr/>
        </p:nvSpPr>
        <p:spPr bwMode="auto">
          <a:xfrm>
            <a:off x="4495800" y="40386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, т.е</a:t>
            </a:r>
            <a:r>
              <a:rPr lang="ru-RU" sz="1600"/>
              <a:t> </a:t>
            </a:r>
          </a:p>
        </p:txBody>
      </p:sp>
      <p:graphicFrame>
        <p:nvGraphicFramePr>
          <p:cNvPr id="210978" name="Object 34"/>
          <p:cNvGraphicFramePr>
            <a:graphicFrameLocks noChangeAspect="1"/>
          </p:cNvGraphicFramePr>
          <p:nvPr/>
        </p:nvGraphicFramePr>
        <p:xfrm>
          <a:off x="5181600" y="3962400"/>
          <a:ext cx="1676400" cy="433388"/>
        </p:xfrm>
        <a:graphic>
          <a:graphicData uri="http://schemas.openxmlformats.org/presentationml/2006/ole">
            <p:oleObj spid="_x0000_s210978" name="Формула" r:id="rId10" imgW="787320" imgH="203040" progId="Equation.3">
              <p:embed/>
            </p:oleObj>
          </a:graphicData>
        </a:graphic>
      </p:graphicFrame>
      <p:sp>
        <p:nvSpPr>
          <p:cNvPr id="210980" name="Rectangle 36"/>
          <p:cNvSpPr>
            <a:spLocks noChangeArrowheads="1"/>
          </p:cNvSpPr>
          <p:nvPr/>
        </p:nvSpPr>
        <p:spPr bwMode="auto">
          <a:xfrm>
            <a:off x="152400" y="51054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/>
              <a:t>тупоугольный, если</a:t>
            </a:r>
          </a:p>
        </p:txBody>
      </p:sp>
      <p:graphicFrame>
        <p:nvGraphicFramePr>
          <p:cNvPr id="210981" name="Object 37"/>
          <p:cNvGraphicFramePr>
            <a:graphicFrameLocks noChangeAspect="1"/>
          </p:cNvGraphicFramePr>
          <p:nvPr/>
        </p:nvGraphicFramePr>
        <p:xfrm>
          <a:off x="3200400" y="4953000"/>
          <a:ext cx="1676400" cy="433388"/>
        </p:xfrm>
        <a:graphic>
          <a:graphicData uri="http://schemas.openxmlformats.org/presentationml/2006/ole">
            <p:oleObj spid="_x0000_s210981" name="Формула" r:id="rId11" imgW="787320" imgH="203040" progId="Equation.3">
              <p:embed/>
            </p:oleObj>
          </a:graphicData>
        </a:graphic>
      </p:graphicFrame>
      <p:sp>
        <p:nvSpPr>
          <p:cNvPr id="210982" name="Rectangle 38"/>
          <p:cNvSpPr>
            <a:spLocks noChangeArrowheads="1"/>
          </p:cNvSpPr>
          <p:nvPr/>
        </p:nvSpPr>
        <p:spPr bwMode="auto">
          <a:xfrm>
            <a:off x="152400" y="56388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/>
              <a:t>остроугольный, если</a:t>
            </a:r>
          </a:p>
        </p:txBody>
      </p:sp>
      <p:sp>
        <p:nvSpPr>
          <p:cNvPr id="210983" name="Rectangle 39"/>
          <p:cNvSpPr>
            <a:spLocks noChangeArrowheads="1"/>
          </p:cNvSpPr>
          <p:nvPr/>
        </p:nvSpPr>
        <p:spPr bwMode="auto">
          <a:xfrm>
            <a:off x="152400" y="61722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/>
              <a:t>прямоугольный, если</a:t>
            </a:r>
          </a:p>
        </p:txBody>
      </p:sp>
      <p:graphicFrame>
        <p:nvGraphicFramePr>
          <p:cNvPr id="210984" name="Object 40"/>
          <p:cNvGraphicFramePr>
            <a:graphicFrameLocks noChangeAspect="1"/>
          </p:cNvGraphicFramePr>
          <p:nvPr/>
        </p:nvGraphicFramePr>
        <p:xfrm>
          <a:off x="3200400" y="5486400"/>
          <a:ext cx="1676400" cy="433388"/>
        </p:xfrm>
        <a:graphic>
          <a:graphicData uri="http://schemas.openxmlformats.org/presentationml/2006/ole">
            <p:oleObj spid="_x0000_s210984" name="Формула" r:id="rId12" imgW="787320" imgH="203040" progId="Equation.3">
              <p:embed/>
            </p:oleObj>
          </a:graphicData>
        </a:graphic>
      </p:graphicFrame>
      <p:graphicFrame>
        <p:nvGraphicFramePr>
          <p:cNvPr id="210985" name="Object 41"/>
          <p:cNvGraphicFramePr>
            <a:graphicFrameLocks noChangeAspect="1"/>
          </p:cNvGraphicFramePr>
          <p:nvPr/>
        </p:nvGraphicFramePr>
        <p:xfrm>
          <a:off x="3200400" y="6019800"/>
          <a:ext cx="1676400" cy="433388"/>
        </p:xfrm>
        <a:graphic>
          <a:graphicData uri="http://schemas.openxmlformats.org/presentationml/2006/ole">
            <p:oleObj spid="_x0000_s210985" name="Формула" r:id="rId13" imgW="787320" imgH="203040" progId="Equation.3">
              <p:embed/>
            </p:oleObj>
          </a:graphicData>
        </a:graphic>
      </p:graphicFrame>
      <p:sp>
        <p:nvSpPr>
          <p:cNvPr id="210986" name="AutoShape 42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 build="p"/>
      <p:bldP spid="210955" grpId="0"/>
      <p:bldP spid="210959" grpId="0"/>
      <p:bldP spid="210966" grpId="0"/>
      <p:bldP spid="210968" grpId="0"/>
      <p:bldP spid="210969" grpId="0"/>
      <p:bldP spid="210971" grpId="0"/>
      <p:bldP spid="210973" grpId="0"/>
      <p:bldP spid="210975" grpId="0"/>
      <p:bldP spid="210977" grpId="0"/>
      <p:bldP spid="210980" grpId="0"/>
      <p:bldP spid="210982" grpId="0"/>
      <p:bldP spid="2109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21M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81000"/>
            <a:ext cx="1163638" cy="1225550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81000" y="1752600"/>
            <a:ext cx="4813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200"/>
              <a:t>	</a:t>
            </a:r>
            <a:r>
              <a:rPr lang="ru-RU" sz="2600"/>
              <a:t>Стороны треугольника пропорциональны синусам противолежащих углов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/>
          </a:p>
        </p:txBody>
      </p:sp>
      <p:sp>
        <p:nvSpPr>
          <p:cNvPr id="72709" name="AutoShape 5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  <a:noFill/>
          <a:ln/>
        </p:spPr>
        <p:txBody>
          <a:bodyPr anchor="b"/>
          <a:lstStyle/>
          <a:p>
            <a:r>
              <a:rPr lang="ru-RU"/>
              <a:t>Теорема синусов</a:t>
            </a: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04800" y="4267200"/>
          <a:ext cx="3962400" cy="1158875"/>
        </p:xfrm>
        <a:graphic>
          <a:graphicData uri="http://schemas.openxmlformats.org/presentationml/2006/ole">
            <p:oleObj spid="_x0000_s72710" name="Формула" r:id="rId5" imgW="1346040" imgH="393480" progId="Equation.3">
              <p:embed/>
            </p:oleObj>
          </a:graphicData>
        </a:graphic>
      </p:graphicFrame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5292725" y="2492375"/>
            <a:ext cx="3600450" cy="2808288"/>
            <a:chOff x="3424" y="1706"/>
            <a:chExt cx="2268" cy="1769"/>
          </a:xfrm>
        </p:grpSpPr>
        <p:sp>
          <p:nvSpPr>
            <p:cNvPr id="72712" name="AutoShape 8"/>
            <p:cNvSpPr>
              <a:spLocks noChangeArrowheads="1"/>
            </p:cNvSpPr>
            <p:nvPr/>
          </p:nvSpPr>
          <p:spPr bwMode="auto">
            <a:xfrm>
              <a:off x="3696" y="2024"/>
              <a:ext cx="1691" cy="1134"/>
            </a:xfrm>
            <a:prstGeom prst="triangle">
              <a:avLst>
                <a:gd name="adj" fmla="val 8212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3424" y="3097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5087" y="1706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5404" y="3067"/>
              <a:ext cx="2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4220" y="22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c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2717" name="Text Box 13"/>
            <p:cNvSpPr txBox="1">
              <a:spLocks noChangeArrowheads="1"/>
            </p:cNvSpPr>
            <p:nvPr/>
          </p:nvSpPr>
          <p:spPr bwMode="auto">
            <a:xfrm>
              <a:off x="4513" y="3187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2718" name="Text Box 14"/>
            <p:cNvSpPr txBox="1">
              <a:spLocks noChangeArrowheads="1"/>
            </p:cNvSpPr>
            <p:nvPr/>
          </p:nvSpPr>
          <p:spPr bwMode="auto">
            <a:xfrm>
              <a:off x="5263" y="2387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a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2719" name="Arc 15"/>
            <p:cNvSpPr>
              <a:spLocks/>
            </p:cNvSpPr>
            <p:nvPr/>
          </p:nvSpPr>
          <p:spPr bwMode="auto">
            <a:xfrm>
              <a:off x="3923" y="2977"/>
              <a:ext cx="91" cy="1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7931"/>
                <a:gd name="T2" fmla="*/ 20651 w 21600"/>
                <a:gd name="T3" fmla="*/ 27931 h 27931"/>
                <a:gd name="T4" fmla="*/ 0 w 21600"/>
                <a:gd name="T5" fmla="*/ 21600 h 27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3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45"/>
                    <a:pt x="21280" y="25879"/>
                    <a:pt x="20651" y="27931"/>
                  </a:cubicBezTo>
                </a:path>
                <a:path w="21600" h="2793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45"/>
                    <a:pt x="21280" y="25879"/>
                    <a:pt x="20651" y="279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0" name="Arc 16"/>
            <p:cNvSpPr>
              <a:spLocks/>
            </p:cNvSpPr>
            <p:nvPr/>
          </p:nvSpPr>
          <p:spPr bwMode="auto">
            <a:xfrm flipH="1">
              <a:off x="5148" y="2976"/>
              <a:ext cx="18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1" name="Arc 17"/>
            <p:cNvSpPr>
              <a:spLocks/>
            </p:cNvSpPr>
            <p:nvPr/>
          </p:nvSpPr>
          <p:spPr bwMode="auto">
            <a:xfrm flipH="1">
              <a:off x="5104" y="2932"/>
              <a:ext cx="207" cy="232"/>
            </a:xfrm>
            <a:custGeom>
              <a:avLst/>
              <a:gdLst>
                <a:gd name="G0" fmla="+- 3160 0 0"/>
                <a:gd name="G1" fmla="+- 21600 0 0"/>
                <a:gd name="G2" fmla="+- 21600 0 0"/>
                <a:gd name="T0" fmla="*/ 0 w 24760"/>
                <a:gd name="T1" fmla="*/ 232 h 27504"/>
                <a:gd name="T2" fmla="*/ 23937 w 24760"/>
                <a:gd name="T3" fmla="*/ 27504 h 27504"/>
                <a:gd name="T4" fmla="*/ 3160 w 24760"/>
                <a:gd name="T5" fmla="*/ 21600 h 27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60" h="27504" fill="none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</a:path>
                <a:path w="24760" h="27504" stroke="0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  <a:lnTo>
                    <a:pt x="316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2" name="Arc 18"/>
            <p:cNvSpPr>
              <a:spLocks/>
            </p:cNvSpPr>
            <p:nvPr/>
          </p:nvSpPr>
          <p:spPr bwMode="auto">
            <a:xfrm rot="10041455">
              <a:off x="4921" y="2115"/>
              <a:ext cx="193" cy="136"/>
            </a:xfrm>
            <a:custGeom>
              <a:avLst/>
              <a:gdLst>
                <a:gd name="G0" fmla="+- 9741 0 0"/>
                <a:gd name="G1" fmla="+- 21600 0 0"/>
                <a:gd name="G2" fmla="+- 21600 0 0"/>
                <a:gd name="T0" fmla="*/ 0 w 30726"/>
                <a:gd name="T1" fmla="*/ 2321 h 21600"/>
                <a:gd name="T2" fmla="*/ 30726 w 30726"/>
                <a:gd name="T3" fmla="*/ 16484 h 21600"/>
                <a:gd name="T4" fmla="*/ 9741 w 307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26" h="21600" fill="none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</a:path>
                <a:path w="30726" h="21600" stroke="0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  <a:lnTo>
                    <a:pt x="974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3" name="Arc 19"/>
            <p:cNvSpPr>
              <a:spLocks/>
            </p:cNvSpPr>
            <p:nvPr/>
          </p:nvSpPr>
          <p:spPr bwMode="auto">
            <a:xfrm rot="11196529">
              <a:off x="4875" y="2205"/>
              <a:ext cx="272" cy="91"/>
            </a:xfrm>
            <a:custGeom>
              <a:avLst/>
              <a:gdLst>
                <a:gd name="G0" fmla="+- 19442 0 0"/>
                <a:gd name="G1" fmla="+- 21600 0 0"/>
                <a:gd name="G2" fmla="+- 21600 0 0"/>
                <a:gd name="T0" fmla="*/ 0 w 40427"/>
                <a:gd name="T1" fmla="*/ 12188 h 21600"/>
                <a:gd name="T2" fmla="*/ 40427 w 40427"/>
                <a:gd name="T3" fmla="*/ 16484 h 21600"/>
                <a:gd name="T4" fmla="*/ 19442 w 4042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27" h="21600" fill="none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</a:path>
                <a:path w="40427" h="21600" stroke="0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  <a:lnTo>
                    <a:pt x="194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4" name="Arc 20"/>
            <p:cNvSpPr>
              <a:spLocks/>
            </p:cNvSpPr>
            <p:nvPr/>
          </p:nvSpPr>
          <p:spPr bwMode="auto">
            <a:xfrm flipH="1">
              <a:off x="5201" y="3028"/>
              <a:ext cx="174" cy="177"/>
            </a:xfrm>
            <a:custGeom>
              <a:avLst/>
              <a:gdLst>
                <a:gd name="G0" fmla="+- 0 0 0"/>
                <a:gd name="G1" fmla="+- 21043 0 0"/>
                <a:gd name="G2" fmla="+- 21600 0 0"/>
                <a:gd name="T0" fmla="*/ 4873 w 20780"/>
                <a:gd name="T1" fmla="*/ 0 h 21043"/>
                <a:gd name="T2" fmla="*/ 20780 w 20780"/>
                <a:gd name="T3" fmla="*/ 15149 h 21043"/>
                <a:gd name="T4" fmla="*/ 0 w 20780"/>
                <a:gd name="T5" fmla="*/ 21043 h 2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80" h="21043" fill="none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</a:path>
                <a:path w="20780" h="21043" stroke="0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  <a:lnTo>
                    <a:pt x="0" y="210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725" name="AutoShape 2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191000" y="4572000"/>
            <a:ext cx="887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=2</a:t>
            </a:r>
            <a:r>
              <a:rPr lang="en-US" sz="3200">
                <a:latin typeface="Times New Roman" pitchFamily="18" charset="0"/>
              </a:rPr>
              <a:t>R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Задача 1. </a:t>
            </a:r>
            <a:r>
              <a:rPr lang="ru-RU" sz="2800" i="1"/>
              <a:t>Решение треугольника по двум сторонам и углу  	     между ними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038600" cy="9144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ru-RU" sz="2200"/>
              <a:t>Дано: </a:t>
            </a:r>
            <a:r>
              <a:rPr lang="ru-RU" sz="2200">
                <a:sym typeface="Symbol" pitchFamily="18" charset="2"/>
              </a:rPr>
              <a:t></a:t>
            </a:r>
            <a:r>
              <a:rPr lang="ru-RU" sz="2200" i="1">
                <a:sym typeface="Symbol" pitchFamily="18" charset="2"/>
              </a:rPr>
              <a:t>АВС</a:t>
            </a:r>
            <a:r>
              <a:rPr lang="ru-RU" sz="2200">
                <a:sym typeface="Symbol" pitchFamily="18" charset="2"/>
              </a:rPr>
              <a:t>, а</a:t>
            </a:r>
            <a:r>
              <a:rPr lang="en-US" sz="2200">
                <a:sym typeface="Symbol" pitchFamily="18" charset="2"/>
              </a:rPr>
              <a:t>, b, </a:t>
            </a:r>
            <a:r>
              <a:rPr lang="en-US" sz="2200" i="1">
                <a:sym typeface="Symbol" pitchFamily="18" charset="2"/>
              </a:rPr>
              <a:t>C</a:t>
            </a:r>
          </a:p>
          <a:p>
            <a:pPr lvl="1">
              <a:buFont typeface="Wingdings" pitchFamily="2" charset="2"/>
              <a:buNone/>
            </a:pPr>
            <a:r>
              <a:rPr lang="ru-RU" sz="2200">
                <a:sym typeface="Symbol" pitchFamily="18" charset="2"/>
              </a:rPr>
              <a:t>Найти: с, </a:t>
            </a:r>
            <a:r>
              <a:rPr lang="ru-RU" sz="2200" i="1">
                <a:sym typeface="Symbol" pitchFamily="18" charset="2"/>
              </a:rPr>
              <a:t>А</a:t>
            </a:r>
            <a:r>
              <a:rPr lang="ru-RU" sz="2200">
                <a:sym typeface="Symbol" pitchFamily="18" charset="2"/>
              </a:rPr>
              <a:t>, </a:t>
            </a:r>
            <a:r>
              <a:rPr lang="ru-RU" sz="2200" i="1">
                <a:sym typeface="Symbol" pitchFamily="18" charset="2"/>
              </a:rPr>
              <a:t>В</a:t>
            </a:r>
            <a:r>
              <a:rPr lang="ru-RU" sz="2200">
                <a:sym typeface="Symbol" pitchFamily="18" charset="2"/>
              </a:rPr>
              <a:t>.</a:t>
            </a:r>
            <a:endParaRPr lang="ru-RU" sz="2200" b="1"/>
          </a:p>
        </p:txBody>
      </p:sp>
      <p:graphicFrame>
        <p:nvGraphicFramePr>
          <p:cNvPr id="77846" name="Object 22"/>
          <p:cNvGraphicFramePr>
            <a:graphicFrameLocks noChangeAspect="1"/>
          </p:cNvGraphicFramePr>
          <p:nvPr>
            <p:ph sz="quarter" idx="2"/>
          </p:nvPr>
        </p:nvGraphicFramePr>
        <p:xfrm>
          <a:off x="1219200" y="3090863"/>
          <a:ext cx="2438400" cy="322262"/>
        </p:xfrm>
        <a:graphic>
          <a:graphicData uri="http://schemas.openxmlformats.org/presentationml/2006/ole">
            <p:oleObj spid="_x0000_s77846" name="Формула" r:id="rId3" imgW="1536480" imgH="203040" progId="Equation.3">
              <p:embed/>
            </p:oleObj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722938" y="5546725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8651875" y="479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265863" y="3819525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7308850" y="52117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956550" y="33401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7833" name="Arc 9"/>
          <p:cNvSpPr>
            <a:spLocks/>
          </p:cNvSpPr>
          <p:nvPr/>
        </p:nvSpPr>
        <p:spPr bwMode="auto">
          <a:xfrm rot="-1083592">
            <a:off x="6299200" y="5173663"/>
            <a:ext cx="144463" cy="2809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931"/>
              <a:gd name="T2" fmla="*/ 20651 w 21600"/>
              <a:gd name="T3" fmla="*/ 27931 h 27931"/>
              <a:gd name="T4" fmla="*/ 0 w 21600"/>
              <a:gd name="T5" fmla="*/ 21600 h 27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3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</a:path>
              <a:path w="21600" h="2793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 rot="-851903">
            <a:off x="7081838" y="2901950"/>
            <a:ext cx="431800" cy="287338"/>
            <a:chOff x="4875" y="2115"/>
            <a:chExt cx="272" cy="181"/>
          </a:xfrm>
        </p:grpSpPr>
        <p:sp>
          <p:nvSpPr>
            <p:cNvPr id="77835" name="Arc 11"/>
            <p:cNvSpPr>
              <a:spLocks/>
            </p:cNvSpPr>
            <p:nvPr/>
          </p:nvSpPr>
          <p:spPr bwMode="auto">
            <a:xfrm rot="10041455">
              <a:off x="4921" y="2115"/>
              <a:ext cx="193" cy="136"/>
            </a:xfrm>
            <a:custGeom>
              <a:avLst/>
              <a:gdLst>
                <a:gd name="G0" fmla="+- 9741 0 0"/>
                <a:gd name="G1" fmla="+- 21600 0 0"/>
                <a:gd name="G2" fmla="+- 21600 0 0"/>
                <a:gd name="T0" fmla="*/ 0 w 30726"/>
                <a:gd name="T1" fmla="*/ 2321 h 21600"/>
                <a:gd name="T2" fmla="*/ 30726 w 30726"/>
                <a:gd name="T3" fmla="*/ 16484 h 21600"/>
                <a:gd name="T4" fmla="*/ 9741 w 307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26" h="21600" fill="none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</a:path>
                <a:path w="30726" h="21600" stroke="0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  <a:lnTo>
                    <a:pt x="9741" y="21600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6" name="Arc 12"/>
            <p:cNvSpPr>
              <a:spLocks/>
            </p:cNvSpPr>
            <p:nvPr/>
          </p:nvSpPr>
          <p:spPr bwMode="auto">
            <a:xfrm rot="11196529">
              <a:off x="4875" y="2205"/>
              <a:ext cx="272" cy="91"/>
            </a:xfrm>
            <a:custGeom>
              <a:avLst/>
              <a:gdLst>
                <a:gd name="G0" fmla="+- 19442 0 0"/>
                <a:gd name="G1" fmla="+- 21600 0 0"/>
                <a:gd name="G2" fmla="+- 21600 0 0"/>
                <a:gd name="T0" fmla="*/ 0 w 40427"/>
                <a:gd name="T1" fmla="*/ 12188 h 21600"/>
                <a:gd name="T2" fmla="*/ 40427 w 40427"/>
                <a:gd name="T3" fmla="*/ 16484 h 21600"/>
                <a:gd name="T4" fmla="*/ 19442 w 4042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27" h="21600" fill="none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</a:path>
                <a:path w="40427" h="21600" stroke="0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  <a:lnTo>
                    <a:pt x="19442" y="21600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837" name="Group 13"/>
          <p:cNvGrpSpPr>
            <a:grpSpLocks/>
          </p:cNvGrpSpPr>
          <p:nvPr/>
        </p:nvGrpSpPr>
        <p:grpSpPr bwMode="auto">
          <a:xfrm rot="-1083592">
            <a:off x="8143875" y="4454525"/>
            <a:ext cx="430213" cy="433388"/>
            <a:chOff x="5104" y="2932"/>
            <a:chExt cx="271" cy="273"/>
          </a:xfrm>
        </p:grpSpPr>
        <p:sp>
          <p:nvSpPr>
            <p:cNvPr id="77838" name="Arc 14"/>
            <p:cNvSpPr>
              <a:spLocks/>
            </p:cNvSpPr>
            <p:nvPr/>
          </p:nvSpPr>
          <p:spPr bwMode="auto">
            <a:xfrm flipH="1">
              <a:off x="5148" y="2976"/>
              <a:ext cx="18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9" name="Arc 15"/>
            <p:cNvSpPr>
              <a:spLocks/>
            </p:cNvSpPr>
            <p:nvPr/>
          </p:nvSpPr>
          <p:spPr bwMode="auto">
            <a:xfrm flipH="1">
              <a:off x="5104" y="2932"/>
              <a:ext cx="207" cy="232"/>
            </a:xfrm>
            <a:custGeom>
              <a:avLst/>
              <a:gdLst>
                <a:gd name="G0" fmla="+- 3160 0 0"/>
                <a:gd name="G1" fmla="+- 21600 0 0"/>
                <a:gd name="G2" fmla="+- 21600 0 0"/>
                <a:gd name="T0" fmla="*/ 0 w 24760"/>
                <a:gd name="T1" fmla="*/ 232 h 27504"/>
                <a:gd name="T2" fmla="*/ 23937 w 24760"/>
                <a:gd name="T3" fmla="*/ 27504 h 27504"/>
                <a:gd name="T4" fmla="*/ 3160 w 24760"/>
                <a:gd name="T5" fmla="*/ 21600 h 27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60" h="27504" fill="none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</a:path>
                <a:path w="24760" h="27504" stroke="0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  <a:lnTo>
                    <a:pt x="3160" y="21600"/>
                  </a:lnTo>
                  <a:close/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0" name="Arc 16"/>
            <p:cNvSpPr>
              <a:spLocks/>
            </p:cNvSpPr>
            <p:nvPr/>
          </p:nvSpPr>
          <p:spPr bwMode="auto">
            <a:xfrm flipH="1">
              <a:off x="5201" y="3028"/>
              <a:ext cx="174" cy="177"/>
            </a:xfrm>
            <a:custGeom>
              <a:avLst/>
              <a:gdLst>
                <a:gd name="G0" fmla="+- 0 0 0"/>
                <a:gd name="G1" fmla="+- 21043 0 0"/>
                <a:gd name="G2" fmla="+- 21600 0 0"/>
                <a:gd name="T0" fmla="*/ 4873 w 20780"/>
                <a:gd name="T1" fmla="*/ 0 h 21043"/>
                <a:gd name="T2" fmla="*/ 20780 w 20780"/>
                <a:gd name="T3" fmla="*/ 15149 h 21043"/>
                <a:gd name="T4" fmla="*/ 0 w 20780"/>
                <a:gd name="T5" fmla="*/ 21043 h 2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80" h="21043" fill="none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</a:path>
                <a:path w="20780" h="21043" stroke="0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  <a:lnTo>
                    <a:pt x="0" y="21043"/>
                  </a:lnTo>
                  <a:close/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1" name="Line 17"/>
          <p:cNvSpPr>
            <a:spLocks noChangeShapeType="1"/>
          </p:cNvSpPr>
          <p:nvPr/>
        </p:nvSpPr>
        <p:spPr bwMode="auto">
          <a:xfrm rot="20516408" flipV="1">
            <a:off x="5654675" y="2935288"/>
            <a:ext cx="2017713" cy="2376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 rot="-1083592">
            <a:off x="7607300" y="2522538"/>
            <a:ext cx="647700" cy="2376487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 rot="-1083592">
            <a:off x="6007100" y="5153025"/>
            <a:ext cx="2665413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104063" y="21939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228600" y="25146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>
                <a:latin typeface="Times New Roman" pitchFamily="18" charset="0"/>
              </a:rPr>
              <a:t>1.	Применим </a:t>
            </a:r>
            <a:r>
              <a:rPr lang="ru-RU">
                <a:latin typeface="Times New Roman" pitchFamily="18" charset="0"/>
                <a:hlinkClick r:id="rId4" action="ppaction://hlinksldjump"/>
              </a:rPr>
              <a:t>теорему</a:t>
            </a:r>
            <a:r>
              <a:rPr lang="ru-RU" i="1">
                <a:hlinkClick r:id="rId4" action="ppaction://hlinksldjump"/>
              </a:rPr>
              <a:t> </a:t>
            </a:r>
            <a:r>
              <a:rPr lang="ru-RU">
                <a:latin typeface="Times New Roman" pitchFamily="18" charset="0"/>
                <a:hlinkClick r:id="rId4" action="ppaction://hlinksldjump"/>
              </a:rPr>
              <a:t>косинусов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914400" y="2032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План решения:</a:t>
            </a: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228600" y="3429000"/>
            <a:ext cx="5297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>
                <a:latin typeface="Times New Roman" pitchFamily="18" charset="0"/>
              </a:rPr>
              <a:t>2.	По </a:t>
            </a:r>
            <a:r>
              <a:rPr lang="ru-RU">
                <a:latin typeface="Times New Roman" pitchFamily="18" charset="0"/>
                <a:hlinkClick r:id="rId4" action="ppaction://hlinksldjump"/>
              </a:rPr>
              <a:t>теореме косинусов</a:t>
            </a:r>
            <a:r>
              <a:rPr lang="ru-RU">
                <a:latin typeface="Times New Roman" pitchFamily="18" charset="0"/>
              </a:rPr>
              <a:t> находим</a:t>
            </a:r>
            <a:endParaRPr lang="ru-RU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7857" name="Object 33"/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4041775"/>
          <a:ext cx="3767138" cy="619125"/>
        </p:xfrm>
        <a:graphic>
          <a:graphicData uri="http://schemas.openxmlformats.org/presentationml/2006/ole">
            <p:oleObj spid="_x0000_s77857" name="Формула" r:id="rId5" imgW="2552400" imgH="419040" progId="Equation.3">
              <p:embed/>
            </p:oleObj>
          </a:graphicData>
        </a:graphic>
      </p:graphicFrame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609600" y="4800600"/>
            <a:ext cx="553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3. Так как сумма всех углов в треугольнике равна </a:t>
            </a:r>
          </a:p>
        </p:txBody>
      </p:sp>
      <p:graphicFrame>
        <p:nvGraphicFramePr>
          <p:cNvPr id="77860" name="Object 36"/>
          <p:cNvGraphicFramePr>
            <a:graphicFrameLocks noChangeAspect="1"/>
          </p:cNvGraphicFramePr>
          <p:nvPr/>
        </p:nvGraphicFramePr>
        <p:xfrm>
          <a:off x="990600" y="5181600"/>
          <a:ext cx="609600" cy="406400"/>
        </p:xfrm>
        <a:graphic>
          <a:graphicData uri="http://schemas.openxmlformats.org/presentationml/2006/ole">
            <p:oleObj spid="_x0000_s77860" name="Формула" r:id="rId6" imgW="304560" imgH="203040" progId="Equation.3">
              <p:embed/>
            </p:oleObj>
          </a:graphicData>
        </a:graphic>
      </p:graphicFrame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1584325" y="5218113"/>
            <a:ext cx="60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, то </a:t>
            </a:r>
          </a:p>
        </p:txBody>
      </p:sp>
      <p:graphicFrame>
        <p:nvGraphicFramePr>
          <p:cNvPr id="77862" name="Object 38"/>
          <p:cNvGraphicFramePr>
            <a:graphicFrameLocks noChangeAspect="1"/>
          </p:cNvGraphicFramePr>
          <p:nvPr/>
        </p:nvGraphicFramePr>
        <p:xfrm>
          <a:off x="2133600" y="5181600"/>
          <a:ext cx="2922588" cy="431800"/>
        </p:xfrm>
        <a:graphic>
          <a:graphicData uri="http://schemas.openxmlformats.org/presentationml/2006/ole">
            <p:oleObj spid="_x0000_s77862" name="Формула" r:id="rId7" imgW="1473120" imgH="215640" progId="Equation.3">
              <p:embed/>
            </p:oleObj>
          </a:graphicData>
        </a:graphic>
      </p:graphicFrame>
      <p:sp>
        <p:nvSpPr>
          <p:cNvPr id="77863" name="Text Box 39"/>
          <p:cNvSpPr txBox="1">
            <a:spLocks noChangeArrowheads="1"/>
          </p:cNvSpPr>
          <p:nvPr/>
        </p:nvSpPr>
        <p:spPr bwMode="auto">
          <a:xfrm>
            <a:off x="152400" y="5791200"/>
            <a:ext cx="5297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>
                <a:latin typeface="Times New Roman" pitchFamily="18" charset="0"/>
              </a:rPr>
              <a:t>4.	Запишем ответ</a:t>
            </a:r>
            <a:endParaRPr lang="ru-RU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 advAuto="2000"/>
      <p:bldP spid="77828" grpId="0"/>
      <p:bldP spid="77829" grpId="0"/>
      <p:bldP spid="77830" grpId="0"/>
      <p:bldP spid="77831" grpId="0"/>
      <p:bldP spid="77832" grpId="0"/>
      <p:bldP spid="77833" grpId="0" animBg="1"/>
      <p:bldP spid="77833" grpId="1" animBg="1"/>
      <p:bldP spid="77841" grpId="0" animBg="1"/>
      <p:bldP spid="77841" grpId="1" animBg="1"/>
      <p:bldP spid="77842" grpId="0" animBg="1"/>
      <p:bldP spid="77842" grpId="1" animBg="1"/>
      <p:bldP spid="77843" grpId="0" animBg="1"/>
      <p:bldP spid="77843" grpId="1" animBg="1"/>
      <p:bldP spid="77844" grpId="0"/>
      <p:bldP spid="77845" grpId="0" autoUpdateAnimBg="0"/>
      <p:bldP spid="77848" grpId="0"/>
      <p:bldP spid="77849" grpId="0" autoUpdateAnimBg="0"/>
      <p:bldP spid="77859" grpId="0"/>
      <p:bldP spid="77861" grpId="0"/>
      <p:bldP spid="778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/>
              <a:t>Задача 2</a:t>
            </a:r>
            <a:r>
              <a:rPr lang="ru-RU" sz="2800" b="1"/>
              <a:t>.</a:t>
            </a:r>
            <a:r>
              <a:rPr lang="ru-RU" sz="2800"/>
              <a:t> </a:t>
            </a:r>
            <a:r>
              <a:rPr lang="ru-RU" sz="2800" i="1"/>
              <a:t>Решение треугольника по стороне и прилежащим к     	       ней углам</a:t>
            </a:r>
          </a:p>
        </p:txBody>
      </p:sp>
      <p:sp>
        <p:nvSpPr>
          <p:cNvPr id="79892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762000"/>
          </a:xfrm>
        </p:spPr>
        <p:txBody>
          <a:bodyPr/>
          <a:lstStyle/>
          <a:p>
            <a:pPr marL="838200" lvl="1" indent="-493713">
              <a:buFont typeface="Wingdings" pitchFamily="2" charset="2"/>
              <a:buNone/>
            </a:pPr>
            <a:r>
              <a:rPr lang="ru-RU" sz="2000"/>
              <a:t>Дано: </a:t>
            </a:r>
            <a:r>
              <a:rPr lang="ru-RU" sz="2000">
                <a:sym typeface="Symbol" pitchFamily="18" charset="2"/>
              </a:rPr>
              <a:t></a:t>
            </a:r>
            <a:r>
              <a:rPr lang="ru-RU" sz="2000" i="1">
                <a:sym typeface="Symbol" pitchFamily="18" charset="2"/>
              </a:rPr>
              <a:t>АВС</a:t>
            </a:r>
            <a:r>
              <a:rPr lang="ru-RU" sz="2000">
                <a:sym typeface="Symbol" pitchFamily="18" charset="2"/>
              </a:rPr>
              <a:t>, а, </a:t>
            </a:r>
            <a:r>
              <a:rPr lang="ru-RU" sz="2000" i="1">
                <a:sym typeface="Symbol" pitchFamily="18" charset="2"/>
              </a:rPr>
              <a:t>В</a:t>
            </a:r>
            <a:r>
              <a:rPr lang="ru-RU" sz="2000">
                <a:sym typeface="Symbol" pitchFamily="18" charset="2"/>
              </a:rPr>
              <a:t>, </a:t>
            </a:r>
            <a:r>
              <a:rPr lang="ru-RU" sz="2000" i="1">
                <a:sym typeface="Symbol" pitchFamily="18" charset="2"/>
              </a:rPr>
              <a:t>С</a:t>
            </a:r>
          </a:p>
          <a:p>
            <a:pPr marL="838200" lvl="1" indent="-493713">
              <a:buFont typeface="Wingdings" pitchFamily="2" charset="2"/>
              <a:buNone/>
            </a:pPr>
            <a:r>
              <a:rPr lang="ru-RU" sz="2000">
                <a:sym typeface="Symbol" pitchFamily="18" charset="2"/>
              </a:rPr>
              <a:t>Найти: </a:t>
            </a:r>
            <a:r>
              <a:rPr lang="en-US" sz="2000">
                <a:sym typeface="Symbol" pitchFamily="18" charset="2"/>
              </a:rPr>
              <a:t>b, c, </a:t>
            </a:r>
            <a:r>
              <a:rPr lang="en-US" sz="2000" i="1">
                <a:sym typeface="Symbol" pitchFamily="18" charset="2"/>
              </a:rPr>
              <a:t>A</a:t>
            </a:r>
            <a:endParaRPr lang="ru-RU" sz="2000" i="1"/>
          </a:p>
        </p:txBody>
      </p:sp>
      <p:graphicFrame>
        <p:nvGraphicFramePr>
          <p:cNvPr id="79896" name="Object 24"/>
          <p:cNvGraphicFramePr>
            <a:graphicFrameLocks noChangeAspect="1"/>
          </p:cNvGraphicFramePr>
          <p:nvPr>
            <p:ph sz="quarter" idx="2"/>
          </p:nvPr>
        </p:nvGraphicFramePr>
        <p:xfrm>
          <a:off x="1447800" y="2755900"/>
          <a:ext cx="2438400" cy="357188"/>
        </p:xfrm>
        <a:graphic>
          <a:graphicData uri="http://schemas.openxmlformats.org/presentationml/2006/ole">
            <p:oleObj spid="_x0000_s79896" name="Формула" r:id="rId3" imgW="1473120" imgH="215640" progId="Equation.3">
              <p:embed/>
            </p:oleObj>
          </a:graphicData>
        </a:graphic>
      </p:graphicFrame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799138" y="5394325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169150" y="20351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651875" y="479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342063" y="3667125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7385050" y="50593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8032750" y="31877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9881" name="Arc 9"/>
          <p:cNvSpPr>
            <a:spLocks/>
          </p:cNvSpPr>
          <p:nvPr/>
        </p:nvSpPr>
        <p:spPr bwMode="auto">
          <a:xfrm rot="-1083592">
            <a:off x="6375400" y="5021263"/>
            <a:ext cx="144463" cy="2809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931"/>
              <a:gd name="T2" fmla="*/ 20651 w 21600"/>
              <a:gd name="T3" fmla="*/ 27931 h 27931"/>
              <a:gd name="T4" fmla="*/ 0 w 21600"/>
              <a:gd name="T5" fmla="*/ 21600 h 27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3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</a:path>
              <a:path w="21600" h="2793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9882" name="Group 10"/>
          <p:cNvGrpSpPr>
            <a:grpSpLocks/>
          </p:cNvGrpSpPr>
          <p:nvPr/>
        </p:nvGrpSpPr>
        <p:grpSpPr bwMode="auto">
          <a:xfrm rot="-851903">
            <a:off x="7158038" y="2749550"/>
            <a:ext cx="431800" cy="287338"/>
            <a:chOff x="4875" y="2115"/>
            <a:chExt cx="272" cy="181"/>
          </a:xfrm>
        </p:grpSpPr>
        <p:sp>
          <p:nvSpPr>
            <p:cNvPr id="79883" name="Arc 11"/>
            <p:cNvSpPr>
              <a:spLocks/>
            </p:cNvSpPr>
            <p:nvPr/>
          </p:nvSpPr>
          <p:spPr bwMode="auto">
            <a:xfrm rot="10041455">
              <a:off x="4921" y="2115"/>
              <a:ext cx="193" cy="136"/>
            </a:xfrm>
            <a:custGeom>
              <a:avLst/>
              <a:gdLst>
                <a:gd name="G0" fmla="+- 9741 0 0"/>
                <a:gd name="G1" fmla="+- 21600 0 0"/>
                <a:gd name="G2" fmla="+- 21600 0 0"/>
                <a:gd name="T0" fmla="*/ 0 w 30726"/>
                <a:gd name="T1" fmla="*/ 2321 h 21600"/>
                <a:gd name="T2" fmla="*/ 30726 w 30726"/>
                <a:gd name="T3" fmla="*/ 16484 h 21600"/>
                <a:gd name="T4" fmla="*/ 9741 w 307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26" h="21600" fill="none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</a:path>
                <a:path w="30726" h="21600" stroke="0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  <a:lnTo>
                    <a:pt x="974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4" name="Arc 12"/>
            <p:cNvSpPr>
              <a:spLocks/>
            </p:cNvSpPr>
            <p:nvPr/>
          </p:nvSpPr>
          <p:spPr bwMode="auto">
            <a:xfrm rot="11196529">
              <a:off x="4875" y="2205"/>
              <a:ext cx="272" cy="91"/>
            </a:xfrm>
            <a:custGeom>
              <a:avLst/>
              <a:gdLst>
                <a:gd name="G0" fmla="+- 19442 0 0"/>
                <a:gd name="G1" fmla="+- 21600 0 0"/>
                <a:gd name="G2" fmla="+- 21600 0 0"/>
                <a:gd name="T0" fmla="*/ 0 w 40427"/>
                <a:gd name="T1" fmla="*/ 12188 h 21600"/>
                <a:gd name="T2" fmla="*/ 40427 w 40427"/>
                <a:gd name="T3" fmla="*/ 16484 h 21600"/>
                <a:gd name="T4" fmla="*/ 19442 w 4042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27" h="21600" fill="none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</a:path>
                <a:path w="40427" h="21600" stroke="0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  <a:lnTo>
                    <a:pt x="1944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9885" name="Group 13"/>
          <p:cNvGrpSpPr>
            <a:grpSpLocks/>
          </p:cNvGrpSpPr>
          <p:nvPr/>
        </p:nvGrpSpPr>
        <p:grpSpPr bwMode="auto">
          <a:xfrm rot="-1083592">
            <a:off x="8220075" y="4302125"/>
            <a:ext cx="430213" cy="433388"/>
            <a:chOff x="5104" y="2932"/>
            <a:chExt cx="271" cy="273"/>
          </a:xfrm>
        </p:grpSpPr>
        <p:sp>
          <p:nvSpPr>
            <p:cNvPr id="79886" name="Arc 14"/>
            <p:cNvSpPr>
              <a:spLocks/>
            </p:cNvSpPr>
            <p:nvPr/>
          </p:nvSpPr>
          <p:spPr bwMode="auto">
            <a:xfrm flipH="1">
              <a:off x="5148" y="2976"/>
              <a:ext cx="18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7" name="Arc 15"/>
            <p:cNvSpPr>
              <a:spLocks/>
            </p:cNvSpPr>
            <p:nvPr/>
          </p:nvSpPr>
          <p:spPr bwMode="auto">
            <a:xfrm flipH="1">
              <a:off x="5104" y="2932"/>
              <a:ext cx="207" cy="232"/>
            </a:xfrm>
            <a:custGeom>
              <a:avLst/>
              <a:gdLst>
                <a:gd name="G0" fmla="+- 3160 0 0"/>
                <a:gd name="G1" fmla="+- 21600 0 0"/>
                <a:gd name="G2" fmla="+- 21600 0 0"/>
                <a:gd name="T0" fmla="*/ 0 w 24760"/>
                <a:gd name="T1" fmla="*/ 232 h 27504"/>
                <a:gd name="T2" fmla="*/ 23937 w 24760"/>
                <a:gd name="T3" fmla="*/ 27504 h 27504"/>
                <a:gd name="T4" fmla="*/ 3160 w 24760"/>
                <a:gd name="T5" fmla="*/ 21600 h 27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60" h="27504" fill="none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</a:path>
                <a:path w="24760" h="27504" stroke="0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  <a:lnTo>
                    <a:pt x="3160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8" name="Arc 16"/>
            <p:cNvSpPr>
              <a:spLocks/>
            </p:cNvSpPr>
            <p:nvPr/>
          </p:nvSpPr>
          <p:spPr bwMode="auto">
            <a:xfrm flipH="1">
              <a:off x="5201" y="3028"/>
              <a:ext cx="174" cy="177"/>
            </a:xfrm>
            <a:custGeom>
              <a:avLst/>
              <a:gdLst>
                <a:gd name="G0" fmla="+- 0 0 0"/>
                <a:gd name="G1" fmla="+- 21043 0 0"/>
                <a:gd name="G2" fmla="+- 21600 0 0"/>
                <a:gd name="T0" fmla="*/ 4873 w 20780"/>
                <a:gd name="T1" fmla="*/ 0 h 21043"/>
                <a:gd name="T2" fmla="*/ 20780 w 20780"/>
                <a:gd name="T3" fmla="*/ 15149 h 21043"/>
                <a:gd name="T4" fmla="*/ 0 w 20780"/>
                <a:gd name="T5" fmla="*/ 21043 h 2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80" h="21043" fill="none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</a:path>
                <a:path w="20780" h="21043" stroke="0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  <a:lnTo>
                    <a:pt x="0" y="210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9889" name="Line 17"/>
          <p:cNvSpPr>
            <a:spLocks noChangeShapeType="1"/>
          </p:cNvSpPr>
          <p:nvPr/>
        </p:nvSpPr>
        <p:spPr bwMode="auto">
          <a:xfrm rot="20516408" flipV="1">
            <a:off x="5730875" y="2782888"/>
            <a:ext cx="2017713" cy="2376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rot="-1083592">
            <a:off x="7672388" y="2381250"/>
            <a:ext cx="647700" cy="237648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rot="-1083592">
            <a:off x="6083300" y="5000625"/>
            <a:ext cx="2665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381000" y="2286000"/>
            <a:ext cx="619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>
                <a:latin typeface="Times New Roman" pitchFamily="18" charset="0"/>
              </a:rPr>
              <a:t>1.	Найдём неизвестный угол</a:t>
            </a: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1143000" y="1905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План решения: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457200" y="3200400"/>
            <a:ext cx="5297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>
                <a:latin typeface="Times New Roman" pitchFamily="18" charset="0"/>
              </a:rPr>
              <a:t>2.	С помощью </a:t>
            </a:r>
            <a:r>
              <a:rPr lang="ru-RU">
                <a:latin typeface="Times New Roman" pitchFamily="18" charset="0"/>
                <a:hlinkClick r:id="rId4" action="ppaction://hlinksldjump"/>
              </a:rPr>
              <a:t>теоремы синусов</a:t>
            </a:r>
            <a:r>
              <a:rPr lang="ru-RU">
                <a:latin typeface="Times New Roman" pitchFamily="18" charset="0"/>
              </a:rPr>
              <a:t>: </a:t>
            </a:r>
            <a:endParaRPr lang="ru-RU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9901" name="Object 29"/>
          <p:cNvGraphicFramePr>
            <a:graphicFrameLocks noChangeAspect="1"/>
          </p:cNvGraphicFramePr>
          <p:nvPr/>
        </p:nvGraphicFramePr>
        <p:xfrm>
          <a:off x="1066800" y="4724400"/>
          <a:ext cx="1397000" cy="787400"/>
        </p:xfrm>
        <a:graphic>
          <a:graphicData uri="http://schemas.openxmlformats.org/presentationml/2006/ole">
            <p:oleObj spid="_x0000_s79901" name="Формула" r:id="rId5" imgW="698400" imgH="393480" progId="Equation.3">
              <p:embed/>
            </p:oleObj>
          </a:graphicData>
        </a:graphic>
      </p:graphicFrame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503238" y="5646738"/>
            <a:ext cx="52974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</a:rPr>
              <a:t>3.	Запишем ответ</a:t>
            </a:r>
            <a:endParaRPr lang="ru-RU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990600" y="3505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>
            <a:off x="8382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1905000" y="3505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b</a:t>
            </a:r>
            <a:endParaRPr lang="ru-RU" sz="1600"/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685800" y="3810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sin A</a:t>
            </a:r>
            <a:endParaRPr lang="ru-RU" sz="1600"/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1447800" y="3657600"/>
            <a:ext cx="30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=</a:t>
            </a:r>
            <a:endParaRPr lang="ru-RU" sz="1600"/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>
            <a:off x="18288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1752600" y="3810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sin B</a:t>
            </a:r>
            <a:endParaRPr lang="ru-RU" sz="1600"/>
          </a:p>
        </p:txBody>
      </p:sp>
      <p:graphicFrame>
        <p:nvGraphicFramePr>
          <p:cNvPr id="79912" name="Object 40"/>
          <p:cNvGraphicFramePr>
            <a:graphicFrameLocks noChangeAspect="1"/>
          </p:cNvGraphicFramePr>
          <p:nvPr>
            <p:ph sz="quarter" idx="3"/>
          </p:nvPr>
        </p:nvGraphicFramePr>
        <p:xfrm>
          <a:off x="914400" y="3659188"/>
          <a:ext cx="142875" cy="142875"/>
        </p:xfrm>
        <a:graphic>
          <a:graphicData uri="http://schemas.openxmlformats.org/presentationml/2006/ole">
            <p:oleObj spid="_x0000_s79912" name="Формула" r:id="rId6" imgW="75960" imgH="75960" progId="Equation.3">
              <p:embed/>
            </p:oleObj>
          </a:graphicData>
        </a:graphic>
      </p:graphicFrame>
      <p:sp>
        <p:nvSpPr>
          <p:cNvPr id="79914" name="Line 42"/>
          <p:cNvSpPr>
            <a:spLocks noChangeShapeType="1"/>
          </p:cNvSpPr>
          <p:nvPr/>
        </p:nvSpPr>
        <p:spPr bwMode="auto">
          <a:xfrm flipH="1">
            <a:off x="3048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1355725" y="4251325"/>
            <a:ext cx="1354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Аналогично: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5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60"/>
                            </p:stCondLst>
                            <p:childTnLst>
                              <p:par>
                                <p:cTn id="16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0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7.40741E-7 C -0.00121 0.03727 0.01094 0.0338 -0.00833 0.02963 C -0.05816 0.03032 -0.10798 0.03195 -0.15746 0.02917 C -0.1684 0.02685 -0.17014 0.02732 -0.18455 0.02639 C -0.17795 0.00301 -0.18212 -0.02153 -0.18177 -0.04421 C -0.17465 -0.04213 -0.17864 -0.04329 -0.16719 -0.04259 C -0.1625 -0.04213 -0.15225 -0.04167 -0.15225 -0.0412 " pathEditMode="relative" rAng="0" ptsTypes="ffffffA">
                                      <p:cBhvr>
                                        <p:cTn id="176" dur="20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1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0034 0.02638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92" grpId="0" build="p"/>
      <p:bldP spid="79875" grpId="0"/>
      <p:bldP spid="79881" grpId="0" animBg="1"/>
      <p:bldP spid="79881" grpId="1" animBg="1"/>
      <p:bldP spid="79889" grpId="0" animBg="1"/>
      <p:bldP spid="79889" grpId="1" animBg="1"/>
      <p:bldP spid="79890" grpId="0" animBg="1"/>
      <p:bldP spid="79890" grpId="1" animBg="1"/>
      <p:bldP spid="79891" grpId="0" animBg="1"/>
      <p:bldP spid="79891" grpId="1" animBg="1"/>
      <p:bldP spid="79893" grpId="0" autoUpdateAnimBg="0"/>
      <p:bldP spid="79895" grpId="0"/>
      <p:bldP spid="79898" grpId="0" autoUpdateAnimBg="0"/>
      <p:bldP spid="79902" grpId="0" autoUpdateAnimBg="0"/>
      <p:bldP spid="79904" grpId="0"/>
      <p:bldP spid="79904" grpId="1"/>
      <p:bldP spid="79905" grpId="0" animBg="1"/>
      <p:bldP spid="79906" grpId="0"/>
      <p:bldP spid="79906" grpId="1"/>
      <p:bldP spid="79907" grpId="0"/>
      <p:bldP spid="79907" grpId="1"/>
      <p:bldP spid="79908" grpId="0"/>
      <p:bldP spid="79909" grpId="0" animBg="1"/>
      <p:bldP spid="79909" grpId="1" animBg="1"/>
      <p:bldP spid="79910" grpId="0"/>
      <p:bldP spid="79910" grpId="1"/>
      <p:bldP spid="79910" grpId="2"/>
      <p:bldP spid="79914" grpId="0" animBg="1"/>
      <p:bldP spid="799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4375"/>
          </a:xfrm>
        </p:spPr>
        <p:txBody>
          <a:bodyPr/>
          <a:lstStyle/>
          <a:p>
            <a:r>
              <a:rPr lang="ru-RU" sz="2800" u="sng"/>
              <a:t>Задача 3</a:t>
            </a:r>
            <a:r>
              <a:rPr lang="ru-RU" sz="2800"/>
              <a:t>. </a:t>
            </a:r>
            <a:r>
              <a:rPr lang="ru-RU" sz="2800" i="1"/>
              <a:t>Решение треугольника по трём сторонам</a:t>
            </a:r>
          </a:p>
        </p:txBody>
      </p:sp>
      <p:graphicFrame>
        <p:nvGraphicFramePr>
          <p:cNvPr id="81943" name="Object 23"/>
          <p:cNvGraphicFramePr>
            <a:graphicFrameLocks noChangeAspect="1"/>
          </p:cNvGraphicFramePr>
          <p:nvPr>
            <p:ph sz="half" idx="1"/>
          </p:nvPr>
        </p:nvGraphicFramePr>
        <p:xfrm>
          <a:off x="1371600" y="2439988"/>
          <a:ext cx="1828800" cy="615950"/>
        </p:xfrm>
        <a:graphic>
          <a:graphicData uri="http://schemas.openxmlformats.org/presentationml/2006/ole">
            <p:oleObj spid="_x0000_s81943" name="Формула" r:id="rId3" imgW="1244520" imgH="419040" progId="Equation.3">
              <p:embed/>
            </p:oleObj>
          </a:graphicData>
        </a:graphic>
      </p:graphicFrame>
      <p:graphicFrame>
        <p:nvGraphicFramePr>
          <p:cNvPr id="81945" name="Object 25"/>
          <p:cNvGraphicFramePr>
            <a:graphicFrameLocks noChangeAspect="1"/>
          </p:cNvGraphicFramePr>
          <p:nvPr>
            <p:ph sz="quarter" idx="2"/>
          </p:nvPr>
        </p:nvGraphicFramePr>
        <p:xfrm>
          <a:off x="1447800" y="3201988"/>
          <a:ext cx="1905000" cy="641350"/>
        </p:xfrm>
        <a:graphic>
          <a:graphicData uri="http://schemas.openxmlformats.org/presentationml/2006/ole">
            <p:oleObj spid="_x0000_s81945" name="Формула" r:id="rId4" imgW="1244520" imgH="419040" progId="Equation.3">
              <p:embed/>
            </p:oleObj>
          </a:graphicData>
        </a:graphic>
      </p:graphicFrame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453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spcBef>
                <a:spcPct val="20000"/>
              </a:spcBef>
            </a:pPr>
            <a:r>
              <a:rPr lang="ru-RU"/>
              <a:t>Дано: </a:t>
            </a:r>
            <a:r>
              <a:rPr lang="ru-RU">
                <a:sym typeface="Symbol" pitchFamily="18" charset="2"/>
              </a:rPr>
              <a:t></a:t>
            </a:r>
            <a:r>
              <a:rPr lang="ru-RU" i="1">
                <a:sym typeface="Symbol" pitchFamily="18" charset="2"/>
              </a:rPr>
              <a:t>АВС</a:t>
            </a:r>
            <a:r>
              <a:rPr lang="ru-RU">
                <a:sym typeface="Symbol" pitchFamily="18" charset="2"/>
              </a:rPr>
              <a:t>, </a:t>
            </a:r>
            <a:r>
              <a:rPr lang="en-US">
                <a:sym typeface="Symbol" pitchFamily="18" charset="2"/>
              </a:rPr>
              <a:t>a, b, c</a:t>
            </a:r>
          </a:p>
          <a:p>
            <a:pPr marL="914400" lvl="1" indent="-457200">
              <a:spcBef>
                <a:spcPct val="20000"/>
              </a:spcBef>
            </a:pPr>
            <a:r>
              <a:rPr lang="ru-RU">
                <a:sym typeface="Symbol" pitchFamily="18" charset="2"/>
              </a:rPr>
              <a:t>Найти: </a:t>
            </a:r>
            <a:r>
              <a:rPr lang="ru-RU" i="1">
                <a:sym typeface="Symbol" pitchFamily="18" charset="2"/>
              </a:rPr>
              <a:t>А</a:t>
            </a:r>
            <a:r>
              <a:rPr lang="ru-RU">
                <a:sym typeface="Symbol" pitchFamily="18" charset="2"/>
              </a:rPr>
              <a:t>, </a:t>
            </a:r>
            <a:r>
              <a:rPr lang="ru-RU" i="1">
                <a:sym typeface="Symbol" pitchFamily="18" charset="2"/>
              </a:rPr>
              <a:t>В</a:t>
            </a:r>
            <a:r>
              <a:rPr lang="ru-RU">
                <a:sym typeface="Symbol" pitchFamily="18" charset="2"/>
              </a:rPr>
              <a:t>, С.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411788" y="503555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7818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83058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954713" y="330835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c</a:t>
            </a:r>
            <a:endParaRPr lang="ru-RU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997700" y="470058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7645400" y="2828925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81930" name="Arc 10"/>
          <p:cNvSpPr>
            <a:spLocks/>
          </p:cNvSpPr>
          <p:nvPr/>
        </p:nvSpPr>
        <p:spPr bwMode="auto">
          <a:xfrm rot="-1083592">
            <a:off x="5988050" y="4662488"/>
            <a:ext cx="144463" cy="2809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931"/>
              <a:gd name="T2" fmla="*/ 20651 w 21600"/>
              <a:gd name="T3" fmla="*/ 27931 h 27931"/>
              <a:gd name="T4" fmla="*/ 0 w 21600"/>
              <a:gd name="T5" fmla="*/ 21600 h 27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3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</a:path>
              <a:path w="21600" h="2793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45"/>
                  <a:pt x="21280" y="25879"/>
                  <a:pt x="20651" y="2793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31" name="Group 11"/>
          <p:cNvGrpSpPr>
            <a:grpSpLocks/>
          </p:cNvGrpSpPr>
          <p:nvPr/>
        </p:nvGrpSpPr>
        <p:grpSpPr bwMode="auto">
          <a:xfrm rot="-851903">
            <a:off x="6770688" y="2390775"/>
            <a:ext cx="431800" cy="287338"/>
            <a:chOff x="4875" y="2115"/>
            <a:chExt cx="272" cy="181"/>
          </a:xfrm>
        </p:grpSpPr>
        <p:sp>
          <p:nvSpPr>
            <p:cNvPr id="81932" name="Arc 12"/>
            <p:cNvSpPr>
              <a:spLocks/>
            </p:cNvSpPr>
            <p:nvPr/>
          </p:nvSpPr>
          <p:spPr bwMode="auto">
            <a:xfrm rot="10041455">
              <a:off x="4921" y="2115"/>
              <a:ext cx="193" cy="136"/>
            </a:xfrm>
            <a:custGeom>
              <a:avLst/>
              <a:gdLst>
                <a:gd name="G0" fmla="+- 9741 0 0"/>
                <a:gd name="G1" fmla="+- 21600 0 0"/>
                <a:gd name="G2" fmla="+- 21600 0 0"/>
                <a:gd name="T0" fmla="*/ 0 w 30726"/>
                <a:gd name="T1" fmla="*/ 2321 h 21600"/>
                <a:gd name="T2" fmla="*/ 30726 w 30726"/>
                <a:gd name="T3" fmla="*/ 16484 h 21600"/>
                <a:gd name="T4" fmla="*/ 9741 w 307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26" h="21600" fill="none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</a:path>
                <a:path w="30726" h="21600" stroke="0" extrusionOk="0">
                  <a:moveTo>
                    <a:pt x="0" y="2321"/>
                  </a:moveTo>
                  <a:cubicBezTo>
                    <a:pt x="3020" y="795"/>
                    <a:pt x="6357" y="-1"/>
                    <a:pt x="9741" y="0"/>
                  </a:cubicBezTo>
                  <a:cubicBezTo>
                    <a:pt x="19699" y="0"/>
                    <a:pt x="28367" y="6808"/>
                    <a:pt x="30726" y="16483"/>
                  </a:cubicBezTo>
                  <a:lnTo>
                    <a:pt x="9741" y="21600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33" name="Arc 13"/>
            <p:cNvSpPr>
              <a:spLocks/>
            </p:cNvSpPr>
            <p:nvPr/>
          </p:nvSpPr>
          <p:spPr bwMode="auto">
            <a:xfrm rot="11196529">
              <a:off x="4875" y="2205"/>
              <a:ext cx="272" cy="91"/>
            </a:xfrm>
            <a:custGeom>
              <a:avLst/>
              <a:gdLst>
                <a:gd name="G0" fmla="+- 19442 0 0"/>
                <a:gd name="G1" fmla="+- 21600 0 0"/>
                <a:gd name="G2" fmla="+- 21600 0 0"/>
                <a:gd name="T0" fmla="*/ 0 w 40427"/>
                <a:gd name="T1" fmla="*/ 12188 h 21600"/>
                <a:gd name="T2" fmla="*/ 40427 w 40427"/>
                <a:gd name="T3" fmla="*/ 16484 h 21600"/>
                <a:gd name="T4" fmla="*/ 19442 w 4042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427" h="21600" fill="none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</a:path>
                <a:path w="40427" h="21600" stroke="0" extrusionOk="0">
                  <a:moveTo>
                    <a:pt x="0" y="12188"/>
                  </a:moveTo>
                  <a:cubicBezTo>
                    <a:pt x="3608" y="4734"/>
                    <a:pt x="11160" y="-1"/>
                    <a:pt x="19442" y="0"/>
                  </a:cubicBezTo>
                  <a:cubicBezTo>
                    <a:pt x="29400" y="0"/>
                    <a:pt x="38068" y="6808"/>
                    <a:pt x="40427" y="16483"/>
                  </a:cubicBezTo>
                  <a:lnTo>
                    <a:pt x="19442" y="21600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34" name="Group 14"/>
          <p:cNvGrpSpPr>
            <a:grpSpLocks/>
          </p:cNvGrpSpPr>
          <p:nvPr/>
        </p:nvGrpSpPr>
        <p:grpSpPr bwMode="auto">
          <a:xfrm rot="-1083592">
            <a:off x="7832725" y="3943350"/>
            <a:ext cx="430213" cy="433388"/>
            <a:chOff x="5104" y="2932"/>
            <a:chExt cx="271" cy="273"/>
          </a:xfrm>
        </p:grpSpPr>
        <p:sp>
          <p:nvSpPr>
            <p:cNvPr id="81935" name="Arc 15"/>
            <p:cNvSpPr>
              <a:spLocks/>
            </p:cNvSpPr>
            <p:nvPr/>
          </p:nvSpPr>
          <p:spPr bwMode="auto">
            <a:xfrm flipH="1">
              <a:off x="5148" y="2976"/>
              <a:ext cx="18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36" name="Arc 16"/>
            <p:cNvSpPr>
              <a:spLocks/>
            </p:cNvSpPr>
            <p:nvPr/>
          </p:nvSpPr>
          <p:spPr bwMode="auto">
            <a:xfrm flipH="1">
              <a:off x="5104" y="2932"/>
              <a:ext cx="207" cy="232"/>
            </a:xfrm>
            <a:custGeom>
              <a:avLst/>
              <a:gdLst>
                <a:gd name="G0" fmla="+- 3160 0 0"/>
                <a:gd name="G1" fmla="+- 21600 0 0"/>
                <a:gd name="G2" fmla="+- 21600 0 0"/>
                <a:gd name="T0" fmla="*/ 0 w 24760"/>
                <a:gd name="T1" fmla="*/ 232 h 27504"/>
                <a:gd name="T2" fmla="*/ 23937 w 24760"/>
                <a:gd name="T3" fmla="*/ 27504 h 27504"/>
                <a:gd name="T4" fmla="*/ 3160 w 24760"/>
                <a:gd name="T5" fmla="*/ 21600 h 27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60" h="27504" fill="none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</a:path>
                <a:path w="24760" h="27504" stroke="0" extrusionOk="0">
                  <a:moveTo>
                    <a:pt x="0" y="232"/>
                  </a:moveTo>
                  <a:cubicBezTo>
                    <a:pt x="1046" y="77"/>
                    <a:pt x="2102" y="-1"/>
                    <a:pt x="3160" y="0"/>
                  </a:cubicBezTo>
                  <a:cubicBezTo>
                    <a:pt x="15089" y="0"/>
                    <a:pt x="24760" y="9670"/>
                    <a:pt x="24760" y="21600"/>
                  </a:cubicBezTo>
                  <a:cubicBezTo>
                    <a:pt x="24760" y="23596"/>
                    <a:pt x="24483" y="25583"/>
                    <a:pt x="23937" y="27504"/>
                  </a:cubicBezTo>
                  <a:lnTo>
                    <a:pt x="3160" y="21600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37" name="Arc 17"/>
            <p:cNvSpPr>
              <a:spLocks/>
            </p:cNvSpPr>
            <p:nvPr/>
          </p:nvSpPr>
          <p:spPr bwMode="auto">
            <a:xfrm flipH="1">
              <a:off x="5201" y="3028"/>
              <a:ext cx="174" cy="177"/>
            </a:xfrm>
            <a:custGeom>
              <a:avLst/>
              <a:gdLst>
                <a:gd name="G0" fmla="+- 0 0 0"/>
                <a:gd name="G1" fmla="+- 21043 0 0"/>
                <a:gd name="G2" fmla="+- 21600 0 0"/>
                <a:gd name="T0" fmla="*/ 4873 w 20780"/>
                <a:gd name="T1" fmla="*/ 0 h 21043"/>
                <a:gd name="T2" fmla="*/ 20780 w 20780"/>
                <a:gd name="T3" fmla="*/ 15149 h 21043"/>
                <a:gd name="T4" fmla="*/ 0 w 20780"/>
                <a:gd name="T5" fmla="*/ 21043 h 2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80" h="21043" fill="none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</a:path>
                <a:path w="20780" h="21043" stroke="0" extrusionOk="0">
                  <a:moveTo>
                    <a:pt x="4873" y="-1"/>
                  </a:moveTo>
                  <a:cubicBezTo>
                    <a:pt x="12538" y="1775"/>
                    <a:pt x="18633" y="7578"/>
                    <a:pt x="20780" y="15148"/>
                  </a:cubicBezTo>
                  <a:lnTo>
                    <a:pt x="0" y="21043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38" name="Line 18"/>
          <p:cNvSpPr>
            <a:spLocks noChangeShapeType="1"/>
          </p:cNvSpPr>
          <p:nvPr/>
        </p:nvSpPr>
        <p:spPr bwMode="auto">
          <a:xfrm rot="20516408" flipV="1">
            <a:off x="5340350" y="2397125"/>
            <a:ext cx="2017713" cy="237648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rot="-1083592">
            <a:off x="7296150" y="2011363"/>
            <a:ext cx="647700" cy="23764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 rot="-1083592">
            <a:off x="5695950" y="4641850"/>
            <a:ext cx="2665413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1066800" y="1676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План решения: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381000" y="19812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>
                <a:latin typeface="Times New Roman" pitchFamily="18" charset="0"/>
              </a:rPr>
              <a:t>1.	По </a:t>
            </a:r>
            <a:r>
              <a:rPr lang="ru-RU">
                <a:latin typeface="Times New Roman" pitchFamily="18" charset="0"/>
                <a:hlinkClick r:id="rId5" action="ppaction://hlinksldjump"/>
              </a:rPr>
              <a:t>теореме</a:t>
            </a:r>
            <a:r>
              <a:rPr lang="ru-RU" i="1">
                <a:hlinkClick r:id="rId5" action="ppaction://hlinksldjump"/>
              </a:rPr>
              <a:t> </a:t>
            </a:r>
            <a:r>
              <a:rPr lang="ru-RU">
                <a:latin typeface="Times New Roman" pitchFamily="18" charset="0"/>
                <a:hlinkClick r:id="rId5" action="ppaction://hlinksldjump"/>
              </a:rPr>
              <a:t>косинусов</a:t>
            </a:r>
            <a:r>
              <a:rPr lang="ru-RU">
                <a:latin typeface="Times New Roman" pitchFamily="18" charset="0"/>
              </a:rPr>
              <a:t> найдём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381000" y="4038600"/>
            <a:ext cx="5400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569913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  <a:sym typeface="Symbol" pitchFamily="18" charset="2"/>
              </a:rPr>
              <a:t>2.	Находим значения углов А и В.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304800" y="4648200"/>
            <a:ext cx="54006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2400">
                <a:latin typeface="Times New Roman" pitchFamily="18" charset="0"/>
              </a:rPr>
              <a:t>3.	Находим оставшийся угол</a:t>
            </a:r>
          </a:p>
        </p:txBody>
      </p:sp>
      <p:graphicFrame>
        <p:nvGraphicFramePr>
          <p:cNvPr id="81949" name="Object 29"/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5184775"/>
          <a:ext cx="3048000" cy="447675"/>
        </p:xfrm>
        <a:graphic>
          <a:graphicData uri="http://schemas.openxmlformats.org/presentationml/2006/ole">
            <p:oleObj spid="_x0000_s81949" name="Формула" r:id="rId6" imgW="1473120" imgH="215640" progId="Equation.3">
              <p:embed/>
            </p:oleObj>
          </a:graphicData>
        </a:graphic>
      </p:graphicFrame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457200" y="5791200"/>
            <a:ext cx="5297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latin typeface="Times New Roman" pitchFamily="18" charset="0"/>
              </a:rPr>
              <a:t>4.	Запишем ответ</a:t>
            </a:r>
            <a:endParaRPr lang="ru-RU" sz="24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"/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4" grpId="0"/>
      <p:bldP spid="81925" grpId="0"/>
      <p:bldP spid="81926" grpId="0"/>
      <p:bldP spid="81927" grpId="0"/>
      <p:bldP spid="81928" grpId="0"/>
      <p:bldP spid="81929" grpId="0"/>
      <p:bldP spid="81930" grpId="0" animBg="1"/>
      <p:bldP spid="81930" grpId="1" animBg="1"/>
      <p:bldP spid="81938" grpId="0" animBg="1"/>
      <p:bldP spid="81938" grpId="1" animBg="1"/>
      <p:bldP spid="81939" grpId="0" animBg="1"/>
      <p:bldP spid="81939" grpId="1" animBg="1"/>
      <p:bldP spid="81940" grpId="0" animBg="1"/>
      <p:bldP spid="81940" grpId="1" animBg="1"/>
      <p:bldP spid="81941" grpId="0"/>
      <p:bldP spid="81942" grpId="0" autoUpdateAnimBg="0"/>
      <p:bldP spid="81947" grpId="0" build="p" autoUpdateAnimBg="0" advAuto="1000"/>
      <p:bldP spid="81948" grpId="0" autoUpdateAnimBg="0"/>
      <p:bldP spid="819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rc 2"/>
          <p:cNvSpPr>
            <a:spLocks/>
          </p:cNvSpPr>
          <p:nvPr/>
        </p:nvSpPr>
        <p:spPr bwMode="auto">
          <a:xfrm flipH="1">
            <a:off x="5143500" y="3479800"/>
            <a:ext cx="144463" cy="2873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Таблица – памятка </a:t>
            </a:r>
          </a:p>
        </p:txBody>
      </p:sp>
      <p:graphicFrame>
        <p:nvGraphicFramePr>
          <p:cNvPr id="85066" name="Group 7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693025" cy="4346575"/>
        </p:xfrm>
        <a:graphic>
          <a:graphicData uri="http://schemas.openxmlformats.org/drawingml/2006/table">
            <a:tbl>
              <a:tblPr/>
              <a:tblGrid>
                <a:gridCol w="2563813"/>
                <a:gridCol w="2565400"/>
                <a:gridCol w="2563812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Решение треугольника по двум сторонам и углу между ними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Решение треугольника по стороне и прилежащим к ней углам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Решение треугольника по трем сторонам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014" name="Object 22"/>
          <p:cNvGraphicFramePr>
            <a:graphicFrameLocks noChangeAspect="1"/>
          </p:cNvGraphicFramePr>
          <p:nvPr/>
        </p:nvGraphicFramePr>
        <p:xfrm>
          <a:off x="1006475" y="5640388"/>
          <a:ext cx="1619250" cy="236537"/>
        </p:xfrm>
        <a:graphic>
          <a:graphicData uri="http://schemas.openxmlformats.org/presentationml/2006/ole">
            <p:oleObj spid="_x0000_s85014" name="Формула" r:id="rId3" imgW="1473120" imgH="215640" progId="Equation.3">
              <p:embed/>
            </p:oleObj>
          </a:graphicData>
        </a:graphic>
      </p:graphicFrame>
      <p:graphicFrame>
        <p:nvGraphicFramePr>
          <p:cNvPr id="85015" name="Object 23"/>
          <p:cNvGraphicFramePr>
            <a:graphicFrameLocks noChangeAspect="1"/>
          </p:cNvGraphicFramePr>
          <p:nvPr/>
        </p:nvGraphicFramePr>
        <p:xfrm>
          <a:off x="1114425" y="4992688"/>
          <a:ext cx="1352550" cy="460375"/>
        </p:xfrm>
        <a:graphic>
          <a:graphicData uri="http://schemas.openxmlformats.org/presentationml/2006/ole">
            <p:oleObj spid="_x0000_s85015" name="Формула" r:id="rId4" imgW="1244520" imgH="419040" progId="Equation.3">
              <p:embed/>
            </p:oleObj>
          </a:graphicData>
        </a:graphic>
      </p:graphicFrame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969963" y="4487863"/>
          <a:ext cx="1676400" cy="279400"/>
        </p:xfrm>
        <a:graphic>
          <a:graphicData uri="http://schemas.openxmlformats.org/presentationml/2006/ole">
            <p:oleObj spid="_x0000_s85016" name="Формула" r:id="rId5" imgW="1523880" imgH="253800" progId="Equation.3">
              <p:embed/>
            </p:oleObj>
          </a:graphicData>
        </a:graphic>
      </p:graphicFrame>
      <p:graphicFrame>
        <p:nvGraphicFramePr>
          <p:cNvPr id="85017" name="Object 25"/>
          <p:cNvGraphicFramePr>
            <a:graphicFrameLocks noChangeAspect="1"/>
          </p:cNvGraphicFramePr>
          <p:nvPr/>
        </p:nvGraphicFramePr>
        <p:xfrm>
          <a:off x="3671888" y="4540250"/>
          <a:ext cx="1619250" cy="236538"/>
        </p:xfrm>
        <a:graphic>
          <a:graphicData uri="http://schemas.openxmlformats.org/presentationml/2006/ole">
            <p:oleObj spid="_x0000_s85017" name="Формула" r:id="rId6" imgW="1473120" imgH="215640" progId="Equation.3">
              <p:embed/>
            </p:oleObj>
          </a:graphicData>
        </a:graphic>
      </p:graphicFrame>
      <p:graphicFrame>
        <p:nvGraphicFramePr>
          <p:cNvPr id="85018" name="Object 26"/>
          <p:cNvGraphicFramePr>
            <a:graphicFrameLocks noChangeAspect="1"/>
          </p:cNvGraphicFramePr>
          <p:nvPr/>
        </p:nvGraphicFramePr>
        <p:xfrm>
          <a:off x="4017963" y="4848225"/>
          <a:ext cx="768350" cy="433388"/>
        </p:xfrm>
        <a:graphic>
          <a:graphicData uri="http://schemas.openxmlformats.org/presentationml/2006/ole">
            <p:oleObj spid="_x0000_s85018" name="Формула" r:id="rId7" imgW="698400" imgH="393480" progId="Equation.3">
              <p:embed/>
            </p:oleObj>
          </a:graphicData>
        </a:graphic>
      </p:graphicFrame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3994150" y="5424488"/>
          <a:ext cx="768350" cy="433387"/>
        </p:xfrm>
        <a:graphic>
          <a:graphicData uri="http://schemas.openxmlformats.org/presentationml/2006/ole">
            <p:oleObj spid="_x0000_s85019" name="Формула" r:id="rId8" imgW="698400" imgH="393480" progId="Equation.3">
              <p:embed/>
            </p:oleObj>
          </a:graphicData>
        </a:graphic>
      </p:graphicFrame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6299200" y="4459288"/>
          <a:ext cx="1368425" cy="460375"/>
        </p:xfrm>
        <a:graphic>
          <a:graphicData uri="http://schemas.openxmlformats.org/presentationml/2006/ole">
            <p:oleObj spid="_x0000_s85020" name="Формула" r:id="rId9" imgW="1244520" imgH="419040" progId="Equation.3">
              <p:embed/>
            </p:oleObj>
          </a:graphicData>
        </a:graphic>
      </p:graphicFrame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6299200" y="5035550"/>
          <a:ext cx="1368425" cy="460375"/>
        </p:xfrm>
        <a:graphic>
          <a:graphicData uri="http://schemas.openxmlformats.org/presentationml/2006/ole">
            <p:oleObj spid="_x0000_s85021" name="Формула" r:id="rId10" imgW="1244520" imgH="419040" progId="Equation.3">
              <p:embed/>
            </p:oleObj>
          </a:graphicData>
        </a:graphic>
      </p:graphicFrame>
      <p:graphicFrame>
        <p:nvGraphicFramePr>
          <p:cNvPr id="85022" name="Object 30"/>
          <p:cNvGraphicFramePr>
            <a:graphicFrameLocks noChangeAspect="1"/>
          </p:cNvGraphicFramePr>
          <p:nvPr/>
        </p:nvGraphicFramePr>
        <p:xfrm>
          <a:off x="6264275" y="5619750"/>
          <a:ext cx="1619250" cy="236538"/>
        </p:xfrm>
        <a:graphic>
          <a:graphicData uri="http://schemas.openxmlformats.org/presentationml/2006/ole">
            <p:oleObj spid="_x0000_s85022" name="Формула" r:id="rId11" imgW="1473120" imgH="215640" progId="Equation.3">
              <p:embed/>
            </p:oleObj>
          </a:graphicData>
        </a:graphic>
      </p:graphicFrame>
      <p:sp>
        <p:nvSpPr>
          <p:cNvPr id="85023" name="Line 31"/>
          <p:cNvSpPr>
            <a:spLocks noChangeShapeType="1"/>
          </p:cNvSpPr>
          <p:nvPr/>
        </p:nvSpPr>
        <p:spPr bwMode="auto">
          <a:xfrm>
            <a:off x="827088" y="3767138"/>
            <a:ext cx="20875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H="1" flipV="1">
            <a:off x="2339975" y="2903538"/>
            <a:ext cx="574675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 flipH="1">
            <a:off x="827088" y="2903538"/>
            <a:ext cx="1512887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2436813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</a:t>
            </a:r>
            <a:endParaRPr lang="ru-RU"/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2767013" y="37211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</a:t>
            </a:r>
            <a:endParaRPr lang="ru-RU"/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1830388" y="36957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endParaRPr lang="ru-RU"/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2667000" y="3048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  <a:endParaRPr lang="ru-RU"/>
          </a:p>
        </p:txBody>
      </p:sp>
      <p:sp>
        <p:nvSpPr>
          <p:cNvPr id="85030" name="Text Box 38"/>
          <p:cNvSpPr txBox="1">
            <a:spLocks noChangeArrowheads="1"/>
          </p:cNvSpPr>
          <p:nvPr/>
        </p:nvSpPr>
        <p:spPr bwMode="auto">
          <a:xfrm>
            <a:off x="606425" y="37211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</a:t>
            </a:r>
            <a:endParaRPr lang="ru-RU"/>
          </a:p>
        </p:txBody>
      </p:sp>
      <p:pic>
        <p:nvPicPr>
          <p:cNvPr id="85031" name="Picture 39" descr="29m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5181600" y="0"/>
            <a:ext cx="2663825" cy="1592263"/>
          </a:xfrm>
          <a:prstGeom prst="rect">
            <a:avLst/>
          </a:prstGeom>
          <a:noFill/>
        </p:spPr>
      </p:pic>
      <p:sp>
        <p:nvSpPr>
          <p:cNvPr id="85032" name="Line 40"/>
          <p:cNvSpPr>
            <a:spLocks noChangeShapeType="1"/>
          </p:cNvSpPr>
          <p:nvPr/>
        </p:nvSpPr>
        <p:spPr bwMode="auto">
          <a:xfrm flipH="1" flipV="1">
            <a:off x="4906963" y="2903538"/>
            <a:ext cx="574675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33" name="Text Box 41"/>
          <p:cNvSpPr txBox="1">
            <a:spLocks noChangeArrowheads="1"/>
          </p:cNvSpPr>
          <p:nvPr/>
        </p:nvSpPr>
        <p:spPr bwMode="auto">
          <a:xfrm>
            <a:off x="50038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</a:t>
            </a:r>
            <a:endParaRPr lang="ru-RU"/>
          </a:p>
        </p:txBody>
      </p:sp>
      <p:sp>
        <p:nvSpPr>
          <p:cNvPr id="85034" name="Text Box 42"/>
          <p:cNvSpPr txBox="1">
            <a:spLocks noChangeArrowheads="1"/>
          </p:cNvSpPr>
          <p:nvPr/>
        </p:nvSpPr>
        <p:spPr bwMode="auto">
          <a:xfrm>
            <a:off x="5334000" y="37211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</a:t>
            </a:r>
            <a:endParaRPr lang="ru-RU"/>
          </a:p>
        </p:txBody>
      </p:sp>
      <p:sp>
        <p:nvSpPr>
          <p:cNvPr id="85035" name="Text Box 43"/>
          <p:cNvSpPr txBox="1">
            <a:spLocks noChangeArrowheads="1"/>
          </p:cNvSpPr>
          <p:nvPr/>
        </p:nvSpPr>
        <p:spPr bwMode="auto">
          <a:xfrm>
            <a:off x="4875213" y="3335338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</a:p>
        </p:txBody>
      </p:sp>
      <p:sp>
        <p:nvSpPr>
          <p:cNvPr id="85036" name="Text Box 44"/>
          <p:cNvSpPr txBox="1">
            <a:spLocks noChangeArrowheads="1"/>
          </p:cNvSpPr>
          <p:nvPr/>
        </p:nvSpPr>
        <p:spPr bwMode="auto">
          <a:xfrm>
            <a:off x="4402138" y="36957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endParaRPr lang="ru-RU"/>
          </a:p>
        </p:txBody>
      </p:sp>
      <p:sp>
        <p:nvSpPr>
          <p:cNvPr id="85037" name="Text Box 45"/>
          <p:cNvSpPr txBox="1">
            <a:spLocks noChangeArrowheads="1"/>
          </p:cNvSpPr>
          <p:nvPr/>
        </p:nvSpPr>
        <p:spPr bwMode="auto">
          <a:xfrm>
            <a:off x="3990975" y="3408363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/>
              <a:t>β</a:t>
            </a:r>
            <a:endParaRPr lang="ru-RU" sz="1800"/>
          </a:p>
        </p:txBody>
      </p:sp>
      <p:sp>
        <p:nvSpPr>
          <p:cNvPr id="85038" name="Text Box 46"/>
          <p:cNvSpPr txBox="1">
            <a:spLocks noChangeArrowheads="1"/>
          </p:cNvSpPr>
          <p:nvPr/>
        </p:nvSpPr>
        <p:spPr bwMode="auto">
          <a:xfrm>
            <a:off x="3173413" y="37211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</a:t>
            </a:r>
            <a:endParaRPr lang="ru-RU"/>
          </a:p>
        </p:txBody>
      </p:sp>
      <p:sp>
        <p:nvSpPr>
          <p:cNvPr id="85039" name="Line 47"/>
          <p:cNvSpPr>
            <a:spLocks noChangeShapeType="1"/>
          </p:cNvSpPr>
          <p:nvPr/>
        </p:nvSpPr>
        <p:spPr bwMode="auto">
          <a:xfrm>
            <a:off x="5934075" y="3767138"/>
            <a:ext cx="20875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40" name="Line 48"/>
          <p:cNvSpPr>
            <a:spLocks noChangeShapeType="1"/>
          </p:cNvSpPr>
          <p:nvPr/>
        </p:nvSpPr>
        <p:spPr bwMode="auto">
          <a:xfrm flipH="1" flipV="1">
            <a:off x="7446963" y="2903538"/>
            <a:ext cx="574675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41" name="Line 49"/>
          <p:cNvSpPr>
            <a:spLocks noChangeShapeType="1"/>
          </p:cNvSpPr>
          <p:nvPr/>
        </p:nvSpPr>
        <p:spPr bwMode="auto">
          <a:xfrm flipH="1">
            <a:off x="5934075" y="2903538"/>
            <a:ext cx="1512888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42" name="Text Box 50"/>
          <p:cNvSpPr txBox="1">
            <a:spLocks noChangeArrowheads="1"/>
          </p:cNvSpPr>
          <p:nvPr/>
        </p:nvSpPr>
        <p:spPr bwMode="auto">
          <a:xfrm>
            <a:off x="75438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</a:t>
            </a:r>
            <a:endParaRPr lang="ru-RU"/>
          </a:p>
        </p:txBody>
      </p:sp>
      <p:sp>
        <p:nvSpPr>
          <p:cNvPr id="85043" name="Text Box 51"/>
          <p:cNvSpPr txBox="1">
            <a:spLocks noChangeArrowheads="1"/>
          </p:cNvSpPr>
          <p:nvPr/>
        </p:nvSpPr>
        <p:spPr bwMode="auto">
          <a:xfrm>
            <a:off x="7874000" y="37211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</a:t>
            </a:r>
            <a:endParaRPr lang="ru-RU"/>
          </a:p>
        </p:txBody>
      </p:sp>
      <p:sp>
        <p:nvSpPr>
          <p:cNvPr id="85044" name="Text Box 52"/>
          <p:cNvSpPr txBox="1">
            <a:spLocks noChangeArrowheads="1"/>
          </p:cNvSpPr>
          <p:nvPr/>
        </p:nvSpPr>
        <p:spPr bwMode="auto">
          <a:xfrm>
            <a:off x="6548438" y="2903538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  <a:endParaRPr lang="ru-RU"/>
          </a:p>
        </p:txBody>
      </p:sp>
      <p:sp>
        <p:nvSpPr>
          <p:cNvPr id="85045" name="Text Box 53"/>
          <p:cNvSpPr txBox="1">
            <a:spLocks noChangeArrowheads="1"/>
          </p:cNvSpPr>
          <p:nvPr/>
        </p:nvSpPr>
        <p:spPr bwMode="auto">
          <a:xfrm>
            <a:off x="6942138" y="36957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endParaRPr lang="ru-RU"/>
          </a:p>
        </p:txBody>
      </p:sp>
      <p:sp>
        <p:nvSpPr>
          <p:cNvPr id="85046" name="Text Box 54"/>
          <p:cNvSpPr txBox="1">
            <a:spLocks noChangeArrowheads="1"/>
          </p:cNvSpPr>
          <p:nvPr/>
        </p:nvSpPr>
        <p:spPr bwMode="auto">
          <a:xfrm>
            <a:off x="7773988" y="3048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  <a:endParaRPr lang="ru-RU"/>
          </a:p>
        </p:txBody>
      </p:sp>
      <p:sp>
        <p:nvSpPr>
          <p:cNvPr id="85047" name="Text Box 55"/>
          <p:cNvSpPr txBox="1">
            <a:spLocks noChangeArrowheads="1"/>
          </p:cNvSpPr>
          <p:nvPr/>
        </p:nvSpPr>
        <p:spPr bwMode="auto">
          <a:xfrm>
            <a:off x="5713413" y="37211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</a:t>
            </a:r>
            <a:endParaRPr lang="ru-RU"/>
          </a:p>
        </p:txBody>
      </p:sp>
      <p:sp>
        <p:nvSpPr>
          <p:cNvPr id="85048" name="Arc 56"/>
          <p:cNvSpPr>
            <a:spLocks/>
          </p:cNvSpPr>
          <p:nvPr/>
        </p:nvSpPr>
        <p:spPr bwMode="auto">
          <a:xfrm flipH="1">
            <a:off x="2551113" y="3479800"/>
            <a:ext cx="144462" cy="2873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49" name="Arc 57"/>
          <p:cNvSpPr>
            <a:spLocks/>
          </p:cNvSpPr>
          <p:nvPr/>
        </p:nvSpPr>
        <p:spPr bwMode="auto">
          <a:xfrm>
            <a:off x="3775075" y="3551238"/>
            <a:ext cx="144463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50" name="Arc 58"/>
          <p:cNvSpPr>
            <a:spLocks/>
          </p:cNvSpPr>
          <p:nvPr/>
        </p:nvSpPr>
        <p:spPr bwMode="auto">
          <a:xfrm>
            <a:off x="3775075" y="3498850"/>
            <a:ext cx="217488" cy="287338"/>
          </a:xfrm>
          <a:custGeom>
            <a:avLst/>
            <a:gdLst>
              <a:gd name="G0" fmla="+- 0 0 0"/>
              <a:gd name="G1" fmla="+- 20131 0 0"/>
              <a:gd name="G2" fmla="+- 21600 0 0"/>
              <a:gd name="T0" fmla="*/ 7831 w 21600"/>
              <a:gd name="T1" fmla="*/ 0 h 21526"/>
              <a:gd name="T2" fmla="*/ 21555 w 21600"/>
              <a:gd name="T3" fmla="*/ 21526 h 21526"/>
              <a:gd name="T4" fmla="*/ 0 w 21600"/>
              <a:gd name="T5" fmla="*/ 20131 h 2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26" fill="none" extrusionOk="0">
                <a:moveTo>
                  <a:pt x="7830" y="0"/>
                </a:moveTo>
                <a:cubicBezTo>
                  <a:pt x="16132" y="3229"/>
                  <a:pt x="21600" y="11223"/>
                  <a:pt x="21600" y="20131"/>
                </a:cubicBezTo>
                <a:cubicBezTo>
                  <a:pt x="21600" y="20596"/>
                  <a:pt x="21584" y="21061"/>
                  <a:pt x="21554" y="21525"/>
                </a:cubicBezTo>
              </a:path>
              <a:path w="21600" h="21526" stroke="0" extrusionOk="0">
                <a:moveTo>
                  <a:pt x="7830" y="0"/>
                </a:moveTo>
                <a:cubicBezTo>
                  <a:pt x="16132" y="3229"/>
                  <a:pt x="21600" y="11223"/>
                  <a:pt x="21600" y="20131"/>
                </a:cubicBezTo>
                <a:cubicBezTo>
                  <a:pt x="21600" y="20596"/>
                  <a:pt x="21584" y="21061"/>
                  <a:pt x="21554" y="21525"/>
                </a:cubicBezTo>
                <a:lnTo>
                  <a:pt x="0" y="201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51" name="Line 59"/>
          <p:cNvSpPr>
            <a:spLocks noChangeShapeType="1"/>
          </p:cNvSpPr>
          <p:nvPr/>
        </p:nvSpPr>
        <p:spPr bwMode="auto">
          <a:xfrm>
            <a:off x="3394075" y="3767138"/>
            <a:ext cx="20875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52" name="Line 60"/>
          <p:cNvSpPr>
            <a:spLocks noChangeShapeType="1"/>
          </p:cNvSpPr>
          <p:nvPr/>
        </p:nvSpPr>
        <p:spPr bwMode="auto">
          <a:xfrm flipH="1">
            <a:off x="3394075" y="2903538"/>
            <a:ext cx="1512888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53" name="Text Box 61"/>
          <p:cNvSpPr txBox="1">
            <a:spLocks noChangeArrowheads="1"/>
          </p:cNvSpPr>
          <p:nvPr/>
        </p:nvSpPr>
        <p:spPr bwMode="auto">
          <a:xfrm>
            <a:off x="2301875" y="3335338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r>
              <a:rPr lang="ru-RU" sz="3800"/>
              <a:t>Задачи для самостоятельного решения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АС=5м, АВ=6 м, </a:t>
            </a:r>
            <a:r>
              <a:rPr lang="en-US" sz="2400">
                <a:latin typeface="Times New Roman" pitchFamily="18" charset="0"/>
              </a:rPr>
              <a:t>cos A</a:t>
            </a:r>
            <a:r>
              <a:rPr lang="ru-RU" sz="2400">
                <a:latin typeface="Times New Roman" pitchFamily="18" charset="0"/>
              </a:rPr>
              <a:t>=0,6. Найти ВС.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АС= 5 м, АВ= 6 м, ВС= 7 м. Найти </a:t>
            </a:r>
            <a:r>
              <a:rPr lang="en-US" sz="2400">
                <a:latin typeface="Times New Roman" pitchFamily="18" charset="0"/>
              </a:rPr>
              <a:t>cos </a:t>
            </a:r>
            <a:r>
              <a:rPr lang="ru-RU" sz="2400">
                <a:latin typeface="Times New Roman" pitchFamily="18" charset="0"/>
              </a:rPr>
              <a:t>А.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Угол А равен 45 градусов, угол В равен 60 градусов, ВС=3 м. Найти АС.</a:t>
            </a:r>
          </a:p>
        </p:txBody>
      </p:sp>
      <p:graphicFrame>
        <p:nvGraphicFramePr>
          <p:cNvPr id="264197" name="Object 5"/>
          <p:cNvGraphicFramePr>
            <a:graphicFrameLocks noChangeAspect="1"/>
          </p:cNvGraphicFramePr>
          <p:nvPr/>
        </p:nvGraphicFramePr>
        <p:xfrm>
          <a:off x="6400800" y="2590800"/>
          <a:ext cx="2590800" cy="452438"/>
        </p:xfrm>
        <a:graphic>
          <a:graphicData uri="http://schemas.openxmlformats.org/presentationml/2006/ole">
            <p:oleObj spid="_x0000_s264197" name="Формула" r:id="rId3" imgW="1320480" imgH="228600" progId="Equation.3">
              <p:embed/>
            </p:oleObj>
          </a:graphicData>
        </a:graphic>
      </p:graphicFrame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381000" y="2590800"/>
            <a:ext cx="603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4. Найдите стороны треугольника АВС, если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838200" y="2971800"/>
            <a:ext cx="319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а высота </a:t>
            </a:r>
            <a:r>
              <a:rPr lang="en-US" sz="2400">
                <a:latin typeface="Times New Roman" pitchFamily="18" charset="0"/>
              </a:rPr>
              <a:t>AD</a:t>
            </a:r>
            <a:r>
              <a:rPr lang="ru-RU" sz="2400">
                <a:latin typeface="Times New Roman" pitchFamily="18" charset="0"/>
              </a:rPr>
              <a:t> равна 3 м.</a:t>
            </a: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581400" y="3962400"/>
            <a:ext cx="5253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5.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Найдите острый угол между биссектрисами острых углов прямоугольного треугольника. Ответ дайте в градусах.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264201" name="Рисунок 1" descr="Рисунок к задаче 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429000"/>
            <a:ext cx="2819400" cy="264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38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Теорема косинусов </a:t>
            </a: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23622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066800" y="3810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143000" y="3962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Найти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:</a:t>
            </a:r>
            <a:endParaRPr lang="ru-RU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438400" y="19050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Решение</a:t>
            </a:r>
            <a:r>
              <a:rPr lang="en-US" sz="2400">
                <a:latin typeface="Times New Roman" pitchFamily="18" charset="0"/>
              </a:rPr>
              <a:t>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990600" y="23622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AC = 5</a:t>
            </a:r>
            <a:r>
              <a:rPr lang="ru-RU">
                <a:latin typeface="Times New Roman" pitchFamily="18" charset="0"/>
              </a:rPr>
              <a:t> м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143000" y="4343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BC - ?</a:t>
            </a:r>
            <a:endParaRPr lang="ru-RU" sz="2400">
              <a:latin typeface="Times New Roman" pitchFamily="18" charset="0"/>
            </a:endParaRPr>
          </a:p>
        </p:txBody>
      </p: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5791200" y="4267200"/>
            <a:ext cx="2057400" cy="1314450"/>
            <a:chOff x="3648" y="2688"/>
            <a:chExt cx="1296" cy="828"/>
          </a:xfrm>
        </p:grpSpPr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 flipV="1">
              <a:off x="3648" y="2688"/>
              <a:ext cx="963" cy="81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cxnSp>
          <p:nvCxnSpPr>
            <p:cNvPr id="103438" name="AutoShape 14"/>
            <p:cNvCxnSpPr>
              <a:cxnSpLocks noChangeShapeType="1"/>
              <a:stCxn id="103437" idx="0"/>
            </p:cNvCxnSpPr>
            <p:nvPr/>
          </p:nvCxnSpPr>
          <p:spPr bwMode="auto">
            <a:xfrm>
              <a:off x="3648" y="3516"/>
              <a:ext cx="1296" cy="0"/>
            </a:xfrm>
            <a:prstGeom prst="straightConnector1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</p:cxnSp>
        <p:cxnSp>
          <p:nvCxnSpPr>
            <p:cNvPr id="103439" name="AutoShape 15"/>
            <p:cNvCxnSpPr>
              <a:cxnSpLocks noChangeShapeType="1"/>
            </p:cNvCxnSpPr>
            <p:nvPr/>
          </p:nvCxnSpPr>
          <p:spPr bwMode="auto">
            <a:xfrm>
              <a:off x="4608" y="2688"/>
              <a:ext cx="334" cy="82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sp>
        <p:nvSpPr>
          <p:cNvPr id="103440" name="Arc 16"/>
          <p:cNvSpPr>
            <a:spLocks/>
          </p:cNvSpPr>
          <p:nvPr/>
        </p:nvSpPr>
        <p:spPr bwMode="auto">
          <a:xfrm>
            <a:off x="6172200" y="5260975"/>
            <a:ext cx="228600" cy="327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852"/>
              <a:gd name="T2" fmla="*/ 19518 w 21600"/>
              <a:gd name="T3" fmla="*/ 30852 h 30852"/>
              <a:gd name="T4" fmla="*/ 0 w 21600"/>
              <a:gd name="T5" fmla="*/ 21600 h 30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85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800"/>
                  <a:pt x="20888" y="27960"/>
                  <a:pt x="19518" y="30852"/>
                </a:cubicBezTo>
              </a:path>
              <a:path w="21600" h="3085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800"/>
                  <a:pt x="20888" y="27960"/>
                  <a:pt x="19518" y="3085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410200" y="5334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7848600" y="5334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7315200" y="3810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6400800" y="5029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2362200" y="2362200"/>
            <a:ext cx="509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= AB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+ AC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- 2AB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 </a:t>
            </a:r>
            <a:r>
              <a:rPr lang="en-US" sz="2400">
                <a:latin typeface="Times New Roman" pitchFamily="18" charset="0"/>
              </a:rPr>
              <a:t>AC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 </a:t>
            </a:r>
            <a:r>
              <a:rPr lang="en-US" sz="2400">
                <a:latin typeface="Times New Roman" pitchFamily="18" charset="0"/>
              </a:rPr>
              <a:t>cos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2362200" y="2895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= 6 ² + 5 ² - 2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0,6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362200" y="3352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= 36 + 25 - 36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23622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= 25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362200" y="5029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5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2438400" y="55626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Ответ: 5 м.</a:t>
            </a:r>
          </a:p>
        </p:txBody>
      </p:sp>
      <p:grpSp>
        <p:nvGrpSpPr>
          <p:cNvPr id="103451" name="Group 27"/>
          <p:cNvGrpSpPr>
            <a:grpSpLocks/>
          </p:cNvGrpSpPr>
          <p:nvPr/>
        </p:nvGrpSpPr>
        <p:grpSpPr bwMode="auto">
          <a:xfrm>
            <a:off x="2362200" y="4419600"/>
            <a:ext cx="2133600" cy="457200"/>
            <a:chOff x="1680" y="3024"/>
            <a:chExt cx="1344" cy="288"/>
          </a:xfrm>
        </p:grpSpPr>
        <p:sp>
          <p:nvSpPr>
            <p:cNvPr id="103452" name="Text Box 28"/>
            <p:cNvSpPr txBox="1">
              <a:spLocks noChangeArrowheads="1"/>
            </p:cNvSpPr>
            <p:nvPr/>
          </p:nvSpPr>
          <p:spPr bwMode="auto">
            <a:xfrm>
              <a:off x="1680" y="3024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BC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453" name="Line 29"/>
            <p:cNvSpPr>
              <a:spLocks noChangeShapeType="1"/>
            </p:cNvSpPr>
            <p:nvPr/>
          </p:nvSpPr>
          <p:spPr bwMode="auto">
            <a:xfrm>
              <a:off x="2304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2667000" y="1143000"/>
            <a:ext cx="418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Решение задач - пример № 1.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6172200" y="4419600"/>
            <a:ext cx="336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5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6705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6</a:t>
            </a: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7696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990600" y="2819400"/>
            <a:ext cx="13716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AB = 6</a:t>
            </a:r>
            <a:r>
              <a:rPr lang="ru-RU">
                <a:latin typeface="Times New Roman" pitchFamily="18" charset="0"/>
              </a:rPr>
              <a:t> м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459" name="Rectangle 35"/>
          <p:cNvSpPr>
            <a:spLocks noChangeArrowheads="1"/>
          </p:cNvSpPr>
          <p:nvPr/>
        </p:nvSpPr>
        <p:spPr bwMode="auto">
          <a:xfrm>
            <a:off x="990600" y="3260725"/>
            <a:ext cx="13716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cos </a:t>
            </a:r>
            <a:r>
              <a:rPr lang="ru-RU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0,6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974725" y="1687513"/>
            <a:ext cx="900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Дано: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7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5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5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25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25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25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25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25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225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25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225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725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225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725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225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9" grpId="0" animBg="1"/>
      <p:bldP spid="103430" grpId="0" animBg="1"/>
      <p:bldP spid="103432" grpId="0" autoUpdateAnimBg="0"/>
      <p:bldP spid="103433" grpId="0" animBg="1" autoUpdateAnimBg="0"/>
      <p:bldP spid="103434" grpId="0" autoUpdateAnimBg="0"/>
      <p:bldP spid="103435" grpId="0" autoUpdateAnimBg="0"/>
      <p:bldP spid="103440" grpId="0" animBg="1"/>
      <p:bldP spid="103441" grpId="0" autoUpdateAnimBg="0"/>
      <p:bldP spid="103442" grpId="0" autoUpdateAnimBg="0"/>
      <p:bldP spid="103443" grpId="0" autoUpdateAnimBg="0"/>
      <p:bldP spid="103444" grpId="0" autoUpdateAnimBg="0"/>
      <p:bldP spid="103445" grpId="0" autoUpdateAnimBg="0"/>
      <p:bldP spid="103446" grpId="0" autoUpdateAnimBg="0"/>
      <p:bldP spid="103447" grpId="0" autoUpdateAnimBg="0"/>
      <p:bldP spid="103448" grpId="0" autoUpdateAnimBg="0"/>
      <p:bldP spid="103449" grpId="0" autoUpdateAnimBg="0"/>
      <p:bldP spid="103450" grpId="0" animBg="1" autoUpdateAnimBg="0"/>
      <p:bldP spid="103454" grpId="0" autoUpdateAnimBg="0"/>
      <p:bldP spid="103455" grpId="0" animBg="1" autoUpdateAnimBg="0"/>
      <p:bldP spid="103456" grpId="0" autoUpdateAnimBg="0"/>
      <p:bldP spid="103457" grpId="0" autoUpdateAnimBg="0"/>
      <p:bldP spid="103458" grpId="0" autoUpdateAnimBg="0"/>
      <p:bldP spid="103459" grpId="0" autoUpdateAnimBg="0"/>
      <p:bldP spid="1034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362200" y="2209800"/>
            <a:ext cx="501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= AB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+ AC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- 2AB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</a:rPr>
              <a:t> AC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</a:rPr>
              <a:t> cos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04451" name="WordArt 3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79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Теорема косинусов 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23622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10668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219200" y="16764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Дано</a:t>
            </a:r>
            <a:r>
              <a:rPr lang="en-US" sz="2400">
                <a:latin typeface="Times New Roman" pitchFamily="18" charset="0"/>
              </a:rPr>
              <a:t>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Найти</a:t>
            </a:r>
            <a:r>
              <a:rPr lang="en-US" sz="2400">
                <a:latin typeface="Times New Roman" pitchFamily="18" charset="0"/>
              </a:rPr>
              <a:t>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2438400" y="1676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Решение</a:t>
            </a:r>
            <a:r>
              <a:rPr lang="en-US" sz="2400">
                <a:latin typeface="Times New Roman" pitchFamily="18" charset="0"/>
              </a:rPr>
              <a:t>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066800" y="2133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AC = 5</a:t>
            </a:r>
            <a:r>
              <a:rPr lang="ru-RU">
                <a:latin typeface="Times New Roman" pitchFamily="18" charset="0"/>
              </a:rPr>
              <a:t> м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990600" y="4114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cos </a:t>
            </a:r>
            <a:r>
              <a:rPr lang="ru-RU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>
                <a:latin typeface="Times New Roman" pitchFamily="18" charset="0"/>
              </a:rPr>
              <a:t> - ?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04461" name="Arc 13"/>
          <p:cNvSpPr>
            <a:spLocks/>
          </p:cNvSpPr>
          <p:nvPr/>
        </p:nvSpPr>
        <p:spPr bwMode="auto">
          <a:xfrm>
            <a:off x="6477000" y="5108575"/>
            <a:ext cx="228600" cy="269875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6 w 21600"/>
              <a:gd name="T1" fmla="*/ 0 h 25399"/>
              <a:gd name="T2" fmla="*/ 21255 w 21600"/>
              <a:gd name="T3" fmla="*/ 25399 h 25399"/>
              <a:gd name="T4" fmla="*/ 0 w 21600"/>
              <a:gd name="T5" fmla="*/ 21556 h 25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399" fill="none" extrusionOk="0">
                <a:moveTo>
                  <a:pt x="1376" y="-1"/>
                </a:moveTo>
                <a:cubicBezTo>
                  <a:pt x="12747" y="725"/>
                  <a:pt x="21600" y="10160"/>
                  <a:pt x="21600" y="21556"/>
                </a:cubicBezTo>
                <a:cubicBezTo>
                  <a:pt x="21600" y="22844"/>
                  <a:pt x="21484" y="24130"/>
                  <a:pt x="21255" y="25399"/>
                </a:cubicBezTo>
              </a:path>
              <a:path w="21600" h="25399" stroke="0" extrusionOk="0">
                <a:moveTo>
                  <a:pt x="1376" y="-1"/>
                </a:moveTo>
                <a:cubicBezTo>
                  <a:pt x="12747" y="725"/>
                  <a:pt x="21600" y="10160"/>
                  <a:pt x="21600" y="21556"/>
                </a:cubicBezTo>
                <a:cubicBezTo>
                  <a:pt x="21600" y="22844"/>
                  <a:pt x="21484" y="24130"/>
                  <a:pt x="21255" y="25399"/>
                </a:cubicBezTo>
                <a:lnTo>
                  <a:pt x="0" y="21556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6019800" y="5105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8229600" y="563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7239000" y="3276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6705600" y="4800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2590800" y="5029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Ответ: </a:t>
            </a:r>
            <a:r>
              <a:rPr lang="en-US" sz="2400">
                <a:latin typeface="Times New Roman" pitchFamily="18" charset="0"/>
              </a:rPr>
              <a:t>0,2</a:t>
            </a:r>
            <a:r>
              <a:rPr lang="ru-RU" sz="2400">
                <a:latin typeface="Times New Roman" pitchFamily="18" charset="0"/>
              </a:rPr>
              <a:t> .</a:t>
            </a:r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2362200" y="2743200"/>
            <a:ext cx="520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cos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2400">
                <a:latin typeface="Times New Roman" pitchFamily="18" charset="0"/>
              </a:rPr>
              <a:t>AB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+ AC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- BC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²) / </a:t>
            </a:r>
            <a:r>
              <a:rPr lang="en-US" sz="2400">
                <a:latin typeface="Times New Roman" pitchFamily="18" charset="0"/>
              </a:rPr>
              <a:t>2AB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</a:rPr>
              <a:t> AC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2362200" y="3352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cos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(6 ² </a:t>
            </a:r>
            <a:r>
              <a:rPr lang="en-US" sz="2400">
                <a:latin typeface="Times New Roman" pitchFamily="18" charset="0"/>
              </a:rPr>
              <a:t>+ 5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>
                <a:latin typeface="Times New Roman" pitchFamily="18" charset="0"/>
              </a:rPr>
              <a:t>- 7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²) / 2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5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362200" y="3886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cos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(36 </a:t>
            </a:r>
            <a:r>
              <a:rPr lang="en-US" sz="2400">
                <a:latin typeface="Times New Roman" pitchFamily="18" charset="0"/>
              </a:rPr>
              <a:t>+ 25 - 49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/ 60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362200" y="4419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cos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0,2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471" name="Group 23"/>
          <p:cNvGrpSpPr>
            <a:grpSpLocks/>
          </p:cNvGrpSpPr>
          <p:nvPr/>
        </p:nvGrpSpPr>
        <p:grpSpPr bwMode="auto">
          <a:xfrm>
            <a:off x="6400800" y="3657600"/>
            <a:ext cx="1828800" cy="2362200"/>
            <a:chOff x="3936" y="1968"/>
            <a:chExt cx="1152" cy="1488"/>
          </a:xfrm>
        </p:grpSpPr>
        <p:sp>
          <p:nvSpPr>
            <p:cNvPr id="104472" name="Line 24"/>
            <p:cNvSpPr>
              <a:spLocks noChangeShapeType="1"/>
            </p:cNvSpPr>
            <p:nvPr/>
          </p:nvSpPr>
          <p:spPr bwMode="auto">
            <a:xfrm>
              <a:off x="4512" y="1968"/>
              <a:ext cx="576" cy="14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cxnSp>
          <p:nvCxnSpPr>
            <p:cNvPr id="104473" name="AutoShape 25"/>
            <p:cNvCxnSpPr>
              <a:cxnSpLocks noChangeShapeType="1"/>
              <a:stCxn id="104472" idx="1"/>
            </p:cNvCxnSpPr>
            <p:nvPr/>
          </p:nvCxnSpPr>
          <p:spPr bwMode="auto">
            <a:xfrm flipH="1" flipV="1">
              <a:off x="3936" y="2976"/>
              <a:ext cx="1152" cy="480"/>
            </a:xfrm>
            <a:prstGeom prst="straightConnector1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</p:cxnSp>
        <p:cxnSp>
          <p:nvCxnSpPr>
            <p:cNvPr id="104474" name="AutoShape 26"/>
            <p:cNvCxnSpPr>
              <a:cxnSpLocks noChangeShapeType="1"/>
              <a:stCxn id="104472" idx="0"/>
            </p:cNvCxnSpPr>
            <p:nvPr/>
          </p:nvCxnSpPr>
          <p:spPr bwMode="auto">
            <a:xfrm flipH="1">
              <a:off x="3936" y="1968"/>
              <a:ext cx="576" cy="1008"/>
            </a:xfrm>
            <a:prstGeom prst="straightConnector1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</p:cxnSp>
      </p:grp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69342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6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7772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7</a:t>
            </a: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65532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5</a:t>
            </a: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2667000" y="1143000"/>
            <a:ext cx="418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Решение задач - пример № 2.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04479" name="Rectangle 31"/>
          <p:cNvSpPr>
            <a:spLocks noChangeArrowheads="1"/>
          </p:cNvSpPr>
          <p:nvPr/>
        </p:nvSpPr>
        <p:spPr bwMode="auto">
          <a:xfrm>
            <a:off x="914400" y="2574925"/>
            <a:ext cx="1447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AB = 6</a:t>
            </a:r>
            <a:r>
              <a:rPr lang="ru-RU">
                <a:latin typeface="Times New Roman" pitchFamily="18" charset="0"/>
              </a:rPr>
              <a:t> м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066800" y="3032125"/>
            <a:ext cx="11445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BC = 7</a:t>
            </a:r>
            <a:r>
              <a:rPr lang="ru-RU">
                <a:latin typeface="Times New Roman" pitchFamily="18" charset="0"/>
              </a:rPr>
              <a:t> м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25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25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25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25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25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25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25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225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725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225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725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225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725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225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animBg="1"/>
      <p:bldP spid="104454" grpId="0" animBg="1"/>
      <p:bldP spid="104455" grpId="0" animBg="1"/>
      <p:bldP spid="104456" grpId="0" animBg="1" autoUpdateAnimBg="0"/>
      <p:bldP spid="104457" grpId="0" autoUpdateAnimBg="0"/>
      <p:bldP spid="104458" grpId="0" autoUpdateAnimBg="0"/>
      <p:bldP spid="104459" grpId="0" autoUpdateAnimBg="0"/>
      <p:bldP spid="104460" grpId="0" autoUpdateAnimBg="0"/>
      <p:bldP spid="104461" grpId="0" animBg="1"/>
      <p:bldP spid="104462" grpId="0" autoUpdateAnimBg="0"/>
      <p:bldP spid="104463" grpId="0" autoUpdateAnimBg="0"/>
      <p:bldP spid="104464" grpId="0" autoUpdateAnimBg="0"/>
      <p:bldP spid="104465" grpId="0" autoUpdateAnimBg="0"/>
      <p:bldP spid="104466" grpId="0" autoUpdateAnimBg="0"/>
      <p:bldP spid="104467" grpId="0" autoUpdateAnimBg="0"/>
      <p:bldP spid="104468" grpId="0" autoUpdateAnimBg="0"/>
      <p:bldP spid="104469" grpId="0" autoUpdateAnimBg="0"/>
      <p:bldP spid="104470" grpId="0" autoUpdateAnimBg="0"/>
      <p:bldP spid="104475" grpId="0" autoUpdateAnimBg="0"/>
      <p:bldP spid="104476" grpId="0" autoUpdateAnimBg="0"/>
      <p:bldP spid="104477" grpId="0" autoUpdateAnimBg="0"/>
      <p:bldP spid="104478" grpId="0" autoUpdateAnimBg="0"/>
      <p:bldP spid="104479" grpId="0" autoUpdateAnimBg="0"/>
      <p:bldP spid="1044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1193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Определите своё эмоциональное состояние в начале урока. Поставьте галочку в клетку, соответствующую настроению</a:t>
            </a:r>
          </a:p>
        </p:txBody>
      </p:sp>
      <p:pic>
        <p:nvPicPr>
          <p:cNvPr id="65540" name="Picture 4" descr="netscap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8050" y="6089650"/>
            <a:ext cx="508000" cy="508000"/>
          </a:xfrm>
          <a:prstGeom prst="rect">
            <a:avLst/>
          </a:prstGeom>
          <a:noFill/>
        </p:spPr>
      </p:pic>
      <p:pic>
        <p:nvPicPr>
          <p:cNvPr id="65541" name="Picture 5" descr="opr0021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4694238"/>
            <a:ext cx="695325" cy="1047750"/>
          </a:xfrm>
          <a:prstGeom prst="rect">
            <a:avLst/>
          </a:prstGeom>
          <a:noFill/>
        </p:spPr>
      </p:pic>
      <p:pic>
        <p:nvPicPr>
          <p:cNvPr id="65542" name="Picture 6" descr="opr001W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2238" y="4621213"/>
            <a:ext cx="952500" cy="1143000"/>
          </a:xfrm>
          <a:prstGeom prst="rect">
            <a:avLst/>
          </a:prstGeom>
          <a:noFill/>
        </p:spPr>
      </p:pic>
      <p:pic>
        <p:nvPicPr>
          <p:cNvPr id="65543" name="Picture 7" descr="opr001W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0575" y="4630738"/>
            <a:ext cx="952500" cy="1143000"/>
          </a:xfrm>
          <a:prstGeom prst="rect">
            <a:avLst/>
          </a:prstGeom>
          <a:noFill/>
        </p:spPr>
      </p:pic>
      <p:pic>
        <p:nvPicPr>
          <p:cNvPr id="65544" name="Picture 8" descr="opr001X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0850" y="4621213"/>
            <a:ext cx="952500" cy="1143000"/>
          </a:xfrm>
          <a:prstGeom prst="rect">
            <a:avLst/>
          </a:prstGeom>
          <a:noFill/>
        </p:spPr>
      </p:pic>
      <p:pic>
        <p:nvPicPr>
          <p:cNvPr id="65545" name="Picture 9" descr="opr001Y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84450" y="4621213"/>
            <a:ext cx="952500" cy="1143000"/>
          </a:xfrm>
          <a:prstGeom prst="rect">
            <a:avLst/>
          </a:prstGeom>
          <a:noFill/>
        </p:spPr>
      </p:pic>
      <p:pic>
        <p:nvPicPr>
          <p:cNvPr id="65546" name="Picture 10" descr="opr001YN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724400"/>
            <a:ext cx="952500" cy="1143000"/>
          </a:xfrm>
          <a:prstGeom prst="rect">
            <a:avLst/>
          </a:prstGeom>
          <a:noFill/>
        </p:spPr>
      </p:pic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6489700" y="3036888"/>
            <a:ext cx="865188" cy="1657350"/>
            <a:chOff x="1155" y="3021"/>
            <a:chExt cx="545" cy="1044"/>
          </a:xfrm>
        </p:grpSpPr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115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129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147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1" name="Line 15"/>
            <p:cNvSpPr>
              <a:spLocks noChangeShapeType="1"/>
            </p:cNvSpPr>
            <p:nvPr/>
          </p:nvSpPr>
          <p:spPr bwMode="auto">
            <a:xfrm>
              <a:off x="142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52" name="Arc 16"/>
            <p:cNvSpPr>
              <a:spLocks/>
            </p:cNvSpPr>
            <p:nvPr/>
          </p:nvSpPr>
          <p:spPr bwMode="auto">
            <a:xfrm rot="13634557" flipH="1">
              <a:off x="1341" y="3336"/>
              <a:ext cx="190" cy="195"/>
            </a:xfrm>
            <a:custGeom>
              <a:avLst/>
              <a:gdLst>
                <a:gd name="G0" fmla="+- 8625 0 0"/>
                <a:gd name="G1" fmla="+- 21600 0 0"/>
                <a:gd name="G2" fmla="+- 21600 0 0"/>
                <a:gd name="T0" fmla="*/ 0 w 30225"/>
                <a:gd name="T1" fmla="*/ 1797 h 30907"/>
                <a:gd name="T2" fmla="*/ 28117 w 30225"/>
                <a:gd name="T3" fmla="*/ 30907 h 30907"/>
                <a:gd name="T4" fmla="*/ 8625 w 30225"/>
                <a:gd name="T5" fmla="*/ 21600 h 30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25" h="30907" fill="none" extrusionOk="0">
                  <a:moveTo>
                    <a:pt x="-1" y="1796"/>
                  </a:moveTo>
                  <a:cubicBezTo>
                    <a:pt x="2720" y="611"/>
                    <a:pt x="5657" y="-1"/>
                    <a:pt x="8625" y="0"/>
                  </a:cubicBezTo>
                  <a:cubicBezTo>
                    <a:pt x="20554" y="0"/>
                    <a:pt x="30225" y="9670"/>
                    <a:pt x="30225" y="21600"/>
                  </a:cubicBezTo>
                  <a:cubicBezTo>
                    <a:pt x="30225" y="24820"/>
                    <a:pt x="29504" y="28000"/>
                    <a:pt x="28117" y="30907"/>
                  </a:cubicBezTo>
                </a:path>
                <a:path w="30225" h="30907" stroke="0" extrusionOk="0">
                  <a:moveTo>
                    <a:pt x="-1" y="1796"/>
                  </a:moveTo>
                  <a:cubicBezTo>
                    <a:pt x="2720" y="611"/>
                    <a:pt x="5657" y="-1"/>
                    <a:pt x="8625" y="0"/>
                  </a:cubicBezTo>
                  <a:cubicBezTo>
                    <a:pt x="20554" y="0"/>
                    <a:pt x="30225" y="9670"/>
                    <a:pt x="30225" y="21600"/>
                  </a:cubicBezTo>
                  <a:cubicBezTo>
                    <a:pt x="30225" y="24820"/>
                    <a:pt x="29504" y="28000"/>
                    <a:pt x="28117" y="30907"/>
                  </a:cubicBezTo>
                  <a:lnTo>
                    <a:pt x="8625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3" name="Arc 17"/>
            <p:cNvSpPr>
              <a:spLocks/>
            </p:cNvSpPr>
            <p:nvPr/>
          </p:nvSpPr>
          <p:spPr bwMode="auto">
            <a:xfrm rot="13816230" flipH="1">
              <a:off x="1299" y="3307"/>
              <a:ext cx="232" cy="187"/>
            </a:xfrm>
            <a:custGeom>
              <a:avLst/>
              <a:gdLst>
                <a:gd name="G0" fmla="+- 0 0 0"/>
                <a:gd name="G1" fmla="+- 20345 0 0"/>
                <a:gd name="G2" fmla="+- 21600 0 0"/>
                <a:gd name="T0" fmla="*/ 7256 w 21600"/>
                <a:gd name="T1" fmla="*/ 0 h 20345"/>
                <a:gd name="T2" fmla="*/ 21600 w 21600"/>
                <a:gd name="T3" fmla="*/ 20345 h 20345"/>
                <a:gd name="T4" fmla="*/ 0 w 21600"/>
                <a:gd name="T5" fmla="*/ 20345 h 20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345" fill="none" extrusionOk="0">
                  <a:moveTo>
                    <a:pt x="7255" y="0"/>
                  </a:moveTo>
                  <a:cubicBezTo>
                    <a:pt x="15857" y="3067"/>
                    <a:pt x="21600" y="11213"/>
                    <a:pt x="21600" y="20345"/>
                  </a:cubicBezTo>
                </a:path>
                <a:path w="21600" h="20345" stroke="0" extrusionOk="0">
                  <a:moveTo>
                    <a:pt x="7255" y="0"/>
                  </a:moveTo>
                  <a:cubicBezTo>
                    <a:pt x="15857" y="3067"/>
                    <a:pt x="21600" y="11213"/>
                    <a:pt x="21600" y="20345"/>
                  </a:cubicBezTo>
                  <a:lnTo>
                    <a:pt x="0" y="2034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1247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555" name="Group 19"/>
          <p:cNvGrpSpPr>
            <a:grpSpLocks/>
          </p:cNvGrpSpPr>
          <p:nvPr/>
        </p:nvGrpSpPr>
        <p:grpSpPr bwMode="auto">
          <a:xfrm>
            <a:off x="5553075" y="3036888"/>
            <a:ext cx="865188" cy="1657350"/>
            <a:chOff x="1745" y="3021"/>
            <a:chExt cx="545" cy="1044"/>
          </a:xfrm>
        </p:grpSpPr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174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188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206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201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auto">
            <a:xfrm>
              <a:off x="1927" y="3430"/>
              <a:ext cx="182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50"/>
                </a:cxn>
                <a:cxn ang="0">
                  <a:pos x="182" y="0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1" name="Rectangle 25"/>
            <p:cNvSpPr>
              <a:spLocks noChangeArrowheads="1"/>
            </p:cNvSpPr>
            <p:nvPr/>
          </p:nvSpPr>
          <p:spPr bwMode="auto">
            <a:xfrm>
              <a:off x="1837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562" name="Group 26"/>
          <p:cNvGrpSpPr>
            <a:grpSpLocks/>
          </p:cNvGrpSpPr>
          <p:nvPr/>
        </p:nvGrpSpPr>
        <p:grpSpPr bwMode="auto">
          <a:xfrm>
            <a:off x="4616450" y="3036888"/>
            <a:ext cx="865188" cy="1657350"/>
            <a:chOff x="2335" y="3021"/>
            <a:chExt cx="545" cy="1044"/>
          </a:xfrm>
        </p:grpSpPr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233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247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265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6" name="Line 30"/>
            <p:cNvSpPr>
              <a:spLocks noChangeShapeType="1"/>
            </p:cNvSpPr>
            <p:nvPr/>
          </p:nvSpPr>
          <p:spPr bwMode="auto">
            <a:xfrm>
              <a:off x="260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>
              <a:off x="2517" y="3475"/>
              <a:ext cx="1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auto">
            <a:xfrm>
              <a:off x="242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569" name="Group 33"/>
          <p:cNvGrpSpPr>
            <a:grpSpLocks/>
          </p:cNvGrpSpPr>
          <p:nvPr/>
        </p:nvGrpSpPr>
        <p:grpSpPr bwMode="auto">
          <a:xfrm>
            <a:off x="3679825" y="3036888"/>
            <a:ext cx="865188" cy="1657350"/>
            <a:chOff x="2924" y="3021"/>
            <a:chExt cx="545" cy="1044"/>
          </a:xfrm>
        </p:grpSpPr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292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306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324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3" name="Line 37"/>
            <p:cNvSpPr>
              <a:spLocks noChangeShapeType="1"/>
            </p:cNvSpPr>
            <p:nvPr/>
          </p:nvSpPr>
          <p:spPr bwMode="auto">
            <a:xfrm>
              <a:off x="319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3128" y="3414"/>
              <a:ext cx="136" cy="9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5" name="Rectangle 39"/>
            <p:cNvSpPr>
              <a:spLocks noChangeArrowheads="1"/>
            </p:cNvSpPr>
            <p:nvPr/>
          </p:nvSpPr>
          <p:spPr bwMode="auto">
            <a:xfrm>
              <a:off x="301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576" name="Group 40"/>
          <p:cNvGrpSpPr>
            <a:grpSpLocks/>
          </p:cNvGrpSpPr>
          <p:nvPr/>
        </p:nvGrpSpPr>
        <p:grpSpPr bwMode="auto">
          <a:xfrm>
            <a:off x="2744788" y="3036888"/>
            <a:ext cx="865187" cy="1657350"/>
            <a:chOff x="3514" y="3021"/>
            <a:chExt cx="545" cy="1044"/>
          </a:xfrm>
        </p:grpSpPr>
        <p:sp>
          <p:nvSpPr>
            <p:cNvPr id="65577" name="Oval 41"/>
            <p:cNvSpPr>
              <a:spLocks noChangeArrowheads="1"/>
            </p:cNvSpPr>
            <p:nvPr/>
          </p:nvSpPr>
          <p:spPr bwMode="auto">
            <a:xfrm>
              <a:off x="351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8" name="Oval 42"/>
            <p:cNvSpPr>
              <a:spLocks noChangeArrowheads="1"/>
            </p:cNvSpPr>
            <p:nvPr/>
          </p:nvSpPr>
          <p:spPr bwMode="auto">
            <a:xfrm>
              <a:off x="365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9" name="Oval 43"/>
            <p:cNvSpPr>
              <a:spLocks noChangeArrowheads="1"/>
            </p:cNvSpPr>
            <p:nvPr/>
          </p:nvSpPr>
          <p:spPr bwMode="auto">
            <a:xfrm>
              <a:off x="383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0" name="Line 44"/>
            <p:cNvSpPr>
              <a:spLocks noChangeShapeType="1"/>
            </p:cNvSpPr>
            <p:nvPr/>
          </p:nvSpPr>
          <p:spPr bwMode="auto">
            <a:xfrm>
              <a:off x="378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81" name="Freeform 45"/>
            <p:cNvSpPr>
              <a:spLocks/>
            </p:cNvSpPr>
            <p:nvPr/>
          </p:nvSpPr>
          <p:spPr bwMode="auto">
            <a:xfrm flipH="1" flipV="1">
              <a:off x="3696" y="3430"/>
              <a:ext cx="182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50"/>
                </a:cxn>
                <a:cxn ang="0">
                  <a:pos x="182" y="0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82" name="Arc 46"/>
            <p:cNvSpPr>
              <a:spLocks/>
            </p:cNvSpPr>
            <p:nvPr/>
          </p:nvSpPr>
          <p:spPr bwMode="auto">
            <a:xfrm rot="-13634557" flipH="1" flipV="1">
              <a:off x="3721" y="3042"/>
              <a:ext cx="136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3" name="Arc 47"/>
            <p:cNvSpPr>
              <a:spLocks/>
            </p:cNvSpPr>
            <p:nvPr/>
          </p:nvSpPr>
          <p:spPr bwMode="auto">
            <a:xfrm rot="-13634557" flipH="1" flipV="1">
              <a:off x="3743" y="3096"/>
              <a:ext cx="90" cy="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4" name="Rectangle 48"/>
            <p:cNvSpPr>
              <a:spLocks noChangeArrowheads="1"/>
            </p:cNvSpPr>
            <p:nvPr/>
          </p:nvSpPr>
          <p:spPr bwMode="auto">
            <a:xfrm>
              <a:off x="360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585" name="Group 49"/>
          <p:cNvGrpSpPr>
            <a:grpSpLocks/>
          </p:cNvGrpSpPr>
          <p:nvPr/>
        </p:nvGrpSpPr>
        <p:grpSpPr bwMode="auto">
          <a:xfrm>
            <a:off x="1808163" y="3036888"/>
            <a:ext cx="865187" cy="1657350"/>
            <a:chOff x="4104" y="3021"/>
            <a:chExt cx="545" cy="1044"/>
          </a:xfrm>
        </p:grpSpPr>
        <p:sp>
          <p:nvSpPr>
            <p:cNvPr id="65586" name="Oval 50"/>
            <p:cNvSpPr>
              <a:spLocks noChangeArrowheads="1"/>
            </p:cNvSpPr>
            <p:nvPr/>
          </p:nvSpPr>
          <p:spPr bwMode="auto">
            <a:xfrm>
              <a:off x="410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7" name="Oval 51"/>
            <p:cNvSpPr>
              <a:spLocks noChangeArrowheads="1"/>
            </p:cNvSpPr>
            <p:nvPr/>
          </p:nvSpPr>
          <p:spPr bwMode="auto">
            <a:xfrm>
              <a:off x="424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8" name="Oval 52"/>
            <p:cNvSpPr>
              <a:spLocks noChangeArrowheads="1"/>
            </p:cNvSpPr>
            <p:nvPr/>
          </p:nvSpPr>
          <p:spPr bwMode="auto">
            <a:xfrm>
              <a:off x="442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9" name="Line 53"/>
            <p:cNvSpPr>
              <a:spLocks noChangeShapeType="1"/>
            </p:cNvSpPr>
            <p:nvPr/>
          </p:nvSpPr>
          <p:spPr bwMode="auto">
            <a:xfrm>
              <a:off x="437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90" name="Freeform 54"/>
            <p:cNvSpPr>
              <a:spLocks/>
            </p:cNvSpPr>
            <p:nvPr/>
          </p:nvSpPr>
          <p:spPr bwMode="auto">
            <a:xfrm flipH="1" flipV="1">
              <a:off x="4286" y="3430"/>
              <a:ext cx="182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50"/>
                </a:cxn>
                <a:cxn ang="0">
                  <a:pos x="182" y="0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91" name="Line 55"/>
            <p:cNvSpPr>
              <a:spLocks noChangeShapeType="1"/>
            </p:cNvSpPr>
            <p:nvPr/>
          </p:nvSpPr>
          <p:spPr bwMode="auto">
            <a:xfrm>
              <a:off x="4286" y="3159"/>
              <a:ext cx="91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92" name="Line 56"/>
            <p:cNvSpPr>
              <a:spLocks noChangeShapeType="1"/>
            </p:cNvSpPr>
            <p:nvPr/>
          </p:nvSpPr>
          <p:spPr bwMode="auto">
            <a:xfrm flipV="1">
              <a:off x="4377" y="3159"/>
              <a:ext cx="91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93" name="Rectangle 57"/>
            <p:cNvSpPr>
              <a:spLocks noChangeArrowheads="1"/>
            </p:cNvSpPr>
            <p:nvPr/>
          </p:nvSpPr>
          <p:spPr bwMode="auto">
            <a:xfrm>
              <a:off x="4195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594" name="Freeform 58"/>
          <p:cNvSpPr>
            <a:spLocks/>
          </p:cNvSpPr>
          <p:nvPr/>
        </p:nvSpPr>
        <p:spPr bwMode="auto">
          <a:xfrm>
            <a:off x="2024063" y="4191000"/>
            <a:ext cx="433387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95" name="Freeform 59"/>
          <p:cNvSpPr>
            <a:spLocks/>
          </p:cNvSpPr>
          <p:nvPr/>
        </p:nvSpPr>
        <p:spPr bwMode="auto">
          <a:xfrm>
            <a:off x="2960688" y="4191000"/>
            <a:ext cx="433387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96" name="Freeform 60"/>
          <p:cNvSpPr>
            <a:spLocks/>
          </p:cNvSpPr>
          <p:nvPr/>
        </p:nvSpPr>
        <p:spPr bwMode="auto">
          <a:xfrm>
            <a:off x="3897313" y="4191000"/>
            <a:ext cx="433387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97" name="Freeform 61"/>
          <p:cNvSpPr>
            <a:spLocks/>
          </p:cNvSpPr>
          <p:nvPr/>
        </p:nvSpPr>
        <p:spPr bwMode="auto">
          <a:xfrm>
            <a:off x="4832350" y="4191000"/>
            <a:ext cx="433388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98" name="Freeform 62"/>
          <p:cNvSpPr>
            <a:spLocks/>
          </p:cNvSpPr>
          <p:nvPr/>
        </p:nvSpPr>
        <p:spPr bwMode="auto">
          <a:xfrm>
            <a:off x="5768975" y="4191000"/>
            <a:ext cx="433388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99" name="Freeform 63"/>
          <p:cNvSpPr>
            <a:spLocks/>
          </p:cNvSpPr>
          <p:nvPr/>
        </p:nvSpPr>
        <p:spPr bwMode="auto">
          <a:xfrm>
            <a:off x="6705600" y="4191000"/>
            <a:ext cx="433388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600" name="WordArt 64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6981825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Психологическая разминка</a:t>
            </a:r>
          </a:p>
        </p:txBody>
      </p:sp>
      <p:sp>
        <p:nvSpPr>
          <p:cNvPr id="65602" name="AutoShape 66"/>
          <p:cNvSpPr>
            <a:spLocks noChangeArrowheads="1"/>
          </p:cNvSpPr>
          <p:nvPr/>
        </p:nvSpPr>
        <p:spPr bwMode="auto">
          <a:xfrm>
            <a:off x="152400" y="152400"/>
            <a:ext cx="89916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99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98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497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996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495"/>
                            </p:stCondLst>
                            <p:childTnLst>
                              <p:par>
                                <p:cTn id="1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994"/>
                            </p:stCondLst>
                            <p:childTnLst>
                              <p:par>
                                <p:cTn id="1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494"/>
                            </p:stCondLst>
                            <p:childTnLst>
                              <p:par>
                                <p:cTn id="1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994"/>
                            </p:stCondLst>
                            <p:childTnLst>
                              <p:par>
                                <p:cTn id="1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494"/>
                            </p:stCondLst>
                            <p:childTnLst>
                              <p:par>
                                <p:cTn id="1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994"/>
                            </p:stCondLst>
                            <p:childTnLst>
                              <p:par>
                                <p:cTn id="1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494"/>
                            </p:stCondLst>
                            <p:childTnLst>
                              <p:par>
                                <p:cTn id="1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2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71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Теорема синусов 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2362200" y="1905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1066800" y="3657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219200" y="1752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Дано</a:t>
            </a:r>
            <a:r>
              <a:rPr lang="en-US" sz="2400">
                <a:latin typeface="Times New Roman" pitchFamily="18" charset="0"/>
              </a:rPr>
              <a:t>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143000" y="3810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Найти</a:t>
            </a:r>
            <a:r>
              <a:rPr lang="en-US" sz="2400">
                <a:latin typeface="Times New Roman" pitchFamily="18" charset="0"/>
              </a:rPr>
              <a:t>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438400" y="1752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Решение</a:t>
            </a:r>
            <a:r>
              <a:rPr lang="en-US" sz="2400">
                <a:latin typeface="Times New Roman" pitchFamily="18" charset="0"/>
              </a:rPr>
              <a:t>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990600" y="2209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>
                <a:latin typeface="Times New Roman" pitchFamily="18" charset="0"/>
              </a:rPr>
              <a:t> = 45°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1143000" y="4191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 - ?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8556" name="Arc 12"/>
          <p:cNvSpPr>
            <a:spLocks/>
          </p:cNvSpPr>
          <p:nvPr/>
        </p:nvSpPr>
        <p:spPr bwMode="auto">
          <a:xfrm>
            <a:off x="6172200" y="4498975"/>
            <a:ext cx="228600" cy="317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9942"/>
              <a:gd name="T2" fmla="*/ 19924 w 21600"/>
              <a:gd name="T3" fmla="*/ 29942 h 29942"/>
              <a:gd name="T4" fmla="*/ 0 w 21600"/>
              <a:gd name="T5" fmla="*/ 21600 h 29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9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464"/>
                  <a:pt x="21030" y="27299"/>
                  <a:pt x="19924" y="29942"/>
                </a:cubicBezTo>
              </a:path>
              <a:path w="21600" h="299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464"/>
                  <a:pt x="21030" y="27299"/>
                  <a:pt x="19924" y="2994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410200" y="4572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7239000" y="312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7924800" y="4572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64008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7620000" y="3886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6858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6400800" y="3581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</a:t>
            </a:r>
          </a:p>
        </p:txBody>
      </p:sp>
      <p:grpSp>
        <p:nvGrpSpPr>
          <p:cNvPr id="108564" name="Group 20"/>
          <p:cNvGrpSpPr>
            <a:grpSpLocks/>
          </p:cNvGrpSpPr>
          <p:nvPr/>
        </p:nvGrpSpPr>
        <p:grpSpPr bwMode="auto">
          <a:xfrm>
            <a:off x="2514600" y="5410200"/>
            <a:ext cx="2971800" cy="457200"/>
            <a:chOff x="1620" y="3792"/>
            <a:chExt cx="1872" cy="288"/>
          </a:xfrm>
        </p:grpSpPr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1620" y="3792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Ответ: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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6 / 2</a:t>
              </a:r>
              <a:endPara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566" name="Line 22"/>
            <p:cNvSpPr>
              <a:spLocks noChangeShapeType="1"/>
            </p:cNvSpPr>
            <p:nvPr/>
          </p:nvSpPr>
          <p:spPr bwMode="auto">
            <a:xfrm>
              <a:off x="2592" y="38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2362200" y="2133600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a/sin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=b/sin </a:t>
            </a:r>
            <a:r>
              <a:rPr lang="en-US" sz="2400">
                <a:latin typeface="Times New Roman" pitchFamily="18" charset="0"/>
              </a:rPr>
              <a:t>β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2362200" y="2590800"/>
            <a:ext cx="239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b= a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 </a:t>
            </a:r>
            <a:r>
              <a:rPr lang="en-US" sz="2400">
                <a:latin typeface="Times New Roman" pitchFamily="18" charset="0"/>
              </a:rPr>
              <a:t>β/ sin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en-US" sz="24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2362200" y="3048000"/>
            <a:ext cx="304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 = 3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</a:t>
            </a:r>
            <a:r>
              <a:rPr lang="en-US" sz="2400">
                <a:latin typeface="Times New Roman" pitchFamily="18" charset="0"/>
              </a:rPr>
              <a:t> sin 60</a:t>
            </a:r>
            <a:r>
              <a:rPr lang="en-US">
                <a:latin typeface="Times New Roman" pitchFamily="18" charset="0"/>
              </a:rPr>
              <a:t>°</a:t>
            </a:r>
            <a:r>
              <a:rPr lang="en-US" sz="2400">
                <a:latin typeface="Times New Roman" pitchFamily="18" charset="0"/>
              </a:rPr>
              <a:t> / sin 45</a:t>
            </a:r>
            <a:r>
              <a:rPr lang="en-US">
                <a:latin typeface="Times New Roman" pitchFamily="18" charset="0"/>
              </a:rPr>
              <a:t>°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grpSp>
        <p:nvGrpSpPr>
          <p:cNvPr id="108570" name="Group 26"/>
          <p:cNvGrpSpPr>
            <a:grpSpLocks/>
          </p:cNvGrpSpPr>
          <p:nvPr/>
        </p:nvGrpSpPr>
        <p:grpSpPr bwMode="auto">
          <a:xfrm>
            <a:off x="7162800" y="3581400"/>
            <a:ext cx="228600" cy="368300"/>
            <a:chOff x="4509" y="2247"/>
            <a:chExt cx="144" cy="232"/>
          </a:xfrm>
        </p:grpSpPr>
        <p:sp>
          <p:nvSpPr>
            <p:cNvPr id="108571" name="Arc 27"/>
            <p:cNvSpPr>
              <a:spLocks/>
            </p:cNvSpPr>
            <p:nvPr/>
          </p:nvSpPr>
          <p:spPr bwMode="auto">
            <a:xfrm rot="29745864">
              <a:off x="4509" y="2254"/>
              <a:ext cx="144" cy="225"/>
            </a:xfrm>
            <a:custGeom>
              <a:avLst/>
              <a:gdLst>
                <a:gd name="G0" fmla="+- 0 0 0"/>
                <a:gd name="G1" fmla="+- 20928 0 0"/>
                <a:gd name="G2" fmla="+- 21600 0 0"/>
                <a:gd name="T0" fmla="*/ 5347 w 21600"/>
                <a:gd name="T1" fmla="*/ 0 h 33644"/>
                <a:gd name="T2" fmla="*/ 17460 w 21600"/>
                <a:gd name="T3" fmla="*/ 33644 h 33644"/>
                <a:gd name="T4" fmla="*/ 0 w 21600"/>
                <a:gd name="T5" fmla="*/ 20928 h 3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644" fill="none" extrusionOk="0">
                  <a:moveTo>
                    <a:pt x="5346" y="0"/>
                  </a:moveTo>
                  <a:cubicBezTo>
                    <a:pt x="14909" y="2443"/>
                    <a:pt x="21600" y="11058"/>
                    <a:pt x="21600" y="20928"/>
                  </a:cubicBezTo>
                  <a:cubicBezTo>
                    <a:pt x="21600" y="25497"/>
                    <a:pt x="20150" y="29950"/>
                    <a:pt x="17460" y="33644"/>
                  </a:cubicBezTo>
                </a:path>
                <a:path w="21600" h="33644" stroke="0" extrusionOk="0">
                  <a:moveTo>
                    <a:pt x="5346" y="0"/>
                  </a:moveTo>
                  <a:cubicBezTo>
                    <a:pt x="14909" y="2443"/>
                    <a:pt x="21600" y="11058"/>
                    <a:pt x="21600" y="20928"/>
                  </a:cubicBezTo>
                  <a:cubicBezTo>
                    <a:pt x="21600" y="25497"/>
                    <a:pt x="20150" y="29950"/>
                    <a:pt x="17460" y="33644"/>
                  </a:cubicBezTo>
                  <a:lnTo>
                    <a:pt x="0" y="20928"/>
                  </a:lnTo>
                  <a:close/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72" name="Arc 28"/>
            <p:cNvSpPr>
              <a:spLocks/>
            </p:cNvSpPr>
            <p:nvPr/>
          </p:nvSpPr>
          <p:spPr bwMode="auto">
            <a:xfrm rot="29745864">
              <a:off x="4536" y="2247"/>
              <a:ext cx="96" cy="1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6706"/>
                <a:gd name="T2" fmla="*/ 20988 w 21600"/>
                <a:gd name="T3" fmla="*/ 26706 h 26706"/>
                <a:gd name="T4" fmla="*/ 0 w 21600"/>
                <a:gd name="T5" fmla="*/ 21600 h 26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7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20"/>
                    <a:pt x="21394" y="25034"/>
                    <a:pt x="20987" y="26705"/>
                  </a:cubicBezTo>
                </a:path>
                <a:path w="21600" h="267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20"/>
                    <a:pt x="21394" y="25034"/>
                    <a:pt x="20987" y="26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7010400" y="3810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β</a:t>
            </a:r>
            <a:endParaRPr lang="ru-RU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grpSp>
        <p:nvGrpSpPr>
          <p:cNvPr id="108574" name="Group 30"/>
          <p:cNvGrpSpPr>
            <a:grpSpLocks/>
          </p:cNvGrpSpPr>
          <p:nvPr/>
        </p:nvGrpSpPr>
        <p:grpSpPr bwMode="auto">
          <a:xfrm>
            <a:off x="2362200" y="3505200"/>
            <a:ext cx="3200400" cy="457200"/>
            <a:chOff x="1488" y="2208"/>
            <a:chExt cx="2016" cy="288"/>
          </a:xfrm>
        </p:grpSpPr>
        <p:sp>
          <p:nvSpPr>
            <p:cNvPr id="108575" name="Text Box 31"/>
            <p:cNvSpPr txBox="1">
              <a:spLocks noChangeArrowheads="1"/>
            </p:cNvSpPr>
            <p:nvPr/>
          </p:nvSpPr>
          <p:spPr bwMode="auto">
            <a:xfrm>
              <a:off x="1488" y="2208"/>
              <a:ext cx="20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 = 3 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 (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3 / 2) / (1 / 2 ) </a:t>
              </a:r>
              <a:endPara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576" name="Line 32"/>
            <p:cNvSpPr>
              <a:spLocks noChangeShapeType="1"/>
            </p:cNvSpPr>
            <p:nvPr/>
          </p:nvSpPr>
          <p:spPr bwMode="auto">
            <a:xfrm>
              <a:off x="32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77" name="Line 33"/>
            <p:cNvSpPr>
              <a:spLocks noChangeShapeType="1"/>
            </p:cNvSpPr>
            <p:nvPr/>
          </p:nvSpPr>
          <p:spPr bwMode="auto">
            <a:xfrm>
              <a:off x="225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8578" name="Group 34"/>
          <p:cNvGrpSpPr>
            <a:grpSpLocks/>
          </p:cNvGrpSpPr>
          <p:nvPr/>
        </p:nvGrpSpPr>
        <p:grpSpPr bwMode="auto">
          <a:xfrm>
            <a:off x="2362200" y="3962400"/>
            <a:ext cx="2438400" cy="457200"/>
            <a:chOff x="1536" y="3024"/>
            <a:chExt cx="1536" cy="288"/>
          </a:xfrm>
        </p:grpSpPr>
        <p:sp>
          <p:nvSpPr>
            <p:cNvPr id="108579" name="Text Box 35"/>
            <p:cNvSpPr txBox="1">
              <a:spLocks noChangeArrowheads="1"/>
            </p:cNvSpPr>
            <p:nvPr/>
          </p:nvSpPr>
          <p:spPr bwMode="auto">
            <a:xfrm>
              <a:off x="1536" y="3024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 =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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6 / 2</a:t>
              </a:r>
              <a:endPara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580" name="Line 36"/>
            <p:cNvSpPr>
              <a:spLocks noChangeShapeType="1"/>
            </p:cNvSpPr>
            <p:nvPr/>
          </p:nvSpPr>
          <p:spPr bwMode="auto">
            <a:xfrm>
              <a:off x="2256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2667000" y="1143000"/>
            <a:ext cx="418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Решение задач - пример № 3.</a:t>
            </a: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108582" name="Group 38"/>
          <p:cNvGrpSpPr>
            <a:grpSpLocks/>
          </p:cNvGrpSpPr>
          <p:nvPr/>
        </p:nvGrpSpPr>
        <p:grpSpPr bwMode="auto">
          <a:xfrm>
            <a:off x="5791200" y="3505200"/>
            <a:ext cx="2057400" cy="1314450"/>
            <a:chOff x="3648" y="2196"/>
            <a:chExt cx="1296" cy="828"/>
          </a:xfrm>
        </p:grpSpPr>
        <p:sp>
          <p:nvSpPr>
            <p:cNvPr id="108583" name="Line 39"/>
            <p:cNvSpPr>
              <a:spLocks noChangeShapeType="1"/>
            </p:cNvSpPr>
            <p:nvPr/>
          </p:nvSpPr>
          <p:spPr bwMode="auto">
            <a:xfrm flipV="1">
              <a:off x="3648" y="2208"/>
              <a:ext cx="963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cxnSp>
          <p:nvCxnSpPr>
            <p:cNvPr id="108584" name="AutoShape 40"/>
            <p:cNvCxnSpPr>
              <a:cxnSpLocks noChangeShapeType="1"/>
              <a:stCxn id="108583" idx="1"/>
            </p:cNvCxnSpPr>
            <p:nvPr/>
          </p:nvCxnSpPr>
          <p:spPr bwMode="auto">
            <a:xfrm>
              <a:off x="4610" y="2196"/>
              <a:ext cx="334" cy="816"/>
            </a:xfrm>
            <a:prstGeom prst="straightConnector1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</p:cxnSp>
        <p:sp>
          <p:nvSpPr>
            <p:cNvPr id="108585" name="Line 41"/>
            <p:cNvSpPr>
              <a:spLocks noChangeShapeType="1"/>
            </p:cNvSpPr>
            <p:nvPr/>
          </p:nvSpPr>
          <p:spPr bwMode="auto">
            <a:xfrm>
              <a:off x="3648" y="3024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08586" name="Rectangle 42"/>
          <p:cNvSpPr>
            <a:spLocks noChangeArrowheads="1"/>
          </p:cNvSpPr>
          <p:nvPr/>
        </p:nvSpPr>
        <p:spPr bwMode="auto">
          <a:xfrm>
            <a:off x="990600" y="2743200"/>
            <a:ext cx="1295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β = 60°</a:t>
            </a:r>
          </a:p>
        </p:txBody>
      </p:sp>
      <p:sp>
        <p:nvSpPr>
          <p:cNvPr id="108587" name="Rectangle 43"/>
          <p:cNvSpPr>
            <a:spLocks noChangeArrowheads="1"/>
          </p:cNvSpPr>
          <p:nvPr/>
        </p:nvSpPr>
        <p:spPr bwMode="auto">
          <a:xfrm>
            <a:off x="990600" y="3200400"/>
            <a:ext cx="9810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 = 3 </a:t>
            </a:r>
            <a:r>
              <a:rPr lang="ru-RU">
                <a:latin typeface="Times New Roman" pitchFamily="18" charset="0"/>
              </a:rPr>
              <a:t>м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25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25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5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25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25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25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25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25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25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225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725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25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25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225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725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225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  <p:bldP spid="108549" grpId="0" animBg="1"/>
      <p:bldP spid="108550" grpId="0" animBg="1"/>
      <p:bldP spid="108551" grpId="0" autoUpdateAnimBg="0"/>
      <p:bldP spid="108552" grpId="0" autoUpdateAnimBg="0"/>
      <p:bldP spid="108553" grpId="0" autoUpdateAnimBg="0"/>
      <p:bldP spid="108554" grpId="0" autoUpdateAnimBg="0"/>
      <p:bldP spid="108555" grpId="0" autoUpdateAnimBg="0"/>
      <p:bldP spid="108556" grpId="0" animBg="1"/>
      <p:bldP spid="108557" grpId="0" autoUpdateAnimBg="0"/>
      <p:bldP spid="108558" grpId="0" autoUpdateAnimBg="0"/>
      <p:bldP spid="108559" grpId="0" autoUpdateAnimBg="0"/>
      <p:bldP spid="108560" grpId="0" autoUpdateAnimBg="0"/>
      <p:bldP spid="108561" grpId="0" autoUpdateAnimBg="0"/>
      <p:bldP spid="108562" grpId="0" autoUpdateAnimBg="0"/>
      <p:bldP spid="108563" grpId="0" autoUpdateAnimBg="0"/>
      <p:bldP spid="108567" grpId="0" autoUpdateAnimBg="0"/>
      <p:bldP spid="108568" grpId="0" autoUpdateAnimBg="0"/>
      <p:bldP spid="108569" grpId="0" autoUpdateAnimBg="0"/>
      <p:bldP spid="108573" grpId="0" autoUpdateAnimBg="0"/>
      <p:bldP spid="108581" grpId="0" autoUpdateAnimBg="0"/>
      <p:bldP spid="108586" grpId="0" autoUpdateAnimBg="0"/>
      <p:bldP spid="10858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Математическая пауза</a:t>
            </a:r>
          </a:p>
        </p:txBody>
      </p:sp>
      <p:pic>
        <p:nvPicPr>
          <p:cNvPr id="83972" name="Picture 4" descr="people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867400" y="4095750"/>
            <a:ext cx="2411413" cy="2032000"/>
          </a:xfrm>
          <a:prstGeom prst="rect">
            <a:avLst/>
          </a:prstGeom>
          <a:noFill/>
        </p:spPr>
      </p:pic>
      <p:pic>
        <p:nvPicPr>
          <p:cNvPr id="83980" name="EtudesRu_origami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372600" y="304800"/>
            <a:ext cx="2452688" cy="1839913"/>
          </a:xfrm>
          <a:ln/>
        </p:spPr>
      </p:pic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5680" fill="hold"/>
                                        <p:tgtEl>
                                          <p:spTgt spid="83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8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3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0"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66800" y="0"/>
            <a:ext cx="77724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7200" b="1">
                <a:solidFill>
                  <a:srgbClr val="CC3300"/>
                </a:solidFill>
              </a:rPr>
              <a:t>ПЛОЩАДЬ ТРЕУГОЛЬНИКА</a:t>
            </a:r>
          </a:p>
        </p:txBody>
      </p:sp>
      <p:pic>
        <p:nvPicPr>
          <p:cNvPr id="124940" name="Picture 5" descr="i[10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79963"/>
            <a:ext cx="19621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14375"/>
          </a:xfrm>
        </p:spPr>
        <p:txBody>
          <a:bodyPr anchor="ctr"/>
          <a:lstStyle/>
          <a:p>
            <a:r>
              <a:rPr lang="ru-RU" sz="2900" b="1">
                <a:solidFill>
                  <a:srgbClr val="FF5050"/>
                </a:solidFill>
              </a:rPr>
              <a:t>Формулы, которые надо знать:</a:t>
            </a:r>
          </a:p>
        </p:txBody>
      </p:sp>
      <p:sp>
        <p:nvSpPr>
          <p:cNvPr id="1259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cs typeface="Arial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895600" y="990600"/>
          <a:ext cx="2670175" cy="1824038"/>
        </p:xfrm>
        <a:graphic>
          <a:graphicData uri="http://schemas.openxmlformats.org/presentationml/2006/ole">
            <p:oleObj spid="_x0000_s125956" name="Формула" r:id="rId3" imgW="571252" imgH="393529" progId="Equation.3">
              <p:embed/>
            </p:oleObj>
          </a:graphicData>
        </a:graphic>
      </p:graphicFrame>
      <p:sp>
        <p:nvSpPr>
          <p:cNvPr id="125957" name="Rectangle 8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cs typeface="Arial" charset="0"/>
            </a:endParaRPr>
          </a:p>
        </p:txBody>
      </p:sp>
      <p:sp>
        <p:nvSpPr>
          <p:cNvPr id="1259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cs typeface="Arial" charset="0"/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2571750" y="4143375"/>
          <a:ext cx="4511675" cy="1947863"/>
        </p:xfrm>
        <a:graphic>
          <a:graphicData uri="http://schemas.openxmlformats.org/presentationml/2006/ole">
            <p:oleObj spid="_x0000_s125959" name="Формула" r:id="rId4" imgW="901309" imgH="393529" progId="Equation.3">
              <p:embed/>
            </p:oleObj>
          </a:graphicData>
        </a:graphic>
      </p:graphicFrame>
      <p:sp>
        <p:nvSpPr>
          <p:cNvPr id="125960" name="Rectangle 11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cs typeface="Arial" charset="0"/>
            </a:endParaRPr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V="1">
            <a:off x="533400" y="1143000"/>
            <a:ext cx="609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1143000" y="1143000"/>
            <a:ext cx="1371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>
            <a:off x="1143000" y="1143000"/>
            <a:ext cx="0" cy="1143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219200" y="2209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143000" y="16002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0093"/>
                </a:solidFill>
              </a:rPr>
              <a:t>h</a:t>
            </a:r>
            <a:endParaRPr lang="ru-RU" b="1">
              <a:solidFill>
                <a:srgbClr val="D60093"/>
              </a:solidFill>
            </a:endParaRPr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>
            <a:off x="533400" y="22860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>
            <a:off x="533400" y="22860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>
            <a:off x="6096000" y="1143000"/>
            <a:ext cx="838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6096000" y="1143000"/>
            <a:ext cx="2057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>
            <a:off x="6934200" y="2362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H="1">
            <a:off x="6096000" y="2362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7391400" y="2286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6934200" y="23622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>
            <a:off x="6096000" y="11430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5715000" y="16764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0093"/>
                </a:solidFill>
              </a:rPr>
              <a:t>h</a:t>
            </a:r>
            <a:endParaRPr lang="ru-RU" b="1">
              <a:solidFill>
                <a:srgbClr val="D60093"/>
              </a:solidFill>
            </a:endParaRPr>
          </a:p>
        </p:txBody>
      </p:sp>
      <p:sp>
        <p:nvSpPr>
          <p:cNvPr id="125979" name="Text Box 27"/>
          <p:cNvSpPr txBox="1">
            <a:spLocks noChangeArrowheads="1"/>
          </p:cNvSpPr>
          <p:nvPr/>
        </p:nvSpPr>
        <p:spPr bwMode="auto">
          <a:xfrm>
            <a:off x="533400" y="2819400"/>
            <a:ext cx="735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Перпендикуляр, проведенный из вершины треугольника к прямой, </a:t>
            </a:r>
          </a:p>
        </p:txBody>
      </p:sp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533400" y="3124200"/>
            <a:ext cx="830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содержащей противоположную сторону, называется высотой треугольника.</a:t>
            </a:r>
          </a:p>
          <a:p>
            <a:endParaRPr lang="ru-RU" sz="1800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>
            <a:off x="228600" y="3505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82" name="Line 30"/>
          <p:cNvSpPr>
            <a:spLocks noChangeShapeType="1"/>
          </p:cNvSpPr>
          <p:nvPr/>
        </p:nvSpPr>
        <p:spPr bwMode="auto">
          <a:xfrm flipV="1">
            <a:off x="381000" y="4038600"/>
            <a:ext cx="762000" cy="1219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>
            <a:off x="1143000" y="4038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84" name="Line 32"/>
          <p:cNvSpPr>
            <a:spLocks noChangeShapeType="1"/>
          </p:cNvSpPr>
          <p:nvPr/>
        </p:nvSpPr>
        <p:spPr bwMode="auto">
          <a:xfrm flipV="1">
            <a:off x="381000" y="4038600"/>
            <a:ext cx="2438400" cy="1219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91" name="Arc 39"/>
          <p:cNvSpPr>
            <a:spLocks/>
          </p:cNvSpPr>
          <p:nvPr/>
        </p:nvSpPr>
        <p:spPr bwMode="auto">
          <a:xfrm>
            <a:off x="762000" y="4648200"/>
            <a:ext cx="228600" cy="317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9942"/>
              <a:gd name="T2" fmla="*/ 19924 w 21600"/>
              <a:gd name="T3" fmla="*/ 29942 h 29942"/>
              <a:gd name="T4" fmla="*/ 0 w 21600"/>
              <a:gd name="T5" fmla="*/ 21600 h 29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9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464"/>
                  <a:pt x="21030" y="27299"/>
                  <a:pt x="19924" y="29942"/>
                </a:cubicBezTo>
              </a:path>
              <a:path w="21600" h="299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464"/>
                  <a:pt x="21030" y="27299"/>
                  <a:pt x="19924" y="2994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9144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25993" name="Text Box 41"/>
          <p:cNvSpPr txBox="1">
            <a:spLocks noChangeArrowheads="1"/>
          </p:cNvSpPr>
          <p:nvPr/>
        </p:nvSpPr>
        <p:spPr bwMode="auto">
          <a:xfrm>
            <a:off x="4572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8000"/>
                </a:solidFill>
              </a:rPr>
              <a:t>а</a:t>
            </a:r>
          </a:p>
        </p:txBody>
      </p:sp>
      <p:sp>
        <p:nvSpPr>
          <p:cNvPr id="125994" name="Text Box 42"/>
          <p:cNvSpPr txBox="1">
            <a:spLocks noChangeArrowheads="1"/>
          </p:cNvSpPr>
          <p:nvPr/>
        </p:nvSpPr>
        <p:spPr bwMode="auto">
          <a:xfrm>
            <a:off x="1295400" y="48006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b</a:t>
            </a:r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125995" name="Text Box 43"/>
          <p:cNvSpPr txBox="1">
            <a:spLocks noChangeArrowheads="1"/>
          </p:cNvSpPr>
          <p:nvPr/>
        </p:nvSpPr>
        <p:spPr bwMode="auto">
          <a:xfrm>
            <a:off x="517525" y="849313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1)</a:t>
            </a:r>
            <a:endParaRPr lang="ru-RU" b="1"/>
          </a:p>
        </p:txBody>
      </p:sp>
      <p:sp>
        <p:nvSpPr>
          <p:cNvPr id="125996" name="Text Box 44"/>
          <p:cNvSpPr txBox="1">
            <a:spLocks noChangeArrowheads="1"/>
          </p:cNvSpPr>
          <p:nvPr/>
        </p:nvSpPr>
        <p:spPr bwMode="auto">
          <a:xfrm>
            <a:off x="212725" y="3516313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2)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125961" grpId="0" animBg="1"/>
      <p:bldP spid="125962" grpId="0" animBg="1"/>
      <p:bldP spid="125965" grpId="0" animBg="1"/>
      <p:bldP spid="125966" grpId="0"/>
      <p:bldP spid="125967" grpId="0"/>
      <p:bldP spid="125968" grpId="0" animBg="1"/>
      <p:bldP spid="125969" grpId="0" animBg="1"/>
      <p:bldP spid="125970" grpId="0" animBg="1"/>
      <p:bldP spid="125971" grpId="0" animBg="1"/>
      <p:bldP spid="125973" grpId="0" animBg="1"/>
      <p:bldP spid="125974" grpId="0" animBg="1"/>
      <p:bldP spid="125975" grpId="0"/>
      <p:bldP spid="125976" grpId="0" animBg="1"/>
      <p:bldP spid="125977" grpId="0" animBg="1"/>
      <p:bldP spid="125978" grpId="0"/>
      <p:bldP spid="125978" grpId="1"/>
      <p:bldP spid="125980" grpId="0"/>
      <p:bldP spid="125981" grpId="0" animBg="1"/>
      <p:bldP spid="125982" grpId="0" animBg="1"/>
      <p:bldP spid="125983" grpId="0" animBg="1"/>
      <p:bldP spid="125984" grpId="0" animBg="1"/>
      <p:bldP spid="125991" grpId="0" animBg="1"/>
      <p:bldP spid="125992" grpId="1"/>
      <p:bldP spid="125993" grpId="0"/>
      <p:bldP spid="125994" grpId="0"/>
      <p:bldP spid="125995" grpId="0"/>
      <p:bldP spid="1259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rc 5"/>
          <p:cNvSpPr>
            <a:spLocks/>
          </p:cNvSpPr>
          <p:nvPr/>
        </p:nvSpPr>
        <p:spPr bwMode="auto">
          <a:xfrm rot="7265936">
            <a:off x="6690519" y="3444081"/>
            <a:ext cx="828675" cy="6461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 sz="1800">
              <a:cs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96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5050"/>
                </a:solidFill>
                <a:cs typeface="Arial" charset="0"/>
              </a:rPr>
              <a:t>Средняя линия треугольника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5410200" y="2744788"/>
          <a:ext cx="2862263" cy="1382712"/>
        </p:xfrm>
        <a:graphic>
          <a:graphicData uri="http://schemas.openxmlformats.org/presentationml/2006/ole">
            <p:oleObj spid="_x0000_s126981" name="Формула" r:id="rId3" imgW="571320" imgH="393480" progId="Equation.3">
              <p:embed/>
            </p:oleObj>
          </a:graphicData>
        </a:graphic>
      </p:graphicFrame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762000" y="990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Средней линией треугольника называется отрезок, 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762000" y="1295400"/>
            <a:ext cx="554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соединяющий середины двух его сторон.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V="1">
            <a:off x="838200" y="1828800"/>
            <a:ext cx="1219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2057400" y="18288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838200" y="30480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1447800" y="24384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457200" y="3124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А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1524000" y="1676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  <a:endParaRPr lang="ru-RU" sz="1800"/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44196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C</a:t>
            </a:r>
            <a:endParaRPr lang="ru-RU" sz="1800"/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990600" y="2057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K</a:t>
            </a:r>
            <a:endParaRPr lang="ru-RU" sz="1800"/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3276600" y="2057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endParaRPr lang="ru-RU" sz="1800"/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>
            <a:off x="1600200" y="2133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>
            <a:off x="1066800" y="2667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 flipH="1">
            <a:off x="2438400" y="1981200"/>
            <a:ext cx="152400" cy="228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 flipH="1">
            <a:off x="3581400" y="2590800"/>
            <a:ext cx="152400" cy="228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4267200" y="17526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Средняя линия треугольника параллельна</a:t>
            </a:r>
          </a:p>
        </p:txBody>
      </p:sp>
      <p:sp>
        <p:nvSpPr>
          <p:cNvPr id="126998" name="Rectangle 22"/>
          <p:cNvSpPr>
            <a:spLocks noChangeArrowheads="1"/>
          </p:cNvSpPr>
          <p:nvPr/>
        </p:nvSpPr>
        <p:spPr bwMode="auto">
          <a:xfrm>
            <a:off x="4267200" y="2362200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половине этой стороны.</a:t>
            </a:r>
          </a:p>
        </p:txBody>
      </p:sp>
      <p:sp>
        <p:nvSpPr>
          <p:cNvPr id="126999" name="Line 23"/>
          <p:cNvSpPr>
            <a:spLocks noChangeShapeType="1"/>
          </p:cNvSpPr>
          <p:nvPr/>
        </p:nvSpPr>
        <p:spPr bwMode="auto">
          <a:xfrm>
            <a:off x="20574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2057400" y="2438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60093"/>
                </a:solidFill>
              </a:rPr>
              <a:t>h</a:t>
            </a:r>
            <a:endParaRPr lang="ru-RU" sz="1800" b="1">
              <a:solidFill>
                <a:srgbClr val="D60093"/>
              </a:solidFill>
            </a:endParaRPr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838200" y="30480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7003" name="Rectangle 27"/>
          <p:cNvSpPr>
            <a:spLocks noChangeArrowheads="1"/>
          </p:cNvSpPr>
          <p:nvPr/>
        </p:nvSpPr>
        <p:spPr bwMode="auto">
          <a:xfrm>
            <a:off x="4267200" y="2057400"/>
            <a:ext cx="319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одной из его сторон и равна</a:t>
            </a:r>
          </a:p>
        </p:txBody>
      </p:sp>
      <p:sp>
        <p:nvSpPr>
          <p:cNvPr id="127004" name="Rectangle 3"/>
          <p:cNvSpPr>
            <a:spLocks noChangeArrowheads="1"/>
          </p:cNvSpPr>
          <p:nvPr/>
        </p:nvSpPr>
        <p:spPr bwMode="auto">
          <a:xfrm>
            <a:off x="304800" y="4419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>
                <a:solidFill>
                  <a:srgbClr val="CC3300"/>
                </a:solidFill>
              </a:rPr>
              <a:t>если </a:t>
            </a:r>
            <a:r>
              <a:rPr lang="ru-RU" sz="1900" b="1" i="1">
                <a:solidFill>
                  <a:srgbClr val="CC3300"/>
                </a:solidFill>
              </a:rPr>
              <a:t>m</a:t>
            </a:r>
            <a:r>
              <a:rPr lang="ru-RU" sz="1900" b="1">
                <a:solidFill>
                  <a:srgbClr val="CC3300"/>
                </a:solidFill>
              </a:rPr>
              <a:t> — средняя линия и </a:t>
            </a:r>
            <a:r>
              <a:rPr lang="ru-RU" sz="1900" b="1" i="1">
                <a:solidFill>
                  <a:srgbClr val="CC3300"/>
                </a:solidFill>
              </a:rPr>
              <a:t>h</a:t>
            </a:r>
            <a:r>
              <a:rPr lang="ru-RU" sz="1900" b="1">
                <a:solidFill>
                  <a:srgbClr val="CC3300"/>
                </a:solidFill>
              </a:rPr>
              <a:t> — высота, формула </a:t>
            </a:r>
            <a:r>
              <a:rPr lang="ru-RU" sz="1900" b="1">
                <a:solidFill>
                  <a:srgbClr val="FF0066"/>
                </a:solidFill>
                <a:hlinkClick r:id="rId4" tooltip="Площадь фигуры"/>
              </a:rPr>
              <a:t>площади</a:t>
            </a:r>
            <a:r>
              <a:rPr lang="ru-RU" sz="1900" b="1">
                <a:solidFill>
                  <a:srgbClr val="FF0066"/>
                </a:solidFill>
              </a:rPr>
              <a:t>:</a:t>
            </a:r>
            <a:r>
              <a:rPr lang="ru-RU" sz="1900"/>
              <a:t> </a:t>
            </a:r>
            <a:endParaRPr lang="ru-RU" sz="300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95600" y="4953000"/>
          <a:ext cx="3762375" cy="1374775"/>
        </p:xfrm>
        <a:graphic>
          <a:graphicData uri="http://schemas.openxmlformats.org/presentationml/2006/ole">
            <p:oleObj spid="_x0000_s127005" name="Формула" r:id="rId5" imgW="494870" imgH="177646" progId="Equation.3">
              <p:embed/>
            </p:oleObj>
          </a:graphicData>
        </a:graphic>
      </p:graphicFrame>
      <p:sp>
        <p:nvSpPr>
          <p:cNvPr id="127006" name="Text Box 30"/>
          <p:cNvSpPr txBox="1">
            <a:spLocks noChangeArrowheads="1"/>
          </p:cNvSpPr>
          <p:nvPr/>
        </p:nvSpPr>
        <p:spPr bwMode="auto">
          <a:xfrm>
            <a:off x="2438400" y="30480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6667 -0.088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126982" grpId="1"/>
      <p:bldP spid="126983" grpId="0"/>
      <p:bldP spid="126984" grpId="0" animBg="1"/>
      <p:bldP spid="126985" grpId="0" animBg="1"/>
      <p:bldP spid="126986" grpId="0" animBg="1"/>
      <p:bldP spid="126987" grpId="0" animBg="1"/>
      <p:bldP spid="126988" grpId="0"/>
      <p:bldP spid="126989" grpId="1"/>
      <p:bldP spid="126990" grpId="1"/>
      <p:bldP spid="126991" grpId="0"/>
      <p:bldP spid="126992" grpId="0"/>
      <p:bldP spid="126993" grpId="0" animBg="1"/>
      <p:bldP spid="126994" grpId="0" animBg="1"/>
      <p:bldP spid="126995" grpId="0" animBg="1"/>
      <p:bldP spid="126996" grpId="0" animBg="1"/>
      <p:bldP spid="126997" grpId="0"/>
      <p:bldP spid="126998" grpId="0"/>
      <p:bldP spid="126999" grpId="0" animBg="1"/>
      <p:bldP spid="127000" grpId="0"/>
      <p:bldP spid="127002" grpId="0" animBg="1"/>
      <p:bldP spid="127002" grpId="1" animBg="1"/>
      <p:bldP spid="127003" grpId="0"/>
      <p:bldP spid="127004" grpId="0"/>
      <p:bldP spid="1270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r>
              <a:rPr lang="ru-RU" sz="2100" b="1"/>
              <a:t>3) </a:t>
            </a:r>
            <a:r>
              <a:rPr lang="ru-RU" sz="2900" b="1">
                <a:solidFill>
                  <a:srgbClr val="D60093"/>
                </a:solidFill>
              </a:rPr>
              <a:t>Формула Герона</a:t>
            </a: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 flipH="1">
            <a:off x="762000" y="1371600"/>
            <a:ext cx="1066800" cy="12192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1828800" y="1371600"/>
            <a:ext cx="1600200" cy="9144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 flipV="1">
            <a:off x="762000" y="2286000"/>
            <a:ext cx="2667000" cy="3048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1050925" y="16113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а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514600" y="13716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</a:t>
            </a:r>
            <a:endParaRPr lang="ru-RU" b="1"/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1828800" y="2438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</a:t>
            </a:r>
            <a:endParaRPr lang="ru-RU" b="1"/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2762" name="Object 10"/>
          <p:cNvGraphicFramePr>
            <a:graphicFrameLocks noChangeAspect="1"/>
          </p:cNvGraphicFramePr>
          <p:nvPr/>
        </p:nvGraphicFramePr>
        <p:xfrm>
          <a:off x="1600200" y="3124200"/>
          <a:ext cx="6553200" cy="1109663"/>
        </p:xfrm>
        <a:graphic>
          <a:graphicData uri="http://schemas.openxmlformats.org/presentationml/2006/ole">
            <p:oleObj spid="_x0000_s202762" name="Формула" r:id="rId3" imgW="1688367" imgH="253890" progId="Equation.3">
              <p:embed/>
            </p:oleObj>
          </a:graphicData>
        </a:graphic>
      </p:graphicFrame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441325" y="5192713"/>
            <a:ext cx="832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где </a:t>
            </a:r>
            <a:r>
              <a:rPr lang="en-US" sz="2400" i="1"/>
              <a:t>p – </a:t>
            </a:r>
            <a:r>
              <a:rPr lang="ru-RU" sz="2400" i="1"/>
              <a:t>полупериметр треугольника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6" grpId="0" animBg="1"/>
      <p:bldP spid="202757" grpId="0" animBg="1"/>
      <p:bldP spid="202758" grpId="0" animBg="1"/>
      <p:bldP spid="202759" grpId="0"/>
      <p:bldP spid="202760" grpId="0"/>
      <p:bldP spid="202761" grpId="0"/>
      <p:bldP spid="2027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4114800" y="3581400"/>
            <a:ext cx="5029200" cy="1600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900" b="1">
                <a:solidFill>
                  <a:srgbClr val="663300"/>
                </a:solidFill>
              </a:rPr>
              <a:t>S = p·r</a:t>
            </a:r>
          </a:p>
          <a:p>
            <a:pPr algn="ctr">
              <a:buFont typeface="Wingdings" pitchFamily="2" charset="2"/>
              <a:buNone/>
            </a:pPr>
            <a:r>
              <a:rPr lang="en-US" sz="1900" b="1">
                <a:solidFill>
                  <a:srgbClr val="CC3300"/>
                </a:solidFill>
              </a:rPr>
              <a:t>p</a:t>
            </a:r>
            <a:r>
              <a:rPr lang="ru-RU" sz="1900" b="1">
                <a:solidFill>
                  <a:srgbClr val="CC3300"/>
                </a:solidFill>
              </a:rPr>
              <a:t>- полупериметр треугольника</a:t>
            </a:r>
            <a:endParaRPr lang="en-US" sz="1900" b="1">
              <a:solidFill>
                <a:srgbClr val="CC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900" b="1">
                <a:solidFill>
                  <a:srgbClr val="CC3300"/>
                </a:solidFill>
              </a:rPr>
              <a:t>r</a:t>
            </a:r>
            <a:r>
              <a:rPr lang="ru-RU" sz="1900" b="1">
                <a:solidFill>
                  <a:srgbClr val="CC3300"/>
                </a:solidFill>
              </a:rPr>
              <a:t>- радиус вписанной окружности</a:t>
            </a:r>
          </a:p>
        </p:txBody>
      </p:sp>
      <p:pic>
        <p:nvPicPr>
          <p:cNvPr id="130053" name="Picture 4" descr="MA.OB10.B6.43/innerimg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505200"/>
            <a:ext cx="33464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2133600" y="525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V="1">
            <a:off x="2133600" y="5029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 flipV="1">
            <a:off x="1600200" y="4800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895600" y="4724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a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905000" y="6019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c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143000" y="44958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b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057400" y="5334000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r</a:t>
            </a:r>
            <a:endParaRPr lang="ru-RU" b="1">
              <a:solidFill>
                <a:srgbClr val="0000FF"/>
              </a:solidFill>
            </a:endParaRPr>
          </a:p>
        </p:txBody>
      </p:sp>
      <p:graphicFrame>
        <p:nvGraphicFramePr>
          <p:cNvPr id="130062" name="Object 14"/>
          <p:cNvGraphicFramePr>
            <a:graphicFrameLocks noChangeAspect="1"/>
          </p:cNvGraphicFramePr>
          <p:nvPr/>
        </p:nvGraphicFramePr>
        <p:xfrm>
          <a:off x="4800600" y="5105400"/>
          <a:ext cx="1631950" cy="777875"/>
        </p:xfrm>
        <a:graphic>
          <a:graphicData uri="http://schemas.openxmlformats.org/presentationml/2006/ole">
            <p:oleObj spid="_x0000_s130062" name="Формула" r:id="rId4" imgW="825480" imgH="393480" progId="Equation.3">
              <p:embed/>
            </p:oleObj>
          </a:graphicData>
        </a:graphic>
      </p:graphicFrame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533400" y="304800"/>
            <a:ext cx="421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4) </a:t>
            </a:r>
            <a:r>
              <a:rPr lang="ru-RU" sz="2400" b="1">
                <a:solidFill>
                  <a:srgbClr val="CC0066"/>
                </a:solidFill>
              </a:rPr>
              <a:t>Описанный треугольник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228600" y="838200"/>
            <a:ext cx="86868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Если все стороны треугольника касаются окружности, то окружность называется </a:t>
            </a:r>
            <a:r>
              <a:rPr lang="ru-RU" sz="2400" b="1" i="1"/>
              <a:t>вписанной</a:t>
            </a:r>
            <a:r>
              <a:rPr lang="ru-RU" b="1"/>
              <a:t> в треугольник, а треугольник называется </a:t>
            </a:r>
            <a:r>
              <a:rPr lang="ru-RU" sz="2400" b="1" i="1" u="sng"/>
              <a:t>описанным</a:t>
            </a:r>
            <a:r>
              <a:rPr lang="ru-RU" b="1"/>
              <a:t> около окружности.</a:t>
            </a:r>
          </a:p>
          <a:p>
            <a:endParaRPr lang="ru-RU" b="1"/>
          </a:p>
          <a:p>
            <a:r>
              <a:rPr lang="ru-RU" b="1"/>
              <a:t>В любой треугольник можно вписать окружность.</a:t>
            </a:r>
          </a:p>
          <a:p>
            <a:endParaRPr lang="ru-RU" b="1"/>
          </a:p>
          <a:p>
            <a:r>
              <a:rPr lang="ru-RU" b="1" i="1" u="sng"/>
              <a:t>Центр</a:t>
            </a:r>
            <a:r>
              <a:rPr lang="ru-RU" b="1"/>
              <a:t> вписанной в треугольник окружности находится в точке пересечения биссектрис треугольника.</a:t>
            </a: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21336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2286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1981200" y="4876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О</a:t>
            </a:r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H="1">
            <a:off x="533400" y="5257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H="1">
            <a:off x="2133600" y="38100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 flipH="1" flipV="1">
            <a:off x="2133600" y="52578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72" name="Arc 24"/>
          <p:cNvSpPr>
            <a:spLocks/>
          </p:cNvSpPr>
          <p:nvPr/>
        </p:nvSpPr>
        <p:spPr bwMode="auto">
          <a:xfrm>
            <a:off x="762000" y="5715000"/>
            <a:ext cx="152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073" name="Arc 25"/>
          <p:cNvSpPr>
            <a:spLocks/>
          </p:cNvSpPr>
          <p:nvPr/>
        </p:nvSpPr>
        <p:spPr bwMode="auto">
          <a:xfrm>
            <a:off x="990600" y="5791200"/>
            <a:ext cx="762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/>
      <p:bldP spid="13006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420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5</a:t>
            </a:r>
            <a:r>
              <a:rPr lang="en-US" b="1"/>
              <a:t>) </a:t>
            </a:r>
            <a:r>
              <a:rPr lang="ru-RU" sz="2400" b="1">
                <a:solidFill>
                  <a:srgbClr val="CC0066"/>
                </a:solidFill>
              </a:rPr>
              <a:t>Вписанный треугольник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686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Если все вершины треугольника лежат на окружности, то окружность называется </a:t>
            </a:r>
            <a:r>
              <a:rPr lang="ru-RU" sz="2400" b="1" i="1"/>
              <a:t>описанной</a:t>
            </a:r>
            <a:r>
              <a:rPr lang="ru-RU" b="1"/>
              <a:t> около треугольника, а треугольник называется </a:t>
            </a:r>
            <a:r>
              <a:rPr lang="ru-RU" sz="2400" b="1" i="1" u="sng"/>
              <a:t>вписанным</a:t>
            </a:r>
            <a:r>
              <a:rPr lang="ru-RU" b="1"/>
              <a:t> в окружность.</a:t>
            </a:r>
            <a:endParaRPr lang="en-US" b="1"/>
          </a:p>
          <a:p>
            <a:endParaRPr lang="ru-RU" b="1"/>
          </a:p>
          <a:p>
            <a:r>
              <a:rPr lang="ru-RU" b="1"/>
              <a:t>Около любого треугольника можно описать окружность.</a:t>
            </a:r>
            <a:endParaRPr lang="en-US" b="1"/>
          </a:p>
          <a:p>
            <a:endParaRPr lang="ru-RU" b="1"/>
          </a:p>
          <a:p>
            <a:r>
              <a:rPr lang="ru-RU" b="1" i="1" u="sng"/>
              <a:t>Центр</a:t>
            </a:r>
            <a:r>
              <a:rPr lang="ru-RU" b="1"/>
              <a:t> описанной около треугольника окружности находится в точке пересечения перпендикуляров, проведенных через середины сторон треугольника.</a:t>
            </a:r>
          </a:p>
        </p:txBody>
      </p:sp>
      <p:sp>
        <p:nvSpPr>
          <p:cNvPr id="203782" name="Oval 6"/>
          <p:cNvSpPr>
            <a:spLocks noChangeArrowheads="1"/>
          </p:cNvSpPr>
          <p:nvPr/>
        </p:nvSpPr>
        <p:spPr bwMode="auto">
          <a:xfrm>
            <a:off x="457200" y="3733800"/>
            <a:ext cx="2438400" cy="2362200"/>
          </a:xfrm>
          <a:prstGeom prst="ellips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 flipV="1">
            <a:off x="457200" y="3810000"/>
            <a:ext cx="1524000" cy="10668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981200" y="3810000"/>
            <a:ext cx="304800" cy="21336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457200" y="4876800"/>
            <a:ext cx="1828800" cy="10668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87" name="WordArt 11"/>
          <p:cNvSpPr>
            <a:spLocks noChangeArrowheads="1" noChangeShapeType="1" noTextEdit="1"/>
          </p:cNvSpPr>
          <p:nvPr/>
        </p:nvSpPr>
        <p:spPr bwMode="auto">
          <a:xfrm>
            <a:off x="990600" y="41148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03789" name="WordArt 13"/>
          <p:cNvSpPr>
            <a:spLocks noChangeArrowheads="1" noChangeShapeType="1" noTextEdit="1"/>
          </p:cNvSpPr>
          <p:nvPr/>
        </p:nvSpPr>
        <p:spPr bwMode="auto">
          <a:xfrm>
            <a:off x="2209800" y="45720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b</a:t>
            </a:r>
            <a:endParaRPr lang="ru-RU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</p:txBody>
      </p:sp>
      <p:sp>
        <p:nvSpPr>
          <p:cNvPr id="203790" name="WordArt 14"/>
          <p:cNvSpPr>
            <a:spLocks noChangeArrowheads="1" noChangeShapeType="1" noTextEdit="1"/>
          </p:cNvSpPr>
          <p:nvPr/>
        </p:nvSpPr>
        <p:spPr bwMode="auto">
          <a:xfrm>
            <a:off x="1143000" y="54102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c</a:t>
            </a:r>
            <a:endParaRPr lang="ru-RU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 flipV="1">
            <a:off x="1295400" y="4876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 flipV="1">
            <a:off x="1600200" y="4800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 flipH="1" flipV="1">
            <a:off x="1219200" y="4343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98" name="Line 22"/>
          <p:cNvSpPr>
            <a:spLocks noChangeShapeType="1"/>
          </p:cNvSpPr>
          <p:nvPr/>
        </p:nvSpPr>
        <p:spPr bwMode="auto">
          <a:xfrm>
            <a:off x="2057400" y="4800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>
            <a:off x="20574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800" name="WordArt 24"/>
          <p:cNvSpPr>
            <a:spLocks noChangeArrowheads="1" noChangeShapeType="1" noTextEdit="1"/>
          </p:cNvSpPr>
          <p:nvPr/>
        </p:nvSpPr>
        <p:spPr bwMode="auto">
          <a:xfrm>
            <a:off x="1600200" y="4572000"/>
            <a:ext cx="1809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</a:t>
            </a:r>
          </a:p>
        </p:txBody>
      </p:sp>
      <p:graphicFrame>
        <p:nvGraphicFramePr>
          <p:cNvPr id="203801" name="Object 25"/>
          <p:cNvGraphicFramePr>
            <a:graphicFrameLocks noChangeAspect="1"/>
          </p:cNvGraphicFramePr>
          <p:nvPr>
            <p:ph/>
          </p:nvPr>
        </p:nvGraphicFramePr>
        <p:xfrm>
          <a:off x="4297363" y="4043363"/>
          <a:ext cx="3443287" cy="1976437"/>
        </p:xfrm>
        <a:graphic>
          <a:graphicData uri="http://schemas.openxmlformats.org/presentationml/2006/ole">
            <p:oleObj spid="_x0000_s203801" name="Формула" r:id="rId3" imgW="685800" imgH="393480" progId="Equation.3">
              <p:embed/>
            </p:oleObj>
          </a:graphicData>
        </a:graphic>
      </p:graphicFrame>
      <p:sp>
        <p:nvSpPr>
          <p:cNvPr id="203803" name="Line 27"/>
          <p:cNvSpPr>
            <a:spLocks noChangeShapeType="1"/>
          </p:cNvSpPr>
          <p:nvPr/>
        </p:nvSpPr>
        <p:spPr bwMode="auto">
          <a:xfrm flipH="1" flipV="1">
            <a:off x="1600200" y="4876800"/>
            <a:ext cx="685800" cy="1066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804" name="WordArt 28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619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R</a:t>
            </a:r>
            <a:endParaRPr lang="ru-RU" sz="1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  <p:bldP spid="203781" grpId="1"/>
      <p:bldP spid="203782" grpId="0" animBg="1"/>
      <p:bldP spid="203783" grpId="0" animBg="1"/>
      <p:bldP spid="203784" grpId="0" animBg="1"/>
      <p:bldP spid="203785" grpId="0" animBg="1"/>
      <p:bldP spid="203787" grpId="0" animBg="1"/>
      <p:bldP spid="203789" grpId="0" animBg="1"/>
      <p:bldP spid="203790" grpId="0" animBg="1"/>
      <p:bldP spid="203792" grpId="0" animBg="1"/>
      <p:bldP spid="203793" grpId="0" animBg="1"/>
      <p:bldP spid="203794" grpId="0" animBg="1"/>
      <p:bldP spid="203798" grpId="0" animBg="1"/>
      <p:bldP spid="203799" grpId="0" animBg="1"/>
      <p:bldP spid="203800" grpId="0" animBg="1"/>
      <p:bldP spid="203803" grpId="0" animBg="1"/>
      <p:bldP spid="20380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8625" y="215900"/>
          <a:ext cx="8286750" cy="1817688"/>
        </p:xfrm>
        <a:graphic>
          <a:graphicData uri="http://schemas.openxmlformats.org/presentationml/2006/ole">
            <p:oleObj spid="_x0000_s36866" name="Document" r:id="rId3" imgW="6910665" imgH="1675500" progId="Word.Document.8">
              <p:embed/>
            </p:oleObj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1785938" y="2714625"/>
            <a:ext cx="6286500" cy="2605088"/>
          </a:xfrm>
          <a:custGeom>
            <a:avLst/>
            <a:gdLst>
              <a:gd name="connsiteX0" fmla="*/ 1778696 w 6150279"/>
              <a:gd name="connsiteY0" fmla="*/ 0 h 2605414"/>
              <a:gd name="connsiteX1" fmla="*/ 0 w 6150279"/>
              <a:gd name="connsiteY1" fmla="*/ 2580362 h 2605414"/>
              <a:gd name="connsiteX2" fmla="*/ 6150279 w 6150279"/>
              <a:gd name="connsiteY2" fmla="*/ 2605414 h 2605414"/>
              <a:gd name="connsiteX3" fmla="*/ 1778696 w 6150279"/>
              <a:gd name="connsiteY3" fmla="*/ 0 h 26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79" h="2605414">
                <a:moveTo>
                  <a:pt x="1778696" y="0"/>
                </a:moveTo>
                <a:lnTo>
                  <a:pt x="0" y="2580362"/>
                </a:lnTo>
                <a:lnTo>
                  <a:pt x="6150279" y="2605414"/>
                </a:lnTo>
                <a:lnTo>
                  <a:pt x="1778696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6" name="TextBox 5"/>
          <p:cNvSpPr txBox="1"/>
          <p:nvPr/>
        </p:nvSpPr>
        <p:spPr>
          <a:xfrm>
            <a:off x="3429000" y="2143125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25" y="5286375"/>
            <a:ext cx="6786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                                                 C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284413" y="4000500"/>
            <a:ext cx="2573338" cy="1587"/>
          </a:xfrm>
          <a:prstGeom prst="line">
            <a:avLst/>
          </a:prstGeom>
          <a:ln w="57150">
            <a:solidFill>
              <a:srgbClr val="FFF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6125" y="5286375"/>
            <a:ext cx="2071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Е  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86063" y="3071813"/>
            <a:ext cx="2286000" cy="221456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9" name="Прямая соединительная линия 8"/>
          <p:cNvCxnSpPr>
            <a:stCxn id="5" idx="0"/>
          </p:cNvCxnSpPr>
          <p:nvPr/>
        </p:nvCxnSpPr>
        <p:spPr>
          <a:xfrm>
            <a:off x="3603625" y="2714625"/>
            <a:ext cx="968375" cy="2571750"/>
          </a:xfrm>
          <a:prstGeom prst="line">
            <a:avLst/>
          </a:prstGeom>
          <a:ln w="57150">
            <a:solidFill>
              <a:srgbClr val="FFF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000375" y="3286125"/>
            <a:ext cx="2643188" cy="1500188"/>
          </a:xfrm>
          <a:prstGeom prst="line">
            <a:avLst/>
          </a:prstGeom>
          <a:ln w="57150">
            <a:solidFill>
              <a:srgbClr val="FFF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119" y="232960"/>
            <a:ext cx="7954290" cy="5977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РЕШЕНИЯ ГЕОМЕТРИЧЕСКИХ ЗАДАЧ: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ЧТЕНИЕ УСЛОВИЯ ЗАДАЧИ.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ВЫПОЛНЕНИЕ ЧЕРТЕЖА С БУКВЕННЫМИ ОБОЗНАЧЕНИЯМИ.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КРАТКАЯ ЗАПИСЬ УСЛОВИЯ ЗАДАЧИ                        (ФОРМИРОВАНИЕ БАЗЫ ДАННЫХ).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ПЕРЕНОС ДАННЫХ УСЛОВИЯ НА ЧЕРТЕЖ;                                  ВЫДЕЛЕНИЕ ЭЛЕМЕНТОВ ЧЕРТЕЖА  РАЗЛИЧНЫМИ ЦВЕТАМИ.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3АПИСЬ ТРЕБУЕМЫХ ФОРМУЛ И ТЕОРЕМ НА ЧЕРНОВИКЕ (ФОРМИРОВАНИЕ БАЗЫ ЗНАНИЙ).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WordArt 4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64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58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Times New Roman"/>
                <a:cs typeface="Times New Roman"/>
              </a:rPr>
              <a:t>ТРЕУГОЛЬНИК</a:t>
            </a: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 flipH="1">
            <a:off x="2209800" y="1295400"/>
            <a:ext cx="2362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800600" y="1295400"/>
            <a:ext cx="2362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1524000" y="2057400"/>
            <a:ext cx="1719263" cy="415925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 сторонам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6096000" y="2057400"/>
            <a:ext cx="1431925" cy="415925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По углам</a:t>
            </a: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914400" y="25146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>
            <a:off x="23622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3048000" y="2514600"/>
            <a:ext cx="6096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152400" y="3733800"/>
            <a:ext cx="2139950" cy="415925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Разносторонний</a:t>
            </a:r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1143000" y="4572000"/>
            <a:ext cx="2251075" cy="415925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Равнобедренный</a:t>
            </a:r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1752600" y="5562600"/>
            <a:ext cx="2159000" cy="415925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Равносторонний</a:t>
            </a:r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7391400" y="25146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6934200" y="3657600"/>
            <a:ext cx="2028825" cy="415925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Остроугольный</a:t>
            </a:r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>
            <a:off x="67056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22" name="Text Box 18"/>
          <p:cNvSpPr txBox="1">
            <a:spLocks noChangeArrowheads="1"/>
          </p:cNvSpPr>
          <p:nvPr/>
        </p:nvSpPr>
        <p:spPr bwMode="auto">
          <a:xfrm>
            <a:off x="6324600" y="4572000"/>
            <a:ext cx="1868488" cy="415925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Тупоугольный</a:t>
            </a:r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>
            <a:off x="5562600" y="2514600"/>
            <a:ext cx="7620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5181600" y="5562600"/>
            <a:ext cx="2084388" cy="415925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Прямоугольный</a:t>
            </a:r>
          </a:p>
        </p:txBody>
      </p:sp>
      <p:sp>
        <p:nvSpPr>
          <p:cNvPr id="226325" name="AutoShape 2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nimBg="1"/>
      <p:bldP spid="226310" grpId="0" animBg="1"/>
      <p:bldP spid="226311" grpId="0" animBg="1"/>
      <p:bldP spid="226312" grpId="0" animBg="1"/>
      <p:bldP spid="226313" grpId="0" animBg="1"/>
      <p:bldP spid="226314" grpId="0" animBg="1"/>
      <p:bldP spid="226315" grpId="0" animBg="1"/>
      <p:bldP spid="226316" grpId="0" animBg="1"/>
      <p:bldP spid="226317" grpId="0" animBg="1"/>
      <p:bldP spid="226318" grpId="0" animBg="1"/>
      <p:bldP spid="226319" grpId="0" animBg="1"/>
      <p:bldP spid="226320" grpId="0" animBg="1"/>
      <p:bldP spid="226321" grpId="0" animBg="1"/>
      <p:bldP spid="226322" grpId="0" animBg="1"/>
      <p:bldP spid="226323" grpId="0" animBg="1"/>
      <p:bldP spid="2263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826" y="84115"/>
            <a:ext cx="8644030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ЭТАПЫ РЕШЕНИЯ ГЕОМЕТРИЧЕСКИХ ЗАДАЧ: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«ДЕТАЛИРОВКА» — ВЫЧЕРЧИВАНИЕ ОТДЕЛЬНЫХ  ДЕТАЛЕЙ НА ДОПОЛНИТЕЛЬНЫХ ЧЕРТЕЖАХ.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АНАЛИЗ ДАННЫХ ЗАДАЧИ, ПРИВЯЗКА ИСКОМЫХ ВЕЛИЧИН К ЭЛЕМЕНТАМ ЧЕРТЕЖА.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8. «СИНТЕЗ» —  СОСТАВЛЕНИЕ «ЦЕПОЧКИ» ДЕЙСТВИЙ (АЛГОРИТМА РЕШЕНИЯ).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 РЕАЛИЗАЦИЯ АЛГОРИТМА РЕШЕНИЯ.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 ПРОВЕРКА  </a:t>
            </a:r>
            <a:r>
              <a:rPr lang="ru-RU" sz="24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правильности  решения</a:t>
            </a: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 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11. ЗАПИСЬ ОТВЕТА.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91000" y="533400"/>
            <a:ext cx="47148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u="sng"/>
              <a:t>Найти: </a:t>
            </a:r>
          </a:p>
          <a:p>
            <a:r>
              <a:rPr lang="ru-RU" sz="2100"/>
              <a:t>1) площадь </a:t>
            </a:r>
            <a:r>
              <a:rPr lang="en-US" sz="2100" i="1"/>
              <a:t>S</a:t>
            </a:r>
            <a:r>
              <a:rPr lang="ru-RU" sz="2100" i="1"/>
              <a:t>;</a:t>
            </a:r>
            <a:r>
              <a:rPr lang="ru-RU" sz="2100"/>
              <a:t> </a:t>
            </a:r>
          </a:p>
          <a:p>
            <a:r>
              <a:rPr lang="ru-RU" sz="2100"/>
              <a:t>2) </a:t>
            </a:r>
            <a:r>
              <a:rPr lang="en-US" sz="2100" i="1"/>
              <a:t>h</a:t>
            </a:r>
            <a:r>
              <a:rPr lang="en-US" sz="2100" i="1" baseline="-25000"/>
              <a:t>b</a:t>
            </a:r>
            <a:r>
              <a:rPr lang="ru-RU" sz="2100"/>
              <a:t> − высоту </a:t>
            </a:r>
            <a:r>
              <a:rPr lang="en-US" sz="2100" i="1"/>
              <a:t>BD</a:t>
            </a:r>
            <a:r>
              <a:rPr lang="ru-RU" sz="2100" i="1"/>
              <a:t>; </a:t>
            </a:r>
            <a:endParaRPr lang="ru-RU" sz="2100"/>
          </a:p>
          <a:p>
            <a:r>
              <a:rPr lang="ru-RU" sz="2100"/>
              <a:t>3)  радиус вписанной окружности </a:t>
            </a:r>
            <a:r>
              <a:rPr lang="en-US" sz="2100" i="1"/>
              <a:t>r</a:t>
            </a:r>
            <a:r>
              <a:rPr lang="ru-RU" sz="2100" i="1"/>
              <a:t>;</a:t>
            </a:r>
            <a:endParaRPr lang="ru-RU" sz="2100"/>
          </a:p>
          <a:p>
            <a:r>
              <a:rPr lang="ru-RU" sz="2100"/>
              <a:t>4) величину наибольшего внутреннего угла треугольника </a:t>
            </a:r>
            <a:r>
              <a:rPr lang="ru-RU" sz="2100" i="1"/>
              <a:t>АВС</a:t>
            </a:r>
            <a:r>
              <a:rPr lang="ru-RU" sz="2100"/>
              <a:t>; </a:t>
            </a:r>
          </a:p>
          <a:p>
            <a:r>
              <a:rPr lang="ru-RU" sz="2100"/>
              <a:t>5) радиус описанной окружности </a:t>
            </a:r>
            <a:r>
              <a:rPr lang="en-US" sz="2100" i="1"/>
              <a:t>R</a:t>
            </a:r>
            <a:r>
              <a:rPr lang="ru-RU" sz="2100" i="1"/>
              <a:t>;</a:t>
            </a:r>
            <a:endParaRPr lang="ru-RU" sz="2100"/>
          </a:p>
          <a:p>
            <a:r>
              <a:rPr lang="ru-RU" sz="2100"/>
              <a:t>6) </a:t>
            </a:r>
            <a:r>
              <a:rPr lang="en-US" sz="2100" i="1"/>
              <a:t>m</a:t>
            </a:r>
            <a:r>
              <a:rPr lang="en-US" sz="2100" i="1" baseline="-25000"/>
              <a:t>b</a:t>
            </a:r>
            <a:r>
              <a:rPr lang="en-US" sz="2100" baseline="-25000"/>
              <a:t> </a:t>
            </a:r>
            <a:r>
              <a:rPr lang="ru-RU" sz="2100"/>
              <a:t>− длину медианы </a:t>
            </a:r>
            <a:r>
              <a:rPr lang="en-US" sz="2100" i="1"/>
              <a:t>BF</a:t>
            </a:r>
            <a:r>
              <a:rPr lang="ru-RU" sz="2100" i="1"/>
              <a:t>;</a:t>
            </a:r>
            <a:r>
              <a:rPr lang="ru-RU" sz="2100"/>
              <a:t>  </a:t>
            </a:r>
          </a:p>
          <a:p>
            <a:r>
              <a:rPr lang="ru-RU" sz="2100"/>
              <a:t>7) </a:t>
            </a:r>
            <a:r>
              <a:rPr lang="en-US" sz="2100" i="1"/>
              <a:t>L</a:t>
            </a:r>
            <a:r>
              <a:rPr lang="en-US" sz="2100" i="1" baseline="-25000"/>
              <a:t>b</a:t>
            </a:r>
            <a:r>
              <a:rPr lang="ru-RU" sz="2100" i="1" baseline="-25000"/>
              <a:t> </a:t>
            </a:r>
            <a:r>
              <a:rPr lang="ru-RU" sz="2100"/>
              <a:t> − длину биссектрисы  </a:t>
            </a:r>
            <a:r>
              <a:rPr lang="ru-RU" sz="2100" i="1"/>
              <a:t>ВЕ</a:t>
            </a:r>
            <a:r>
              <a:rPr lang="ru-RU" sz="2100"/>
              <a:t> угла </a:t>
            </a:r>
            <a:r>
              <a:rPr lang="ru-RU" sz="2100" i="1"/>
              <a:t>В</a:t>
            </a:r>
            <a:r>
              <a:rPr lang="ru-RU" sz="2100"/>
              <a:t> (точка </a:t>
            </a:r>
            <a:r>
              <a:rPr lang="ru-RU" sz="2100" i="1"/>
              <a:t>Е</a:t>
            </a:r>
            <a:r>
              <a:rPr lang="ru-RU" sz="2100"/>
              <a:t> лежит на отрезке </a:t>
            </a:r>
            <a:r>
              <a:rPr lang="ru-RU" sz="2100" i="1"/>
              <a:t>АС</a:t>
            </a:r>
            <a:r>
              <a:rPr lang="ru-RU" sz="2100"/>
              <a:t>).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29289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u="sng"/>
              <a:t>Дано: </a:t>
            </a:r>
          </a:p>
          <a:p>
            <a:r>
              <a:rPr lang="ru-RU" sz="2100"/>
              <a:t>В треугольнике </a:t>
            </a:r>
            <a:r>
              <a:rPr lang="ru-RU" sz="2100" i="1"/>
              <a:t>АВС </a:t>
            </a:r>
          </a:p>
          <a:p>
            <a:r>
              <a:rPr lang="ru-RU" sz="2100" i="1"/>
              <a:t>АВ=с=13 см;  </a:t>
            </a:r>
          </a:p>
          <a:p>
            <a:r>
              <a:rPr lang="ru-RU" sz="2100" i="1"/>
              <a:t>ВС=а=14 см;  </a:t>
            </a:r>
          </a:p>
          <a:p>
            <a:r>
              <a:rPr lang="ru-RU" sz="2100" i="1"/>
              <a:t>АС=</a:t>
            </a:r>
            <a:r>
              <a:rPr lang="en-US" sz="2100" i="1"/>
              <a:t>b</a:t>
            </a:r>
            <a:r>
              <a:rPr lang="ru-RU" sz="2100" i="1"/>
              <a:t>=15 см</a:t>
            </a:r>
            <a:r>
              <a:rPr lang="ru-RU" sz="2100"/>
              <a:t>. 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0063" y="3143250"/>
            <a:ext cx="3621087" cy="1857375"/>
          </a:xfrm>
          <a:custGeom>
            <a:avLst/>
            <a:gdLst>
              <a:gd name="connsiteX0" fmla="*/ 997527 w 3538847"/>
              <a:gd name="connsiteY0" fmla="*/ 0 h 1365662"/>
              <a:gd name="connsiteX1" fmla="*/ 0 w 3538847"/>
              <a:gd name="connsiteY1" fmla="*/ 1341912 h 1365662"/>
              <a:gd name="connsiteX2" fmla="*/ 3538847 w 3538847"/>
              <a:gd name="connsiteY2" fmla="*/ 1365662 h 1365662"/>
              <a:gd name="connsiteX3" fmla="*/ 997527 w 3538847"/>
              <a:gd name="connsiteY3" fmla="*/ 0 h 13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847" h="1365662">
                <a:moveTo>
                  <a:pt x="997527" y="0"/>
                </a:moveTo>
                <a:lnTo>
                  <a:pt x="0" y="1341912"/>
                </a:lnTo>
                <a:lnTo>
                  <a:pt x="3538847" y="1365662"/>
                </a:lnTo>
                <a:lnTo>
                  <a:pt x="997527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" name="TextBox 13"/>
          <p:cNvSpPr txBox="1"/>
          <p:nvPr/>
        </p:nvSpPr>
        <p:spPr>
          <a:xfrm>
            <a:off x="142875" y="5000625"/>
            <a:ext cx="4214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313" y="2714625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" y="3643313"/>
            <a:ext cx="2643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13                          14</a:t>
            </a:r>
          </a:p>
        </p:txBody>
      </p:sp>
      <p:cxnSp>
        <p:nvCxnSpPr>
          <p:cNvPr id="22" name="Прямая соединительная линия 21"/>
          <p:cNvCxnSpPr>
            <a:stCxn id="13" idx="0"/>
            <a:endCxn id="13" idx="0"/>
          </p:cNvCxnSpPr>
          <p:nvPr/>
        </p:nvCxnSpPr>
        <p:spPr>
          <a:xfrm>
            <a:off x="1520825" y="314325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0"/>
          </p:cNvCxnSpPr>
          <p:nvPr/>
        </p:nvCxnSpPr>
        <p:spPr>
          <a:xfrm flipH="1">
            <a:off x="1520825" y="3143250"/>
            <a:ext cx="3175" cy="1809750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0"/>
          </p:cNvCxnSpPr>
          <p:nvPr/>
        </p:nvCxnSpPr>
        <p:spPr>
          <a:xfrm>
            <a:off x="1520825" y="3143250"/>
            <a:ext cx="231775" cy="18097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3" idx="0"/>
          </p:cNvCxnSpPr>
          <p:nvPr/>
        </p:nvCxnSpPr>
        <p:spPr>
          <a:xfrm>
            <a:off x="1520825" y="3143250"/>
            <a:ext cx="765175" cy="180975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76400" y="4953000"/>
            <a:ext cx="3810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 i="1">
                <a:solidFill>
                  <a:srgbClr val="E46C0A"/>
                </a:solidFill>
              </a:rPr>
              <a:t>E</a:t>
            </a:r>
            <a:endParaRPr lang="ru-RU" b="1" i="1">
              <a:solidFill>
                <a:srgbClr val="E46C0A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00063" y="3143250"/>
            <a:ext cx="3621087" cy="1857375"/>
          </a:xfrm>
          <a:custGeom>
            <a:avLst/>
            <a:gdLst>
              <a:gd name="connsiteX0" fmla="*/ 997527 w 3538847"/>
              <a:gd name="connsiteY0" fmla="*/ 0 h 1365662"/>
              <a:gd name="connsiteX1" fmla="*/ 0 w 3538847"/>
              <a:gd name="connsiteY1" fmla="*/ 1341912 h 1365662"/>
              <a:gd name="connsiteX2" fmla="*/ 3538847 w 3538847"/>
              <a:gd name="connsiteY2" fmla="*/ 1365662 h 1365662"/>
              <a:gd name="connsiteX3" fmla="*/ 997527 w 3538847"/>
              <a:gd name="connsiteY3" fmla="*/ 0 h 13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847" h="1365662">
                <a:moveTo>
                  <a:pt x="997527" y="0"/>
                </a:moveTo>
                <a:lnTo>
                  <a:pt x="0" y="1341912"/>
                </a:lnTo>
                <a:lnTo>
                  <a:pt x="3538847" y="1365662"/>
                </a:lnTo>
                <a:lnTo>
                  <a:pt x="997527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371600" y="4953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D</a:t>
            </a:r>
            <a:endParaRPr lang="ru-RU" b="1">
              <a:solidFill>
                <a:srgbClr val="FF6600"/>
              </a:solidFill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209800" y="49530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F</a:t>
            </a:r>
            <a:endParaRPr lang="ru-RU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7" grpId="0"/>
      <p:bldP spid="39" grpId="1"/>
      <p:bldP spid="37903" grpId="0"/>
      <p:bldP spid="3790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6225" y="276225"/>
          <a:ext cx="8121650" cy="746125"/>
        </p:xfrm>
        <a:graphic>
          <a:graphicData uri="http://schemas.openxmlformats.org/presentationml/2006/ole">
            <p:oleObj spid="_x0000_s38914" name="Document" r:id="rId3" imgW="7006570" imgH="642564" progId="Word.Document.8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1066800"/>
          <a:ext cx="8048625" cy="4714875"/>
        </p:xfrm>
        <a:graphic>
          <a:graphicData uri="http://schemas.openxmlformats.org/presentationml/2006/ole">
            <p:oleObj spid="_x0000_s38915" name="Документ" r:id="rId4" imgW="7206358" imgH="4221242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1950" y="647700"/>
          <a:ext cx="8362950" cy="5276850"/>
        </p:xfrm>
        <a:graphic>
          <a:graphicData uri="http://schemas.openxmlformats.org/presentationml/2006/ole">
            <p:oleObj spid="_x0000_s39938" name="Документ" r:id="rId3" imgW="7287134" imgH="4596599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000" y="3581400"/>
          <a:ext cx="8172450" cy="2000250"/>
        </p:xfrm>
        <a:graphic>
          <a:graphicData uri="http://schemas.openxmlformats.org/presentationml/2006/ole">
            <p:oleObj spid="_x0000_s40962" name="Документ" r:id="rId3" imgW="7437146" imgH="1826669" progId="Word.Document.8">
              <p:embed/>
            </p:oleObj>
          </a:graphicData>
        </a:graphic>
      </p:graphicFrame>
      <p:sp>
        <p:nvSpPr>
          <p:cNvPr id="4" name="Полилиния 3"/>
          <p:cNvSpPr/>
          <p:nvPr/>
        </p:nvSpPr>
        <p:spPr>
          <a:xfrm>
            <a:off x="857250" y="1214438"/>
            <a:ext cx="3621088" cy="1571625"/>
          </a:xfrm>
          <a:custGeom>
            <a:avLst/>
            <a:gdLst>
              <a:gd name="connsiteX0" fmla="*/ 997527 w 3538847"/>
              <a:gd name="connsiteY0" fmla="*/ 0 h 1365662"/>
              <a:gd name="connsiteX1" fmla="*/ 0 w 3538847"/>
              <a:gd name="connsiteY1" fmla="*/ 1341912 h 1365662"/>
              <a:gd name="connsiteX2" fmla="*/ 3538847 w 3538847"/>
              <a:gd name="connsiteY2" fmla="*/ 1365662 h 1365662"/>
              <a:gd name="connsiteX3" fmla="*/ 997527 w 3538847"/>
              <a:gd name="connsiteY3" fmla="*/ 0 h 13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847" h="1365662">
                <a:moveTo>
                  <a:pt x="997527" y="0"/>
                </a:moveTo>
                <a:lnTo>
                  <a:pt x="0" y="1341912"/>
                </a:lnTo>
                <a:lnTo>
                  <a:pt x="3538847" y="1365662"/>
                </a:lnTo>
                <a:lnTo>
                  <a:pt x="997527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081881" y="1989932"/>
            <a:ext cx="1571625" cy="2063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625" y="785813"/>
            <a:ext cx="45720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      B</a:t>
            </a: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А             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D                               C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60363" y="142875"/>
          <a:ext cx="8169275" cy="714375"/>
        </p:xfrm>
        <a:graphic>
          <a:graphicData uri="http://schemas.openxmlformats.org/presentationml/2006/ole">
            <p:oleObj spid="_x0000_s40966" name="Документ" r:id="rId4" imgW="7427049" imgH="491102" progId="Word.Document.8">
              <p:embed/>
            </p:oleObj>
          </a:graphicData>
        </a:graphic>
      </p:graphicFrame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762000" y="5715000"/>
          <a:ext cx="4229100" cy="438150"/>
        </p:xfrm>
        <a:graphic>
          <a:graphicData uri="http://schemas.openxmlformats.org/presentationml/2006/ole">
            <p:oleObj spid="_x0000_s40967" name="Формула" r:id="rId5" imgW="2362200" imgH="241300" progId="Equation.3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57188" y="214313"/>
          <a:ext cx="8210550" cy="852487"/>
        </p:xfrm>
        <a:graphic>
          <a:graphicData uri="http://schemas.openxmlformats.org/presentationml/2006/ole">
            <p:oleObj spid="_x0000_s41986" name="Document" r:id="rId3" imgW="7185828" imgH="540615" progId="Word.Document.8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42950" y="3924300"/>
          <a:ext cx="7829550" cy="1590675"/>
        </p:xfrm>
        <a:graphic>
          <a:graphicData uri="http://schemas.openxmlformats.org/presentationml/2006/ole">
            <p:oleObj spid="_x0000_s41987" name="Документ" r:id="rId4" imgW="7179673" imgH="1767895" progId="Word.Document.8">
              <p:embed/>
            </p:oleObj>
          </a:graphicData>
        </a:graphic>
      </p:graphicFrame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200">
                <a:cs typeface="Times New Roman" pitchFamily="18" charset="0"/>
              </a:rPr>
              <a:t>   </a:t>
            </a:r>
            <a:endParaRPr lang="ru-RU" sz="1800"/>
          </a:p>
        </p:txBody>
      </p:sp>
      <p:sp>
        <p:nvSpPr>
          <p:cNvPr id="8" name="Полилиния 7"/>
          <p:cNvSpPr/>
          <p:nvPr/>
        </p:nvSpPr>
        <p:spPr>
          <a:xfrm>
            <a:off x="928688" y="1571625"/>
            <a:ext cx="3621087" cy="1571625"/>
          </a:xfrm>
          <a:custGeom>
            <a:avLst/>
            <a:gdLst>
              <a:gd name="connsiteX0" fmla="*/ 997527 w 3538847"/>
              <a:gd name="connsiteY0" fmla="*/ 0 h 1365662"/>
              <a:gd name="connsiteX1" fmla="*/ 0 w 3538847"/>
              <a:gd name="connsiteY1" fmla="*/ 1341912 h 1365662"/>
              <a:gd name="connsiteX2" fmla="*/ 3538847 w 3538847"/>
              <a:gd name="connsiteY2" fmla="*/ 1365662 h 1365662"/>
              <a:gd name="connsiteX3" fmla="*/ 997527 w 3538847"/>
              <a:gd name="connsiteY3" fmla="*/ 0 h 136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847" h="1365662">
                <a:moveTo>
                  <a:pt x="997527" y="0"/>
                </a:moveTo>
                <a:lnTo>
                  <a:pt x="0" y="1341912"/>
                </a:lnTo>
                <a:lnTo>
                  <a:pt x="3538847" y="1365662"/>
                </a:lnTo>
                <a:lnTo>
                  <a:pt x="997527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9" name="TextBox 8"/>
          <p:cNvSpPr txBox="1"/>
          <p:nvPr/>
        </p:nvSpPr>
        <p:spPr>
          <a:xfrm>
            <a:off x="500063" y="1143000"/>
            <a:ext cx="457200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      B</a:t>
            </a: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C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>
            <a:off x="1500188" y="1857375"/>
            <a:ext cx="1357312" cy="1285875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09600" y="5257800"/>
            <a:ext cx="228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200">
                <a:cs typeface="Times New Roman" pitchFamily="18" charset="0"/>
              </a:rPr>
              <a:t>Отсюда находим </a:t>
            </a:r>
            <a:endParaRPr lang="ru-RU" sz="900"/>
          </a:p>
          <a:p>
            <a:pPr eaLnBrk="0" hangingPunct="0"/>
            <a:endParaRPr lang="ru-RU" sz="180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3124200" y="5410200"/>
          <a:ext cx="4438650" cy="504825"/>
        </p:xfrm>
        <a:graphic>
          <a:graphicData uri="http://schemas.openxmlformats.org/presentationml/2006/ole">
            <p:oleObj spid="_x0000_s41993" name="Формула" r:id="rId5" imgW="1600200" imgH="203200" progId="Equation.3">
              <p:embed/>
            </p:oleObj>
          </a:graphicData>
        </a:graphic>
      </p:graphicFrame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352675" y="3819525"/>
            <a:ext cx="13509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200">
                <a:cs typeface="Times New Roman" pitchFamily="18" charset="0"/>
              </a:rPr>
              <a:t>               </a:t>
            </a: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419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1950" y="219075"/>
          <a:ext cx="8048625" cy="1762125"/>
        </p:xfrm>
        <a:graphic>
          <a:graphicData uri="http://schemas.openxmlformats.org/presentationml/2006/ole">
            <p:oleObj spid="_x0000_s43010" name="Документ" r:id="rId3" imgW="7304082" imgH="1608521" progId="Word.Document.8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762000" y="3733800"/>
          <a:ext cx="2590800" cy="835025"/>
        </p:xfrm>
        <a:graphic>
          <a:graphicData uri="http://schemas.openxmlformats.org/presentationml/2006/ole">
            <p:oleObj spid="_x0000_s43014" name="Формула" r:id="rId4" imgW="1040948" imgH="393529" progId="Equation.3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762000" y="4724400"/>
          <a:ext cx="1752600" cy="890588"/>
        </p:xfrm>
        <a:graphic>
          <a:graphicData uri="http://schemas.openxmlformats.org/presentationml/2006/ole">
            <p:oleObj spid="_x0000_s43013" name="Формула" r:id="rId5" imgW="876300" imgH="444500" progId="Equation.3">
              <p:embed/>
            </p:oleObj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590800" y="4724400"/>
          <a:ext cx="1905000" cy="884238"/>
        </p:xfrm>
        <a:graphic>
          <a:graphicData uri="http://schemas.openxmlformats.org/presentationml/2006/ole">
            <p:oleObj spid="_x0000_s43012" name="Формула" r:id="rId6" imgW="863225" imgH="393529" progId="Equation.3">
              <p:embed/>
            </p:oleObj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04800" y="2667000"/>
            <a:ext cx="7192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Из этой теоремы следует, что большим углом в треугольнике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является угол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По формуле (2) можем записать:</a:t>
            </a:r>
            <a:r>
              <a:rPr lang="ru-RU">
                <a:cs typeface="Times New Roman" pitchFamily="18" charset="0"/>
              </a:rPr>
              <a:t>  </a:t>
            </a:r>
            <a:endParaRPr lang="ru-RU" sz="1800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-1995488" y="40719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-1995488" y="4681538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>
                <a:cs typeface="Times New Roman" pitchFamily="18" charset="0"/>
              </a:rPr>
              <a:t>.  </a:t>
            </a:r>
            <a:endParaRPr lang="ru-RU" sz="1800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04800" y="1387475"/>
            <a:ext cx="7827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Включаем в </a:t>
            </a:r>
            <a:r>
              <a:rPr lang="ru-RU" b="1"/>
              <a:t>базу знаний</a:t>
            </a:r>
            <a:r>
              <a:rPr lang="ru-RU"/>
              <a:t> теорему о том, что против большей стороны в треугольнике лежит больший угол.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1950" y="781050"/>
          <a:ext cx="8382000" cy="1838325"/>
        </p:xfrm>
        <a:graphic>
          <a:graphicData uri="http://schemas.openxmlformats.org/presentationml/2006/ole">
            <p:oleObj spid="_x0000_s44034" name="Документ" r:id="rId3" imgW="7395676" imgH="1905634" progId="Word.Document.8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61950" y="4286250"/>
          <a:ext cx="8486775" cy="2009775"/>
        </p:xfrm>
        <a:graphic>
          <a:graphicData uri="http://schemas.openxmlformats.org/presentationml/2006/ole">
            <p:oleObj spid="_x0000_s44035" name="Документ" r:id="rId4" imgW="7456979" imgH="1770780" progId="Word.Document.8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1950" y="2790825"/>
          <a:ext cx="8372475" cy="1152525"/>
        </p:xfrm>
        <a:graphic>
          <a:graphicData uri="http://schemas.openxmlformats.org/presentationml/2006/ole">
            <p:oleObj spid="_x0000_s44036" name="Документ" r:id="rId5" imgW="7361419" imgH="1017180" progId="Word.Document.8">
              <p:embed/>
            </p:oleObj>
          </a:graphicData>
        </a:graphic>
      </p:graphicFrame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9600" y="350838"/>
            <a:ext cx="630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5.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Вычисление радиуса описанной окружности.</a:t>
            </a:r>
            <a:r>
              <a:rPr lang="ru-RU">
                <a:solidFill>
                  <a:srgbClr val="FF66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" y="457200"/>
          <a:ext cx="7648575" cy="2609850"/>
        </p:xfrm>
        <a:graphic>
          <a:graphicData uri="http://schemas.openxmlformats.org/presentationml/2006/ole">
            <p:oleObj spid="_x0000_s45058" name="Документ" r:id="rId3" imgW="7671179" imgH="2616687" progId="Word.Document.8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81000" y="2133600"/>
            <a:ext cx="4714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solidFill>
                <a:srgbClr val="C00000"/>
              </a:solidFill>
            </a:endParaRPr>
          </a:p>
          <a:p>
            <a:endParaRPr lang="ru-RU" b="1" i="1">
              <a:solidFill>
                <a:srgbClr val="C00000"/>
              </a:solidFill>
            </a:endParaRPr>
          </a:p>
          <a:p>
            <a:r>
              <a:rPr lang="ru-RU" b="1" i="1">
                <a:solidFill>
                  <a:srgbClr val="C00000"/>
                </a:solidFill>
              </a:rPr>
              <a:t>            </a:t>
            </a:r>
            <a:r>
              <a:rPr lang="en-US" b="1" i="1">
                <a:solidFill>
                  <a:schemeClr val="tx2"/>
                </a:solidFill>
              </a:rPr>
              <a:t>c                m           a</a:t>
            </a:r>
            <a:endParaRPr lang="ru-RU" b="1" i="1">
              <a:solidFill>
                <a:schemeClr val="tx2"/>
              </a:solidFill>
            </a:endParaRPr>
          </a:p>
          <a:p>
            <a:endParaRPr lang="en-US" b="1" i="1">
              <a:solidFill>
                <a:srgbClr val="C00000"/>
              </a:solidFill>
            </a:endParaRPr>
          </a:p>
          <a:p>
            <a:endParaRPr lang="en-US" b="1" i="1">
              <a:solidFill>
                <a:srgbClr val="C00000"/>
              </a:solidFill>
            </a:endParaRPr>
          </a:p>
          <a:p>
            <a:r>
              <a:rPr lang="en-US" b="1" i="1">
                <a:solidFill>
                  <a:srgbClr val="C00000"/>
                </a:solidFill>
              </a:rPr>
              <a:t>       </a:t>
            </a:r>
            <a:r>
              <a:rPr lang="ru-RU" b="1" i="1">
                <a:solidFill>
                  <a:srgbClr val="C00000"/>
                </a:solidFill>
              </a:rPr>
              <a:t>А </a:t>
            </a:r>
            <a:r>
              <a:rPr lang="en-US" b="1" i="1">
                <a:solidFill>
                  <a:srgbClr val="C00000"/>
                </a:solidFill>
              </a:rPr>
              <a:t>              </a:t>
            </a:r>
            <a:r>
              <a:rPr lang="en-US" b="1" i="1">
                <a:solidFill>
                  <a:schemeClr val="tx2"/>
                </a:solidFill>
              </a:rPr>
              <a:t>b</a:t>
            </a:r>
            <a:r>
              <a:rPr lang="ru-RU" b="1" i="1">
                <a:solidFill>
                  <a:srgbClr val="C00000"/>
                </a:solidFill>
              </a:rPr>
              <a:t>         </a:t>
            </a:r>
            <a:r>
              <a:rPr lang="en-US" b="1" i="1">
                <a:solidFill>
                  <a:srgbClr val="C00000"/>
                </a:solidFill>
              </a:rPr>
              <a:t>F                     C</a:t>
            </a:r>
            <a:r>
              <a:rPr lang="ru-RU" b="1" i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133600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B</a:t>
            </a:r>
            <a:endParaRPr lang="ru-RU" b="1" i="1">
              <a:solidFill>
                <a:srgbClr val="C00000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28600" y="4267200"/>
          <a:ext cx="8220075" cy="2095500"/>
        </p:xfrm>
        <a:graphic>
          <a:graphicData uri="http://schemas.openxmlformats.org/presentationml/2006/ole">
            <p:oleObj spid="_x0000_s45061" name="Документ" r:id="rId4" imgW="5031902" imgH="1289053" progId="Word.Document.8">
              <p:embed/>
            </p:oleObj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33400" y="274638"/>
            <a:ext cx="614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6. Вычисление длины медианы треугольника.</a:t>
            </a:r>
            <a:r>
              <a:rPr lang="ru-RU"/>
              <a:t> </a:t>
            </a:r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457200" y="2209800"/>
            <a:ext cx="3271838" cy="1409700"/>
          </a:xfrm>
          <a:custGeom>
            <a:avLst/>
            <a:gdLst/>
            <a:ahLst/>
            <a:cxnLst>
              <a:cxn ang="0">
                <a:pos x="1284" y="0"/>
              </a:cxn>
              <a:cxn ang="0">
                <a:pos x="0" y="2221"/>
              </a:cxn>
              <a:cxn ang="0">
                <a:pos x="5153" y="2221"/>
              </a:cxn>
              <a:cxn ang="0">
                <a:pos x="1284" y="0"/>
              </a:cxn>
            </a:cxnLst>
            <a:rect l="0" t="0" r="r" b="b"/>
            <a:pathLst>
              <a:path w="5153" h="2221">
                <a:moveTo>
                  <a:pt x="1284" y="0"/>
                </a:moveTo>
                <a:lnTo>
                  <a:pt x="0" y="2221"/>
                </a:lnTo>
                <a:lnTo>
                  <a:pt x="5153" y="2221"/>
                </a:lnTo>
                <a:lnTo>
                  <a:pt x="1284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5063" name="AutoShape 7"/>
          <p:cNvCxnSpPr>
            <a:cxnSpLocks noChangeShapeType="1"/>
          </p:cNvCxnSpPr>
          <p:nvPr/>
        </p:nvCxnSpPr>
        <p:spPr bwMode="auto">
          <a:xfrm>
            <a:off x="1295400" y="2209800"/>
            <a:ext cx="858838" cy="140970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lgDash"/>
            <a:round/>
            <a:headEnd/>
            <a:tailEnd/>
          </a:ln>
        </p:spPr>
      </p:cxn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2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838200" y="685800"/>
            <a:ext cx="548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</a:rPr>
              <a:t>Построим медиану </a:t>
            </a:r>
            <a:r>
              <a:rPr lang="ru-RU" i="1">
                <a:latin typeface="Times New Roman" pitchFamily="18" charset="0"/>
              </a:rPr>
              <a:t>BF</a:t>
            </a:r>
            <a:r>
              <a:rPr lang="ru-RU">
                <a:latin typeface="Times New Roman" pitchFamily="18" charset="0"/>
              </a:rPr>
              <a:t> и вычислим ее длину </a:t>
            </a:r>
            <a:r>
              <a:rPr lang="ru-RU" i="1">
                <a:latin typeface="Times New Roman" pitchFamily="18" charset="0"/>
              </a:rPr>
              <a:t>mb</a:t>
            </a:r>
            <a:r>
              <a:rPr lang="ru-RU">
                <a:latin typeface="Times New Roman" pitchFamily="18" charset="0"/>
              </a:rPr>
              <a:t>.</a:t>
            </a:r>
            <a:r>
              <a:rPr lang="ru-RU" sz="1600"/>
              <a:t>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81000" y="5715000"/>
            <a:ext cx="7272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200">
                <a:cs typeface="Times New Roman" pitchFamily="18" charset="0"/>
              </a:rPr>
              <a:t>Значение </a:t>
            </a:r>
            <a:r>
              <a:rPr lang="ru-RU" sz="2200" i="1">
                <a:cs typeface="Times New Roman" pitchFamily="18" charset="0"/>
              </a:rPr>
              <a:t>cosA</a:t>
            </a:r>
            <a:r>
              <a:rPr lang="ru-RU" sz="2200">
                <a:cs typeface="Times New Roman" pitchFamily="18" charset="0"/>
              </a:rPr>
              <a:t> находим из формулы</a:t>
            </a:r>
            <a:r>
              <a:rPr lang="en-US" sz="2200">
                <a:cs typeface="Times New Roman" pitchFamily="18" charset="0"/>
              </a:rPr>
              <a:t> (7)</a:t>
            </a:r>
            <a:r>
              <a:rPr lang="ru-RU" sz="2200">
                <a:cs typeface="Times New Roman" pitchFamily="18" charset="0"/>
              </a:rPr>
              <a:t>: </a:t>
            </a:r>
            <a:endParaRPr lang="ru-RU" sz="1800"/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791200" y="5257800"/>
          <a:ext cx="2819400" cy="895350"/>
        </p:xfrm>
        <a:graphic>
          <a:graphicData uri="http://schemas.openxmlformats.org/presentationml/2006/ole">
            <p:oleObj spid="_x0000_s45068" name="Формула" r:id="rId5" imgW="14351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5062" grpId="0"/>
      <p:bldP spid="45064" grpId="0" animBg="1"/>
      <p:bldP spid="45067" grpId="0"/>
      <p:bldP spid="450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4463" y="215900"/>
          <a:ext cx="8613775" cy="506413"/>
        </p:xfrm>
        <a:graphic>
          <a:graphicData uri="http://schemas.openxmlformats.org/presentationml/2006/ole">
            <p:oleObj spid="_x0000_s46082" name="Document" r:id="rId3" imgW="7683927" imgH="455897" progId="Word.Document.8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8925" y="2863850"/>
          <a:ext cx="8542338" cy="601663"/>
        </p:xfrm>
        <a:graphic>
          <a:graphicData uri="http://schemas.openxmlformats.org/presentationml/2006/ole">
            <p:oleObj spid="_x0000_s46083" name="Document" r:id="rId4" imgW="8165795" imgH="572923" progId="Word.Document.8">
              <p:embed/>
            </p:oleObj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1714500" y="928688"/>
            <a:ext cx="1690688" cy="1452562"/>
          </a:xfrm>
          <a:custGeom>
            <a:avLst/>
            <a:gdLst>
              <a:gd name="connsiteX0" fmla="*/ 1014608 w 1691014"/>
              <a:gd name="connsiteY0" fmla="*/ 0 h 1453019"/>
              <a:gd name="connsiteX1" fmla="*/ 0 w 1691014"/>
              <a:gd name="connsiteY1" fmla="*/ 1440493 h 1453019"/>
              <a:gd name="connsiteX2" fmla="*/ 1691014 w 1691014"/>
              <a:gd name="connsiteY2" fmla="*/ 1453019 h 1453019"/>
              <a:gd name="connsiteX3" fmla="*/ 1014608 w 1691014"/>
              <a:gd name="connsiteY3" fmla="*/ 0 h 145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014" h="1453019">
                <a:moveTo>
                  <a:pt x="1014608" y="0"/>
                </a:moveTo>
                <a:lnTo>
                  <a:pt x="0" y="1440493"/>
                </a:lnTo>
                <a:lnTo>
                  <a:pt x="1691014" y="1453019"/>
                </a:lnTo>
                <a:lnTo>
                  <a:pt x="1014608" y="0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7" name="TextBox 6"/>
          <p:cNvSpPr txBox="1"/>
          <p:nvPr/>
        </p:nvSpPr>
        <p:spPr>
          <a:xfrm>
            <a:off x="1357313" y="571500"/>
            <a:ext cx="25717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C00000"/>
                </a:solidFill>
              </a:rPr>
              <a:t>                    B</a:t>
            </a:r>
          </a:p>
          <a:p>
            <a:pPr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200" b="1" i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А </a:t>
            </a:r>
            <a:r>
              <a:rPr lang="en-US" b="1" i="1" dirty="0">
                <a:solidFill>
                  <a:srgbClr val="C00000"/>
                </a:solidFill>
              </a:rPr>
              <a:t>                         F  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642938"/>
            <a:ext cx="26431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C00000"/>
                </a:solidFill>
              </a:rPr>
              <a:t>                    </a:t>
            </a:r>
          </a:p>
          <a:p>
            <a:pPr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C00000"/>
                </a:solidFill>
              </a:rPr>
              <a:t>        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c              m</a:t>
            </a:r>
          </a:p>
          <a:p>
            <a:pPr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200" b="1" i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              b/2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15900" y="3357563"/>
          <a:ext cx="8483600" cy="3214687"/>
        </p:xfrm>
        <a:graphic>
          <a:graphicData uri="http://schemas.openxmlformats.org/presentationml/2006/ole">
            <p:oleObj spid="_x0000_s46087" name="Документ" r:id="rId5" imgW="7936586" imgH="2906228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4375"/>
          </a:xfrm>
        </p:spPr>
        <p:txBody>
          <a:bodyPr/>
          <a:lstStyle/>
          <a:p>
            <a:r>
              <a:rPr lang="ru-RU" sz="3400">
                <a:solidFill>
                  <a:srgbClr val="008000"/>
                </a:solidFill>
              </a:rPr>
              <a:t>Разносторонний треугольник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 flipV="1">
            <a:off x="990600" y="1905000"/>
            <a:ext cx="137160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2362200" y="1905000"/>
            <a:ext cx="1219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990600" y="2895600"/>
            <a:ext cx="2590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1431925" y="31353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a</a:t>
            </a:r>
            <a:endParaRPr lang="ru-RU" b="1">
              <a:solidFill>
                <a:srgbClr val="CC0066"/>
              </a:solidFill>
            </a:endParaRP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879725" y="19923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b</a:t>
            </a:r>
            <a:endParaRPr lang="ru-RU" b="1">
              <a:solidFill>
                <a:srgbClr val="CC0066"/>
              </a:solidFill>
            </a:endParaRPr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2346325" y="40497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c</a:t>
            </a:r>
            <a:endParaRPr lang="ru-RU" b="1">
              <a:solidFill>
                <a:srgbClr val="CC0066"/>
              </a:solidFill>
            </a:endParaRPr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3810000" y="3886200"/>
            <a:ext cx="4832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latin typeface="Times New Roman" pitchFamily="18" charset="0"/>
              </a:rPr>
              <a:t>Длины всех сторон разные</a:t>
            </a:r>
          </a:p>
        </p:txBody>
      </p:sp>
      <p:sp>
        <p:nvSpPr>
          <p:cNvPr id="227339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nimBg="1"/>
      <p:bldP spid="227333" grpId="0" animBg="1"/>
      <p:bldP spid="227334" grpId="0" animBg="1"/>
      <p:bldP spid="227335" grpId="1"/>
      <p:bldP spid="227336" grpId="0"/>
      <p:bldP spid="227337" grpId="0"/>
      <p:bldP spid="2273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4825" y="504825"/>
          <a:ext cx="8134350" cy="2395538"/>
        </p:xfrm>
        <a:graphic>
          <a:graphicData uri="http://schemas.openxmlformats.org/presentationml/2006/ole">
            <p:oleObj spid="_x0000_s47106" name="Документ" r:id="rId3" imgW="8308732" imgH="2440366" progId="Word.Document.8">
              <p:embed/>
            </p:oleObj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1066800" y="3733800"/>
            <a:ext cx="2398713" cy="1770063"/>
          </a:xfrm>
          <a:custGeom>
            <a:avLst/>
            <a:gdLst>
              <a:gd name="connsiteX0" fmla="*/ 1052187 w 3632548"/>
              <a:gd name="connsiteY0" fmla="*/ 0 h 1753644"/>
              <a:gd name="connsiteX1" fmla="*/ 0 w 3632548"/>
              <a:gd name="connsiteY1" fmla="*/ 1728592 h 1753644"/>
              <a:gd name="connsiteX2" fmla="*/ 3632548 w 3632548"/>
              <a:gd name="connsiteY2" fmla="*/ 1753644 h 1753644"/>
              <a:gd name="connsiteX3" fmla="*/ 1052187 w 3632548"/>
              <a:gd name="connsiteY3" fmla="*/ 0 h 175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2548" h="1753644">
                <a:moveTo>
                  <a:pt x="1052187" y="0"/>
                </a:moveTo>
                <a:lnTo>
                  <a:pt x="0" y="1728592"/>
                </a:lnTo>
                <a:lnTo>
                  <a:pt x="3632548" y="1753644"/>
                </a:lnTo>
                <a:lnTo>
                  <a:pt x="1052187" y="0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8" name="Прямая соединительная линия 7"/>
          <p:cNvCxnSpPr>
            <a:stCxn id="6" idx="0"/>
          </p:cNvCxnSpPr>
          <p:nvPr/>
        </p:nvCxnSpPr>
        <p:spPr>
          <a:xfrm flipV="1">
            <a:off x="1797050" y="3738563"/>
            <a:ext cx="2560638" cy="1587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033712" y="4205288"/>
            <a:ext cx="1800225" cy="8572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3352800"/>
            <a:ext cx="4786313" cy="2513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 A                </a:t>
            </a:r>
            <a:r>
              <a:rPr lang="en-US" sz="2200" b="1" i="1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      K</a:t>
            </a: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c           b   m             c</a:t>
            </a:r>
          </a:p>
          <a:p>
            <a:pPr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          F          </a:t>
            </a:r>
          </a:p>
          <a:p>
            <a:pPr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</a:rPr>
              <a:t>m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                </a:t>
            </a:r>
          </a:p>
          <a:p>
            <a:pPr>
              <a:defRPr/>
            </a:pP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3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B                 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</a:rPr>
              <a:t>a 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          C</a:t>
            </a:r>
            <a:endParaRPr lang="ru-RU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143000" y="3810000"/>
            <a:ext cx="3143250" cy="16430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143500" y="3643313"/>
          <a:ext cx="3786188" cy="2143125"/>
        </p:xfrm>
        <a:graphic>
          <a:graphicData uri="http://schemas.openxmlformats.org/presentationml/2006/ole">
            <p:oleObj spid="_x0000_s47112" name="Document" r:id="rId4" imgW="3755664" imgH="1902389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000" y="990600"/>
          <a:ext cx="8458200" cy="3000375"/>
        </p:xfrm>
        <a:graphic>
          <a:graphicData uri="http://schemas.openxmlformats.org/presentationml/2006/ole">
            <p:oleObj spid="_x0000_s48130" name="Документ" r:id="rId3" imgW="7980940" imgH="2895771" progId="Word.Document.8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875" y="3571875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А                      </a:t>
            </a:r>
            <a:r>
              <a:rPr lang="en-US" b="1" i="1">
                <a:solidFill>
                  <a:srgbClr val="C00000"/>
                </a:solidFill>
              </a:rPr>
              <a:t>E                         C</a:t>
            </a:r>
            <a:r>
              <a:rPr lang="ru-RU" b="1" i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8875" y="171450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B</a:t>
            </a:r>
            <a:endParaRPr lang="ru-RU" b="1" i="1">
              <a:solidFill>
                <a:srgbClr val="C00000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81000" y="4038600"/>
          <a:ext cx="8361363" cy="2225675"/>
        </p:xfrm>
        <a:graphic>
          <a:graphicData uri="http://schemas.openxmlformats.org/presentationml/2006/ole">
            <p:oleObj spid="_x0000_s48133" name="Документ" r:id="rId4" imgW="8050898" imgH="2133517" progId="Word.Document.8">
              <p:embed/>
            </p:oleObj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57200" y="350838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</a:rPr>
              <a:t>7. Вычисление длины биссектрисы треугольника.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813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5837238" y="763588"/>
            <a:ext cx="2630487" cy="1252537"/>
          </a:xfrm>
          <a:custGeom>
            <a:avLst/>
            <a:gdLst>
              <a:gd name="connsiteX0" fmla="*/ 751561 w 2630466"/>
              <a:gd name="connsiteY0" fmla="*/ 0 h 1252602"/>
              <a:gd name="connsiteX1" fmla="*/ 0 w 2630466"/>
              <a:gd name="connsiteY1" fmla="*/ 1240076 h 1252602"/>
              <a:gd name="connsiteX2" fmla="*/ 2630466 w 2630466"/>
              <a:gd name="connsiteY2" fmla="*/ 1252602 h 1252602"/>
              <a:gd name="connsiteX3" fmla="*/ 751561 w 2630466"/>
              <a:gd name="connsiteY3" fmla="*/ 0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66" h="1252602">
                <a:moveTo>
                  <a:pt x="751561" y="0"/>
                </a:moveTo>
                <a:lnTo>
                  <a:pt x="0" y="1240076"/>
                </a:lnTo>
                <a:lnTo>
                  <a:pt x="2630466" y="1252602"/>
                </a:lnTo>
                <a:lnTo>
                  <a:pt x="751561" y="0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>
            <a:off x="6588125" y="763588"/>
            <a:ext cx="341313" cy="1236662"/>
          </a:xfrm>
          <a:prstGeom prst="line">
            <a:avLst/>
          </a:prstGeom>
          <a:ln w="381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457200"/>
            <a:ext cx="3214688" cy="1979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200" b="1" i="1">
                <a:solidFill>
                  <a:srgbClr val="E46C0A"/>
                </a:solidFill>
              </a:rPr>
              <a:t>        В   </a:t>
            </a:r>
          </a:p>
          <a:p>
            <a:endParaRPr lang="ru-RU" sz="2200" b="1" i="1">
              <a:solidFill>
                <a:srgbClr val="E46C0A"/>
              </a:solidFill>
            </a:endParaRPr>
          </a:p>
          <a:p>
            <a:r>
              <a:rPr lang="en-US" sz="2200" b="1" i="1">
                <a:solidFill>
                  <a:srgbClr val="E46C0A"/>
                </a:solidFill>
              </a:rPr>
              <a:t>   </a:t>
            </a:r>
            <a:r>
              <a:rPr lang="en-US" sz="800" b="1" i="1">
                <a:solidFill>
                  <a:srgbClr val="E46C0A"/>
                </a:solidFill>
              </a:rPr>
              <a:t> </a:t>
            </a:r>
            <a:r>
              <a:rPr lang="en-US" sz="2200" b="1" i="1">
                <a:solidFill>
                  <a:srgbClr val="0000FF"/>
                </a:solidFill>
              </a:rPr>
              <a:t>c          L         a</a:t>
            </a:r>
            <a:endParaRPr lang="ru-RU" sz="2200" b="1" i="1">
              <a:solidFill>
                <a:srgbClr val="0000FF"/>
              </a:solidFill>
            </a:endParaRPr>
          </a:p>
          <a:p>
            <a:endParaRPr lang="ru-RU" sz="2200" b="1" i="1">
              <a:solidFill>
                <a:srgbClr val="E46C0A"/>
              </a:solidFill>
            </a:endParaRPr>
          </a:p>
          <a:p>
            <a:endParaRPr lang="ru-RU" sz="1400" b="1" i="1">
              <a:solidFill>
                <a:srgbClr val="E46C0A"/>
              </a:solidFill>
            </a:endParaRPr>
          </a:p>
          <a:p>
            <a:r>
              <a:rPr lang="ru-RU" sz="2200" b="1" i="1">
                <a:solidFill>
                  <a:srgbClr val="E46C0A"/>
                </a:solidFill>
              </a:rPr>
              <a:t>А     </a:t>
            </a:r>
            <a:r>
              <a:rPr lang="en-US" sz="2200" b="1" i="1">
                <a:solidFill>
                  <a:srgbClr val="E46C0A"/>
                </a:solidFill>
              </a:rPr>
              <a:t>  </a:t>
            </a:r>
            <a:r>
              <a:rPr lang="ru-RU" sz="2200" b="1" i="1">
                <a:solidFill>
                  <a:srgbClr val="E46C0A"/>
                </a:solidFill>
              </a:rPr>
              <a:t>  </a:t>
            </a:r>
            <a:r>
              <a:rPr lang="en-US" sz="2200" b="1" i="1">
                <a:solidFill>
                  <a:srgbClr val="E46C0A"/>
                </a:solidFill>
              </a:rPr>
              <a:t>  </a:t>
            </a:r>
            <a:r>
              <a:rPr lang="ru-RU" sz="2200" b="1" i="1">
                <a:solidFill>
                  <a:srgbClr val="E46C0A"/>
                </a:solidFill>
              </a:rPr>
              <a:t>  Е </a:t>
            </a:r>
            <a:r>
              <a:rPr lang="en-US" sz="2200" b="1" i="1">
                <a:solidFill>
                  <a:srgbClr val="E46C0A"/>
                </a:solidFill>
              </a:rPr>
              <a:t>                </a:t>
            </a:r>
            <a:r>
              <a:rPr lang="ru-RU" sz="2200" b="1" i="1">
                <a:solidFill>
                  <a:srgbClr val="E46C0A"/>
                </a:solidFill>
              </a:rPr>
              <a:t>С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57200" y="381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800" b="1">
                <a:latin typeface="Times New Roman" pitchFamily="18" charset="0"/>
              </a:rPr>
              <a:t>Обозначим </a:t>
            </a:r>
            <a:r>
              <a:rPr lang="en-US" sz="1800" b="1" i="1">
                <a:latin typeface="Times New Roman" pitchFamily="18" charset="0"/>
              </a:rPr>
              <a:t>AE</a:t>
            </a:r>
            <a:r>
              <a:rPr lang="ru-RU" sz="1800" b="1" i="1">
                <a:latin typeface="Times New Roman" pitchFamily="18" charset="0"/>
              </a:rPr>
              <a:t> =</a:t>
            </a:r>
            <a:endParaRPr lang="ru-RU" sz="1600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362200" y="38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x</a:t>
            </a:r>
            <a:endParaRPr lang="ru-RU" sz="160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14800" y="381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/>
              <a:t>b - x</a:t>
            </a:r>
            <a:endParaRPr lang="ru-RU" sz="1600" i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362200" y="38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x</a:t>
            </a:r>
            <a:endParaRPr lang="ru-RU" sz="1600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819400" y="381000"/>
            <a:ext cx="205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,  тогда </a:t>
            </a:r>
            <a:r>
              <a:rPr lang="en-US" sz="1600" b="1" i="1"/>
              <a:t>EC</a:t>
            </a:r>
            <a:r>
              <a:rPr lang="ru-RU" sz="1600" b="1" i="1"/>
              <a:t> = </a:t>
            </a:r>
            <a:r>
              <a:rPr lang="en-US" sz="1600" b="1" i="1"/>
              <a:t>b</a:t>
            </a:r>
            <a:r>
              <a:rPr lang="ru-RU" sz="1600" b="1" i="1"/>
              <a:t> – </a:t>
            </a:r>
            <a:r>
              <a:rPr lang="en-US" sz="1600" b="1" i="1"/>
              <a:t>x</a:t>
            </a:r>
            <a:r>
              <a:rPr lang="ru-RU" sz="1600" b="1"/>
              <a:t>.</a:t>
            </a:r>
            <a:r>
              <a:rPr lang="ru-RU" sz="1600"/>
              <a:t> 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609600" y="838200"/>
            <a:ext cx="4170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200">
                <a:cs typeface="Times New Roman" pitchFamily="18" charset="0"/>
              </a:rPr>
              <a:t>Из упомянутой теоремы следует </a:t>
            </a:r>
            <a:endParaRPr lang="ru-RU" sz="900"/>
          </a:p>
          <a:p>
            <a:pPr algn="just" eaLnBrk="0" hangingPunct="0"/>
            <a:r>
              <a:rPr lang="ru-RU" sz="2200">
                <a:cs typeface="Times New Roman" pitchFamily="18" charset="0"/>
              </a:rPr>
              <a:t>пропорция: </a:t>
            </a:r>
            <a:endParaRPr lang="ru-RU" sz="1800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2286000" y="1295400"/>
          <a:ext cx="1162050" cy="704850"/>
        </p:xfrm>
        <a:graphic>
          <a:graphicData uri="http://schemas.openxmlformats.org/presentationml/2006/ole">
            <p:oleObj spid="_x0000_s49163" name="Формула" r:id="rId3" imgW="723900" imgH="444500" progId="Equation.3">
              <p:embed/>
            </p:oleObj>
          </a:graphicData>
        </a:graphic>
      </p:graphicFrame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609600" y="2057400"/>
            <a:ext cx="243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200">
                <a:cs typeface="Times New Roman" pitchFamily="18" charset="0"/>
              </a:rPr>
              <a:t>Отсюда находим:  </a:t>
            </a:r>
            <a:endParaRPr lang="ru-RU" sz="1800"/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3733800" y="1828800"/>
          <a:ext cx="1123950" cy="714375"/>
        </p:xfrm>
        <a:graphic>
          <a:graphicData uri="http://schemas.openxmlformats.org/presentationml/2006/ole">
            <p:oleObj spid="_x0000_s49166" name="Формула" r:id="rId4" imgW="698500" imgH="444500" progId="Equation.3">
              <p:embed/>
            </p:oleObj>
          </a:graphicData>
        </a:graphic>
      </p:graphicFrame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533400" y="2667000"/>
            <a:ext cx="7845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200">
                <a:cs typeface="Times New Roman" pitchFamily="18" charset="0"/>
              </a:rPr>
              <a:t>Используя теорему косинусов, из треугольника </a:t>
            </a:r>
            <a:r>
              <a:rPr lang="ru-RU" sz="2200" i="1">
                <a:cs typeface="Times New Roman" pitchFamily="18" charset="0"/>
              </a:rPr>
              <a:t>АВЕ</a:t>
            </a:r>
            <a:r>
              <a:rPr lang="ru-RU" sz="2200">
                <a:cs typeface="Times New Roman" pitchFamily="18" charset="0"/>
              </a:rPr>
              <a:t> выражаем </a:t>
            </a:r>
            <a:endParaRPr lang="ru-RU" sz="1800"/>
          </a:p>
        </p:txBody>
      </p:sp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8296275" y="2590800"/>
          <a:ext cx="514350" cy="476250"/>
        </p:xfrm>
        <a:graphic>
          <a:graphicData uri="http://schemas.openxmlformats.org/presentationml/2006/ole">
            <p:oleObj spid="_x0000_s49169" name="Формула" r:id="rId5" imgW="266400" imgH="241200" progId="Equation.3">
              <p:embed/>
            </p:oleObj>
          </a:graphicData>
        </a:graphic>
      </p:graphicFrame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387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609600" y="3200400"/>
          <a:ext cx="3000375" cy="466725"/>
        </p:xfrm>
        <a:graphic>
          <a:graphicData uri="http://schemas.openxmlformats.org/presentationml/2006/ole">
            <p:oleObj spid="_x0000_s49172" name="Формула" r:id="rId6" imgW="1574800" imgH="241300" progId="Equation.3">
              <p:embed/>
            </p:oleObj>
          </a:graphicData>
        </a:graphic>
      </p:graphicFrame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457200" y="3733800"/>
            <a:ext cx="4192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200">
                <a:cs typeface="Times New Roman" pitchFamily="18" charset="0"/>
              </a:rPr>
              <a:t>После преобразований получаем:</a:t>
            </a:r>
            <a:endParaRPr lang="ru-RU" sz="900"/>
          </a:p>
          <a:p>
            <a:pPr algn="just" eaLnBrk="0" hangingPunct="0"/>
            <a:r>
              <a:rPr lang="ru-RU" sz="2200">
                <a:cs typeface="Times New Roman" pitchFamily="18" charset="0"/>
              </a:rPr>
              <a:t> </a:t>
            </a:r>
            <a:endParaRPr lang="ru-RU" sz="1800"/>
          </a:p>
        </p:txBody>
      </p:sp>
      <p:graphicFrame>
        <p:nvGraphicFramePr>
          <p:cNvPr id="49174" name="Object 22"/>
          <p:cNvGraphicFramePr>
            <a:graphicFrameLocks noChangeAspect="1"/>
          </p:cNvGraphicFramePr>
          <p:nvPr/>
        </p:nvGraphicFramePr>
        <p:xfrm>
          <a:off x="381000" y="4114800"/>
          <a:ext cx="6019800" cy="685800"/>
        </p:xfrm>
        <a:graphic>
          <a:graphicData uri="http://schemas.openxmlformats.org/presentationml/2006/ole">
            <p:oleObj spid="_x0000_s49174" name="Формула" r:id="rId7" imgW="4025900" imgH="457200" progId="Equation.3">
              <p:embed/>
            </p:oleObj>
          </a:graphicData>
        </a:graphic>
      </p:graphicFrame>
      <p:graphicFrame>
        <p:nvGraphicFramePr>
          <p:cNvPr id="49177" name="Object 25"/>
          <p:cNvGraphicFramePr>
            <a:graphicFrameLocks noChangeAspect="1"/>
          </p:cNvGraphicFramePr>
          <p:nvPr/>
        </p:nvGraphicFramePr>
        <p:xfrm>
          <a:off x="-1995488" y="2725738"/>
          <a:ext cx="447675" cy="495300"/>
        </p:xfrm>
        <a:graphic>
          <a:graphicData uri="http://schemas.openxmlformats.org/presentationml/2006/ole">
            <p:oleObj spid="_x0000_s49177" name="Формула" r:id="rId8" imgW="203112" imgH="228501" progId="Equation.3">
              <p:embed/>
            </p:oleObj>
          </a:graphicData>
        </a:graphic>
      </p:graphicFrame>
      <p:graphicFrame>
        <p:nvGraphicFramePr>
          <p:cNvPr id="49176" name="Object 24"/>
          <p:cNvGraphicFramePr>
            <a:graphicFrameLocks noChangeAspect="1"/>
          </p:cNvGraphicFramePr>
          <p:nvPr/>
        </p:nvGraphicFramePr>
        <p:xfrm>
          <a:off x="-1995488" y="3648075"/>
          <a:ext cx="381000" cy="485775"/>
        </p:xfrm>
        <a:graphic>
          <a:graphicData uri="http://schemas.openxmlformats.org/presentationml/2006/ole">
            <p:oleObj spid="_x0000_s49176" name="Формула" r:id="rId9" imgW="177646" imgH="228402" progId="Equation.3">
              <p:embed/>
            </p:oleObj>
          </a:graphicData>
        </a:graphic>
      </p:graphicFrame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533400" y="5105400"/>
            <a:ext cx="6327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200">
                <a:cs typeface="Times New Roman" pitchFamily="18" charset="0"/>
              </a:rPr>
              <a:t>Отметим, что при выводе формул для вычисления </a:t>
            </a:r>
            <a:endParaRPr lang="ru-RU" sz="1800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-1995488" y="3221038"/>
            <a:ext cx="488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200">
                <a:cs typeface="Times New Roman" pitchFamily="18" charset="0"/>
              </a:rPr>
              <a:t> и </a:t>
            </a:r>
            <a:endParaRPr lang="ru-RU" sz="1800"/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381000" y="5486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200">
                <a:cs typeface="Times New Roman" pitchFamily="18" charset="0"/>
              </a:rPr>
              <a:t> применяются тождества сокращенного умножения, которые также должны быть включены в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базу знаний</a:t>
            </a:r>
            <a:r>
              <a:rPr lang="ru-RU" sz="2200">
                <a:cs typeface="Times New Roman" pitchFamily="18" charset="0"/>
              </a:rPr>
              <a:t>.</a:t>
            </a: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43437 0.264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35417 0.2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158" grpId="0"/>
      <p:bldP spid="49159" grpId="0"/>
      <p:bldP spid="49159" grpId="1"/>
      <p:bldP spid="49160" grpId="0"/>
      <p:bldP spid="49160" grpId="1"/>
      <p:bldP spid="49161" grpId="0"/>
      <p:bldP spid="49162" grpId="0"/>
      <p:bldP spid="49164" grpId="0"/>
      <p:bldP spid="49167" grpId="0"/>
      <p:bldP spid="49170" grpId="0"/>
      <p:bldP spid="49175" grpId="0"/>
      <p:bldP spid="49178" grpId="0"/>
      <p:bldP spid="4918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57200" y="381000"/>
          <a:ext cx="8524875" cy="2581275"/>
        </p:xfrm>
        <a:graphic>
          <a:graphicData uri="http://schemas.openxmlformats.org/presentationml/2006/ole">
            <p:oleObj spid="_x0000_s56322" name="Документ" r:id="rId3" imgW="8463792" imgH="2567649" progId="Word.Document.8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92138" y="4191000"/>
          <a:ext cx="8551862" cy="2054225"/>
        </p:xfrm>
        <a:graphic>
          <a:graphicData uri="http://schemas.openxmlformats.org/presentationml/2006/ole">
            <p:oleObj spid="_x0000_s56323" name="Document" r:id="rId4" imgW="8471652" imgH="1789487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3" name="WordArt 7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640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49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" y="228600"/>
          <a:ext cx="7315200" cy="609600"/>
        </p:xfrm>
        <a:graphic>
          <a:graphicData uri="http://schemas.openxmlformats.org/presentationml/2006/ole">
            <p:oleObj spid="_x0000_s60418" name="Документ" r:id="rId3" imgW="7014155" imgH="643625" progId="Word.Document.8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" y="533400"/>
          <a:ext cx="8877300" cy="4800600"/>
        </p:xfrm>
        <a:graphic>
          <a:graphicData uri="http://schemas.openxmlformats.org/presentationml/2006/ole">
            <p:oleObj spid="_x0000_s60419" name="Документ" r:id="rId4" imgW="7942716" imgH="4297323" progId="Word.Documen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33400" y="4419600"/>
          <a:ext cx="7353300" cy="1809750"/>
        </p:xfrm>
        <a:graphic>
          <a:graphicData uri="http://schemas.openxmlformats.org/presentationml/2006/ole">
            <p:oleObj spid="_x0000_s60420" name="Документ" r:id="rId5" imgW="7090603" imgH="1745540" progId="Word.Document.8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57200" y="5638800"/>
          <a:ext cx="7334250" cy="590550"/>
        </p:xfrm>
        <a:graphic>
          <a:graphicData uri="http://schemas.openxmlformats.org/presentationml/2006/ole">
            <p:oleObj spid="_x0000_s60424" name="Документ" r:id="rId6" imgW="7065721" imgH="568986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9600" y="457200"/>
          <a:ext cx="7400925" cy="5133975"/>
        </p:xfrm>
        <a:graphic>
          <a:graphicData uri="http://schemas.openxmlformats.org/presentationml/2006/ole">
            <p:oleObj spid="_x0000_s61445" name="Документ" r:id="rId3" imgW="7128827" imgH="4951044" progId="Word.Document.8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09600" y="1724025"/>
          <a:ext cx="7400925" cy="5133975"/>
        </p:xfrm>
        <a:graphic>
          <a:graphicData uri="http://schemas.openxmlformats.org/presentationml/2006/ole">
            <p:oleObj spid="_x0000_s61446" name="Документ" r:id="rId4" imgW="7128827" imgH="495104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на дом</a:t>
            </a:r>
          </a:p>
        </p:txBody>
      </p:sp>
      <p:graphicFrame>
        <p:nvGraphicFramePr>
          <p:cNvPr id="94323" name="Object 115"/>
          <p:cNvGraphicFramePr>
            <a:graphicFrameLocks noChangeAspect="1"/>
          </p:cNvGraphicFramePr>
          <p:nvPr>
            <p:ph sz="half" idx="1"/>
          </p:nvPr>
        </p:nvGraphicFramePr>
        <p:xfrm>
          <a:off x="609600" y="2973388"/>
          <a:ext cx="990600" cy="382587"/>
        </p:xfrm>
        <a:graphic>
          <a:graphicData uri="http://schemas.openxmlformats.org/presentationml/2006/ole">
            <p:oleObj spid="_x0000_s94323" name="Формула" r:id="rId3" imgW="558720" imgH="215640" progId="Equation.3">
              <p:embed/>
            </p:oleObj>
          </a:graphicData>
        </a:graphic>
      </p:graphicFrame>
      <p:pic>
        <p:nvPicPr>
          <p:cNvPr id="94310" name="Picture 102" descr="ptici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2089150" cy="1674813"/>
          </a:xfrm>
          <a:prstGeom prst="rect">
            <a:avLst/>
          </a:prstGeom>
          <a:noFill/>
        </p:spPr>
      </p:pic>
      <p:sp>
        <p:nvSpPr>
          <p:cNvPr id="94319" name="Text Box 111"/>
          <p:cNvSpPr txBox="1">
            <a:spLocks noChangeArrowheads="1"/>
          </p:cNvSpPr>
          <p:nvPr/>
        </p:nvSpPr>
        <p:spPr bwMode="auto">
          <a:xfrm>
            <a:off x="228600" y="1295400"/>
            <a:ext cx="87090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/>
              <a:t>Найдите медиану и биссектрису большего угла треугольника АВС, если его стороны равны 4 см, 6 см и 8 см.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В треугольнике АВС известна сторона </a:t>
            </a:r>
            <a:r>
              <a:rPr lang="ru-RU" i="1"/>
              <a:t>а</a:t>
            </a:r>
            <a:r>
              <a:rPr lang="ru-RU"/>
              <a:t>, противолежащий ей угол </a:t>
            </a:r>
            <a:r>
              <a:rPr lang="el-GR">
                <a:cs typeface="Arial" charset="0"/>
              </a:rPr>
              <a:t>α</a:t>
            </a:r>
            <a:r>
              <a:rPr lang="ru-RU">
                <a:cs typeface="Arial" charset="0"/>
              </a:rPr>
              <a:t>, угол </a:t>
            </a:r>
            <a:r>
              <a:rPr lang="el-GR">
                <a:cs typeface="Arial" charset="0"/>
              </a:rPr>
              <a:t>β</a:t>
            </a:r>
            <a:r>
              <a:rPr lang="ru-RU">
                <a:cs typeface="Arial" charset="0"/>
              </a:rPr>
              <a:t>. Найдите третий угол </a:t>
            </a:r>
            <a:r>
              <a:rPr lang="el-GR">
                <a:cs typeface="Arial" charset="0"/>
              </a:rPr>
              <a:t>γ</a:t>
            </a:r>
            <a:r>
              <a:rPr lang="ru-RU">
                <a:cs typeface="Arial" charset="0"/>
              </a:rPr>
              <a:t> треугольника, длины сторон </a:t>
            </a:r>
            <a:r>
              <a:rPr lang="en-US" i="1">
                <a:cs typeface="Arial" charset="0"/>
              </a:rPr>
              <a:t>b</a:t>
            </a:r>
            <a:r>
              <a:rPr lang="ru-RU">
                <a:cs typeface="Arial" charset="0"/>
              </a:rPr>
              <a:t>  и  </a:t>
            </a:r>
            <a:r>
              <a:rPr lang="en-US" i="1">
                <a:cs typeface="Arial" charset="0"/>
              </a:rPr>
              <a:t>c</a:t>
            </a:r>
            <a:r>
              <a:rPr lang="ru-RU">
                <a:cs typeface="Arial" charset="0"/>
              </a:rPr>
              <a:t>, радиус описанной окружности </a:t>
            </a:r>
            <a:r>
              <a:rPr lang="en-US">
                <a:cs typeface="Arial" charset="0"/>
              </a:rPr>
              <a:t>R</a:t>
            </a:r>
            <a:r>
              <a:rPr lang="ru-RU">
                <a:cs typeface="Arial" charset="0"/>
              </a:rPr>
              <a:t>, радиус вписанной окружности </a:t>
            </a:r>
            <a:r>
              <a:rPr lang="en-US">
                <a:cs typeface="Arial" charset="0"/>
              </a:rPr>
              <a:t>r</a:t>
            </a:r>
            <a:r>
              <a:rPr lang="ru-RU">
                <a:cs typeface="Arial" charset="0"/>
              </a:rPr>
              <a:t>.</a:t>
            </a:r>
            <a:endParaRPr lang="el-GR" i="1">
              <a:cs typeface="Arial" charset="0"/>
            </a:endParaRPr>
          </a:p>
        </p:txBody>
      </p:sp>
      <p:graphicFrame>
        <p:nvGraphicFramePr>
          <p:cNvPr id="94331" name="Object 123"/>
          <p:cNvGraphicFramePr>
            <a:graphicFrameLocks noChangeAspect="1"/>
          </p:cNvGraphicFramePr>
          <p:nvPr>
            <p:ph sz="half" idx="2"/>
          </p:nvPr>
        </p:nvGraphicFramePr>
        <p:xfrm>
          <a:off x="1828800" y="2973388"/>
          <a:ext cx="1905000" cy="417512"/>
        </p:xfrm>
        <a:graphic>
          <a:graphicData uri="http://schemas.openxmlformats.org/presentationml/2006/ole">
            <p:oleObj spid="_x0000_s94331" name="Формула" r:id="rId5" imgW="1041120" imgH="228600" progId="Equation.3">
              <p:embed/>
            </p:oleObj>
          </a:graphicData>
        </a:graphic>
      </p:graphicFrame>
      <p:sp>
        <p:nvSpPr>
          <p:cNvPr id="94333" name="Text Box 125"/>
          <p:cNvSpPr txBox="1">
            <a:spLocks noChangeArrowheads="1"/>
          </p:cNvSpPr>
          <p:nvPr/>
        </p:nvSpPr>
        <p:spPr bwMode="auto">
          <a:xfrm>
            <a:off x="1600200" y="3097213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,</a:t>
            </a:r>
          </a:p>
        </p:txBody>
      </p:sp>
      <p:sp>
        <p:nvSpPr>
          <p:cNvPr id="94334" name="Text Box 126"/>
          <p:cNvSpPr txBox="1">
            <a:spLocks noChangeArrowheads="1"/>
          </p:cNvSpPr>
          <p:nvPr/>
        </p:nvSpPr>
        <p:spPr bwMode="auto">
          <a:xfrm>
            <a:off x="365125" y="3617913"/>
            <a:ext cx="84740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3(*). В равнобедренном треугольнике боковые стороны равны 17, а основание равно 30. Найдите:</a:t>
            </a:r>
          </a:p>
          <a:p>
            <a:endParaRPr lang="ru-RU" sz="1800"/>
          </a:p>
          <a:p>
            <a:r>
              <a:rPr lang="ru-RU" sz="1800"/>
              <a:t>а) высоту, проведенную к боковой стороне;</a:t>
            </a:r>
          </a:p>
          <a:p>
            <a:r>
              <a:rPr lang="ru-RU" sz="1800"/>
              <a:t>б) синус угла между равными сторонами;</a:t>
            </a:r>
          </a:p>
          <a:p>
            <a:r>
              <a:rPr lang="ru-RU" sz="1800"/>
              <a:t>в) отношение радиуса вписанной окружности к радиусу описанной окружности;</a:t>
            </a:r>
          </a:p>
          <a:p>
            <a:r>
              <a:rPr lang="ru-RU" sz="1800"/>
              <a:t>г) медиану, проведенную к боковой стороне;</a:t>
            </a:r>
          </a:p>
          <a:p>
            <a:r>
              <a:rPr lang="ru-RU" sz="1800"/>
              <a:t>д) биссектрису, проведенную к боковой стороне.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77743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319" grpId="0"/>
      <p:bldP spid="94333" grpId="0"/>
      <p:bldP spid="943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Дополнительное задание.</a:t>
            </a:r>
          </a:p>
        </p:txBody>
      </p:sp>
      <p:pic>
        <p:nvPicPr>
          <p:cNvPr id="216071" name="EtudesRu_metro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296400" y="533400"/>
            <a:ext cx="2254250" cy="1690688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6" dur="165760" fill="hold"/>
                                        <p:tgtEl>
                                          <p:spTgt spid="216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607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6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6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71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Психологическая заминка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81950" cy="12827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Урок заканчивается, пожалуйста определите своё эмоциональное состояние в конце урока. Поставьте на этой же карточке галочку в клетку, соответствующую настроению</a:t>
            </a:r>
          </a:p>
        </p:txBody>
      </p:sp>
      <p:pic>
        <p:nvPicPr>
          <p:cNvPr id="95236" name="Picture 4" descr="netscap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8050" y="6089650"/>
            <a:ext cx="508000" cy="508000"/>
          </a:xfrm>
          <a:prstGeom prst="rect">
            <a:avLst/>
          </a:prstGeom>
          <a:noFill/>
        </p:spPr>
      </p:pic>
      <p:pic>
        <p:nvPicPr>
          <p:cNvPr id="95237" name="Picture 5" descr="opr0021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3063" y="4476750"/>
            <a:ext cx="695325" cy="1047750"/>
          </a:xfrm>
          <a:prstGeom prst="rect">
            <a:avLst/>
          </a:prstGeom>
          <a:noFill/>
        </p:spPr>
      </p:pic>
      <p:pic>
        <p:nvPicPr>
          <p:cNvPr id="95238" name="Picture 6" descr="opr001W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5388" y="4403725"/>
            <a:ext cx="952500" cy="1143000"/>
          </a:xfrm>
          <a:prstGeom prst="rect">
            <a:avLst/>
          </a:prstGeom>
          <a:noFill/>
        </p:spPr>
      </p:pic>
      <p:pic>
        <p:nvPicPr>
          <p:cNvPr id="95239" name="Picture 7" descr="opr001W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3725" y="4413250"/>
            <a:ext cx="952500" cy="1143000"/>
          </a:xfrm>
          <a:prstGeom prst="rect">
            <a:avLst/>
          </a:prstGeom>
          <a:noFill/>
        </p:spPr>
      </p:pic>
      <p:pic>
        <p:nvPicPr>
          <p:cNvPr id="95240" name="Picture 8" descr="opr001X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403725"/>
            <a:ext cx="952500" cy="1143000"/>
          </a:xfrm>
          <a:prstGeom prst="rect">
            <a:avLst/>
          </a:prstGeom>
          <a:noFill/>
        </p:spPr>
      </p:pic>
      <p:pic>
        <p:nvPicPr>
          <p:cNvPr id="95241" name="Picture 9" descr="opr001Y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7600" y="4403725"/>
            <a:ext cx="952500" cy="1143000"/>
          </a:xfrm>
          <a:prstGeom prst="rect">
            <a:avLst/>
          </a:prstGeom>
          <a:noFill/>
        </p:spPr>
      </p:pic>
      <p:pic>
        <p:nvPicPr>
          <p:cNvPr id="95242" name="Picture 10" descr="opr001YN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4225" y="4476750"/>
            <a:ext cx="952500" cy="1143000"/>
          </a:xfrm>
          <a:prstGeom prst="rect">
            <a:avLst/>
          </a:prstGeom>
          <a:noFill/>
        </p:spPr>
      </p:pic>
      <p:grpSp>
        <p:nvGrpSpPr>
          <p:cNvPr id="95243" name="Group 11"/>
          <p:cNvGrpSpPr>
            <a:grpSpLocks/>
          </p:cNvGrpSpPr>
          <p:nvPr/>
        </p:nvGrpSpPr>
        <p:grpSpPr bwMode="auto">
          <a:xfrm>
            <a:off x="6292850" y="2819400"/>
            <a:ext cx="865188" cy="1657350"/>
            <a:chOff x="1155" y="3021"/>
            <a:chExt cx="545" cy="1044"/>
          </a:xfrm>
        </p:grpSpPr>
        <p:sp>
          <p:nvSpPr>
            <p:cNvPr id="95244" name="Oval 12"/>
            <p:cNvSpPr>
              <a:spLocks noChangeArrowheads="1"/>
            </p:cNvSpPr>
            <p:nvPr/>
          </p:nvSpPr>
          <p:spPr bwMode="auto">
            <a:xfrm>
              <a:off x="115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129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147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142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48" name="Arc 16"/>
            <p:cNvSpPr>
              <a:spLocks/>
            </p:cNvSpPr>
            <p:nvPr/>
          </p:nvSpPr>
          <p:spPr bwMode="auto">
            <a:xfrm rot="13634557" flipH="1">
              <a:off x="1341" y="3336"/>
              <a:ext cx="190" cy="195"/>
            </a:xfrm>
            <a:custGeom>
              <a:avLst/>
              <a:gdLst>
                <a:gd name="G0" fmla="+- 8625 0 0"/>
                <a:gd name="G1" fmla="+- 21600 0 0"/>
                <a:gd name="G2" fmla="+- 21600 0 0"/>
                <a:gd name="T0" fmla="*/ 0 w 30225"/>
                <a:gd name="T1" fmla="*/ 1797 h 30907"/>
                <a:gd name="T2" fmla="*/ 28117 w 30225"/>
                <a:gd name="T3" fmla="*/ 30907 h 30907"/>
                <a:gd name="T4" fmla="*/ 8625 w 30225"/>
                <a:gd name="T5" fmla="*/ 21600 h 30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25" h="30907" fill="none" extrusionOk="0">
                  <a:moveTo>
                    <a:pt x="-1" y="1796"/>
                  </a:moveTo>
                  <a:cubicBezTo>
                    <a:pt x="2720" y="611"/>
                    <a:pt x="5657" y="-1"/>
                    <a:pt x="8625" y="0"/>
                  </a:cubicBezTo>
                  <a:cubicBezTo>
                    <a:pt x="20554" y="0"/>
                    <a:pt x="30225" y="9670"/>
                    <a:pt x="30225" y="21600"/>
                  </a:cubicBezTo>
                  <a:cubicBezTo>
                    <a:pt x="30225" y="24820"/>
                    <a:pt x="29504" y="28000"/>
                    <a:pt x="28117" y="30907"/>
                  </a:cubicBezTo>
                </a:path>
                <a:path w="30225" h="30907" stroke="0" extrusionOk="0">
                  <a:moveTo>
                    <a:pt x="-1" y="1796"/>
                  </a:moveTo>
                  <a:cubicBezTo>
                    <a:pt x="2720" y="611"/>
                    <a:pt x="5657" y="-1"/>
                    <a:pt x="8625" y="0"/>
                  </a:cubicBezTo>
                  <a:cubicBezTo>
                    <a:pt x="20554" y="0"/>
                    <a:pt x="30225" y="9670"/>
                    <a:pt x="30225" y="21600"/>
                  </a:cubicBezTo>
                  <a:cubicBezTo>
                    <a:pt x="30225" y="24820"/>
                    <a:pt x="29504" y="28000"/>
                    <a:pt x="28117" y="30907"/>
                  </a:cubicBezTo>
                  <a:lnTo>
                    <a:pt x="8625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9" name="Arc 17"/>
            <p:cNvSpPr>
              <a:spLocks/>
            </p:cNvSpPr>
            <p:nvPr/>
          </p:nvSpPr>
          <p:spPr bwMode="auto">
            <a:xfrm rot="13816230" flipH="1">
              <a:off x="1299" y="3307"/>
              <a:ext cx="232" cy="187"/>
            </a:xfrm>
            <a:custGeom>
              <a:avLst/>
              <a:gdLst>
                <a:gd name="G0" fmla="+- 0 0 0"/>
                <a:gd name="G1" fmla="+- 20345 0 0"/>
                <a:gd name="G2" fmla="+- 21600 0 0"/>
                <a:gd name="T0" fmla="*/ 7256 w 21600"/>
                <a:gd name="T1" fmla="*/ 0 h 20345"/>
                <a:gd name="T2" fmla="*/ 21600 w 21600"/>
                <a:gd name="T3" fmla="*/ 20345 h 20345"/>
                <a:gd name="T4" fmla="*/ 0 w 21600"/>
                <a:gd name="T5" fmla="*/ 20345 h 20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345" fill="none" extrusionOk="0">
                  <a:moveTo>
                    <a:pt x="7255" y="0"/>
                  </a:moveTo>
                  <a:cubicBezTo>
                    <a:pt x="15857" y="3067"/>
                    <a:pt x="21600" y="11213"/>
                    <a:pt x="21600" y="20345"/>
                  </a:cubicBezTo>
                </a:path>
                <a:path w="21600" h="20345" stroke="0" extrusionOk="0">
                  <a:moveTo>
                    <a:pt x="7255" y="0"/>
                  </a:moveTo>
                  <a:cubicBezTo>
                    <a:pt x="15857" y="3067"/>
                    <a:pt x="21600" y="11213"/>
                    <a:pt x="21600" y="20345"/>
                  </a:cubicBezTo>
                  <a:lnTo>
                    <a:pt x="0" y="2034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1247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251" name="Group 19"/>
          <p:cNvGrpSpPr>
            <a:grpSpLocks/>
          </p:cNvGrpSpPr>
          <p:nvPr/>
        </p:nvGrpSpPr>
        <p:grpSpPr bwMode="auto">
          <a:xfrm>
            <a:off x="5356225" y="2819400"/>
            <a:ext cx="865188" cy="1657350"/>
            <a:chOff x="1745" y="3021"/>
            <a:chExt cx="545" cy="1044"/>
          </a:xfrm>
        </p:grpSpPr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74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188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206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>
              <a:off x="201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6" name="Freeform 24"/>
            <p:cNvSpPr>
              <a:spLocks/>
            </p:cNvSpPr>
            <p:nvPr/>
          </p:nvSpPr>
          <p:spPr bwMode="auto">
            <a:xfrm>
              <a:off x="1927" y="3430"/>
              <a:ext cx="182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50"/>
                </a:cxn>
                <a:cxn ang="0">
                  <a:pos x="182" y="0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7" name="Rectangle 25"/>
            <p:cNvSpPr>
              <a:spLocks noChangeArrowheads="1"/>
            </p:cNvSpPr>
            <p:nvPr/>
          </p:nvSpPr>
          <p:spPr bwMode="auto">
            <a:xfrm>
              <a:off x="1837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258" name="Group 26"/>
          <p:cNvGrpSpPr>
            <a:grpSpLocks/>
          </p:cNvGrpSpPr>
          <p:nvPr/>
        </p:nvGrpSpPr>
        <p:grpSpPr bwMode="auto">
          <a:xfrm>
            <a:off x="4419600" y="2819400"/>
            <a:ext cx="865188" cy="1657350"/>
            <a:chOff x="2335" y="3021"/>
            <a:chExt cx="545" cy="1044"/>
          </a:xfrm>
        </p:grpSpPr>
        <p:sp>
          <p:nvSpPr>
            <p:cNvPr id="95259" name="Oval 27"/>
            <p:cNvSpPr>
              <a:spLocks noChangeArrowheads="1"/>
            </p:cNvSpPr>
            <p:nvPr/>
          </p:nvSpPr>
          <p:spPr bwMode="auto">
            <a:xfrm>
              <a:off x="233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60" name="Oval 28"/>
            <p:cNvSpPr>
              <a:spLocks noChangeArrowheads="1"/>
            </p:cNvSpPr>
            <p:nvPr/>
          </p:nvSpPr>
          <p:spPr bwMode="auto">
            <a:xfrm>
              <a:off x="247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61" name="Oval 29"/>
            <p:cNvSpPr>
              <a:spLocks noChangeArrowheads="1"/>
            </p:cNvSpPr>
            <p:nvPr/>
          </p:nvSpPr>
          <p:spPr bwMode="auto">
            <a:xfrm>
              <a:off x="265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62" name="Line 30"/>
            <p:cNvSpPr>
              <a:spLocks noChangeShapeType="1"/>
            </p:cNvSpPr>
            <p:nvPr/>
          </p:nvSpPr>
          <p:spPr bwMode="auto">
            <a:xfrm>
              <a:off x="260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63" name="Line 31"/>
            <p:cNvSpPr>
              <a:spLocks noChangeShapeType="1"/>
            </p:cNvSpPr>
            <p:nvPr/>
          </p:nvSpPr>
          <p:spPr bwMode="auto">
            <a:xfrm>
              <a:off x="2517" y="3475"/>
              <a:ext cx="1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64" name="Rectangle 32"/>
            <p:cNvSpPr>
              <a:spLocks noChangeArrowheads="1"/>
            </p:cNvSpPr>
            <p:nvPr/>
          </p:nvSpPr>
          <p:spPr bwMode="auto">
            <a:xfrm>
              <a:off x="242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265" name="Group 33"/>
          <p:cNvGrpSpPr>
            <a:grpSpLocks/>
          </p:cNvGrpSpPr>
          <p:nvPr/>
        </p:nvGrpSpPr>
        <p:grpSpPr bwMode="auto">
          <a:xfrm>
            <a:off x="3482975" y="2819400"/>
            <a:ext cx="865188" cy="1657350"/>
            <a:chOff x="2924" y="3021"/>
            <a:chExt cx="545" cy="1044"/>
          </a:xfrm>
        </p:grpSpPr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292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306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324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69" name="Line 37"/>
            <p:cNvSpPr>
              <a:spLocks noChangeShapeType="1"/>
            </p:cNvSpPr>
            <p:nvPr/>
          </p:nvSpPr>
          <p:spPr bwMode="auto">
            <a:xfrm>
              <a:off x="319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3128" y="3414"/>
              <a:ext cx="136" cy="9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1" name="Rectangle 39"/>
            <p:cNvSpPr>
              <a:spLocks noChangeArrowheads="1"/>
            </p:cNvSpPr>
            <p:nvPr/>
          </p:nvSpPr>
          <p:spPr bwMode="auto">
            <a:xfrm>
              <a:off x="301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272" name="Group 40"/>
          <p:cNvGrpSpPr>
            <a:grpSpLocks/>
          </p:cNvGrpSpPr>
          <p:nvPr/>
        </p:nvGrpSpPr>
        <p:grpSpPr bwMode="auto">
          <a:xfrm>
            <a:off x="2547938" y="2819400"/>
            <a:ext cx="865187" cy="1657350"/>
            <a:chOff x="3514" y="3021"/>
            <a:chExt cx="545" cy="1044"/>
          </a:xfrm>
        </p:grpSpPr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351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365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5" name="Oval 43"/>
            <p:cNvSpPr>
              <a:spLocks noChangeArrowheads="1"/>
            </p:cNvSpPr>
            <p:nvPr/>
          </p:nvSpPr>
          <p:spPr bwMode="auto">
            <a:xfrm>
              <a:off x="383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6" name="Line 44"/>
            <p:cNvSpPr>
              <a:spLocks noChangeShapeType="1"/>
            </p:cNvSpPr>
            <p:nvPr/>
          </p:nvSpPr>
          <p:spPr bwMode="auto">
            <a:xfrm>
              <a:off x="378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77" name="Freeform 45"/>
            <p:cNvSpPr>
              <a:spLocks/>
            </p:cNvSpPr>
            <p:nvPr/>
          </p:nvSpPr>
          <p:spPr bwMode="auto">
            <a:xfrm flipH="1" flipV="1">
              <a:off x="3696" y="3430"/>
              <a:ext cx="182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50"/>
                </a:cxn>
                <a:cxn ang="0">
                  <a:pos x="182" y="0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78" name="Arc 46"/>
            <p:cNvSpPr>
              <a:spLocks/>
            </p:cNvSpPr>
            <p:nvPr/>
          </p:nvSpPr>
          <p:spPr bwMode="auto">
            <a:xfrm rot="-13634557" flipH="1" flipV="1">
              <a:off x="3721" y="3042"/>
              <a:ext cx="136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9" name="Arc 47"/>
            <p:cNvSpPr>
              <a:spLocks/>
            </p:cNvSpPr>
            <p:nvPr/>
          </p:nvSpPr>
          <p:spPr bwMode="auto">
            <a:xfrm rot="-13634557" flipH="1" flipV="1">
              <a:off x="3743" y="3096"/>
              <a:ext cx="90" cy="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80" name="Rectangle 48"/>
            <p:cNvSpPr>
              <a:spLocks noChangeArrowheads="1"/>
            </p:cNvSpPr>
            <p:nvPr/>
          </p:nvSpPr>
          <p:spPr bwMode="auto">
            <a:xfrm>
              <a:off x="360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5281" name="Group 49"/>
          <p:cNvGrpSpPr>
            <a:grpSpLocks/>
          </p:cNvGrpSpPr>
          <p:nvPr/>
        </p:nvGrpSpPr>
        <p:grpSpPr bwMode="auto">
          <a:xfrm>
            <a:off x="1611313" y="2819400"/>
            <a:ext cx="865187" cy="1657350"/>
            <a:chOff x="4104" y="3021"/>
            <a:chExt cx="545" cy="1044"/>
          </a:xfrm>
        </p:grpSpPr>
        <p:sp>
          <p:nvSpPr>
            <p:cNvPr id="95282" name="Oval 50"/>
            <p:cNvSpPr>
              <a:spLocks noChangeArrowheads="1"/>
            </p:cNvSpPr>
            <p:nvPr/>
          </p:nvSpPr>
          <p:spPr bwMode="auto">
            <a:xfrm>
              <a:off x="410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83" name="Oval 51"/>
            <p:cNvSpPr>
              <a:spLocks noChangeArrowheads="1"/>
            </p:cNvSpPr>
            <p:nvPr/>
          </p:nvSpPr>
          <p:spPr bwMode="auto">
            <a:xfrm>
              <a:off x="424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84" name="Oval 52"/>
            <p:cNvSpPr>
              <a:spLocks noChangeArrowheads="1"/>
            </p:cNvSpPr>
            <p:nvPr/>
          </p:nvSpPr>
          <p:spPr bwMode="auto">
            <a:xfrm>
              <a:off x="442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85" name="Line 53"/>
            <p:cNvSpPr>
              <a:spLocks noChangeShapeType="1"/>
            </p:cNvSpPr>
            <p:nvPr/>
          </p:nvSpPr>
          <p:spPr bwMode="auto">
            <a:xfrm>
              <a:off x="437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86" name="Freeform 54"/>
            <p:cNvSpPr>
              <a:spLocks/>
            </p:cNvSpPr>
            <p:nvPr/>
          </p:nvSpPr>
          <p:spPr bwMode="auto">
            <a:xfrm flipH="1" flipV="1">
              <a:off x="4286" y="3430"/>
              <a:ext cx="182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50"/>
                </a:cxn>
                <a:cxn ang="0">
                  <a:pos x="182" y="0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87" name="Line 55"/>
            <p:cNvSpPr>
              <a:spLocks noChangeShapeType="1"/>
            </p:cNvSpPr>
            <p:nvPr/>
          </p:nvSpPr>
          <p:spPr bwMode="auto">
            <a:xfrm>
              <a:off x="4286" y="3159"/>
              <a:ext cx="91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88" name="Line 56"/>
            <p:cNvSpPr>
              <a:spLocks noChangeShapeType="1"/>
            </p:cNvSpPr>
            <p:nvPr/>
          </p:nvSpPr>
          <p:spPr bwMode="auto">
            <a:xfrm flipV="1">
              <a:off x="4377" y="3159"/>
              <a:ext cx="91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89" name="Rectangle 57"/>
            <p:cNvSpPr>
              <a:spLocks noChangeArrowheads="1"/>
            </p:cNvSpPr>
            <p:nvPr/>
          </p:nvSpPr>
          <p:spPr bwMode="auto">
            <a:xfrm>
              <a:off x="4195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5290" name="Freeform 58"/>
          <p:cNvSpPr>
            <a:spLocks/>
          </p:cNvSpPr>
          <p:nvPr/>
        </p:nvSpPr>
        <p:spPr bwMode="auto">
          <a:xfrm>
            <a:off x="1827213" y="3973513"/>
            <a:ext cx="433387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91" name="Freeform 59"/>
          <p:cNvSpPr>
            <a:spLocks/>
          </p:cNvSpPr>
          <p:nvPr/>
        </p:nvSpPr>
        <p:spPr bwMode="auto">
          <a:xfrm>
            <a:off x="2763838" y="3973513"/>
            <a:ext cx="433387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92" name="Freeform 60"/>
          <p:cNvSpPr>
            <a:spLocks/>
          </p:cNvSpPr>
          <p:nvPr/>
        </p:nvSpPr>
        <p:spPr bwMode="auto">
          <a:xfrm>
            <a:off x="3700463" y="3973513"/>
            <a:ext cx="433387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93" name="Freeform 61"/>
          <p:cNvSpPr>
            <a:spLocks/>
          </p:cNvSpPr>
          <p:nvPr/>
        </p:nvSpPr>
        <p:spPr bwMode="auto">
          <a:xfrm>
            <a:off x="4635500" y="3973513"/>
            <a:ext cx="433388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94" name="Freeform 62"/>
          <p:cNvSpPr>
            <a:spLocks/>
          </p:cNvSpPr>
          <p:nvPr/>
        </p:nvSpPr>
        <p:spPr bwMode="auto">
          <a:xfrm>
            <a:off x="5572125" y="3973513"/>
            <a:ext cx="433388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95" name="Freeform 63"/>
          <p:cNvSpPr>
            <a:spLocks/>
          </p:cNvSpPr>
          <p:nvPr/>
        </p:nvSpPr>
        <p:spPr bwMode="auto">
          <a:xfrm>
            <a:off x="6508750" y="3973513"/>
            <a:ext cx="433388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1" y="272"/>
              </a:cxn>
              <a:cxn ang="0">
                <a:pos x="273" y="0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2000"/>
                                        <p:tgtEl>
                                          <p:spTgt spid="95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2000"/>
                                        <p:tgtEl>
                                          <p:spTgt spid="95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2000"/>
                                        <p:tgtEl>
                                          <p:spTgt spid="95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2000"/>
                                        <p:tgtEl>
                                          <p:spTgt spid="95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2000"/>
                                        <p:tgtEl>
                                          <p:spTgt spid="95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2000"/>
                                        <p:tgtEl>
                                          <p:spTgt spid="95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90" grpId="0" animBg="1"/>
      <p:bldP spid="95291" grpId="0" animBg="1"/>
      <p:bldP spid="95292" grpId="0" animBg="1"/>
      <p:bldP spid="95293" grpId="0" animBg="1"/>
      <p:bldP spid="95294" grpId="0" animBg="1"/>
      <p:bldP spid="952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/>
          <a:lstStyle/>
          <a:p>
            <a:r>
              <a:rPr lang="ru-RU" sz="3400"/>
              <a:t>Равнобедренный треугольник</a:t>
            </a: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914400" y="5105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H="1">
            <a:off x="914400" y="1524000"/>
            <a:ext cx="121920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2133600" y="1524000"/>
            <a:ext cx="121920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V="1">
            <a:off x="914400" y="1524000"/>
            <a:ext cx="12192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2133600" y="1524000"/>
            <a:ext cx="12192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990600" y="32004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2895600" y="32004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327525" y="1411288"/>
            <a:ext cx="268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Боковые стороны</a:t>
            </a:r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 flipH="1">
            <a:off x="1676400" y="1828800"/>
            <a:ext cx="3581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 flipH="1">
            <a:off x="2667000" y="1828800"/>
            <a:ext cx="2590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914400" y="51054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7" name="Text Box 15"/>
          <p:cNvSpPr txBox="1">
            <a:spLocks noChangeArrowheads="1"/>
          </p:cNvSpPr>
          <p:nvPr/>
        </p:nvSpPr>
        <p:spPr bwMode="auto">
          <a:xfrm>
            <a:off x="1828800" y="5105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4479925" y="3849688"/>
            <a:ext cx="175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Основание</a:t>
            </a:r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 flipH="1">
            <a:off x="2057400" y="4267200"/>
            <a:ext cx="3048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0" name="Text Box 18"/>
          <p:cNvSpPr txBox="1">
            <a:spLocks noChangeArrowheads="1"/>
          </p:cNvSpPr>
          <p:nvPr/>
        </p:nvSpPr>
        <p:spPr bwMode="auto">
          <a:xfrm>
            <a:off x="4403725" y="1154113"/>
            <a:ext cx="170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</a:rPr>
              <a:t>СВОЙСТВА</a:t>
            </a:r>
            <a:r>
              <a:rPr lang="ru-RU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3886200" y="26670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1. Углы при основании равны</a:t>
            </a:r>
          </a:p>
        </p:txBody>
      </p:sp>
      <p:sp>
        <p:nvSpPr>
          <p:cNvPr id="228372" name="Arc 20"/>
          <p:cNvSpPr>
            <a:spLocks/>
          </p:cNvSpPr>
          <p:nvPr/>
        </p:nvSpPr>
        <p:spPr bwMode="auto">
          <a:xfrm>
            <a:off x="990600" y="4727575"/>
            <a:ext cx="304800" cy="377825"/>
          </a:xfrm>
          <a:custGeom>
            <a:avLst/>
            <a:gdLst>
              <a:gd name="G0" fmla="+- 0 0 0"/>
              <a:gd name="G1" fmla="+- 21433 0 0"/>
              <a:gd name="G2" fmla="+- 21600 0 0"/>
              <a:gd name="T0" fmla="*/ 2679 w 21600"/>
              <a:gd name="T1" fmla="*/ 0 h 21433"/>
              <a:gd name="T2" fmla="*/ 21600 w 21600"/>
              <a:gd name="T3" fmla="*/ 21433 h 21433"/>
              <a:gd name="T4" fmla="*/ 0 w 21600"/>
              <a:gd name="T5" fmla="*/ 21433 h 2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33" fill="none" extrusionOk="0">
                <a:moveTo>
                  <a:pt x="2679" y="-1"/>
                </a:moveTo>
                <a:cubicBezTo>
                  <a:pt x="13488" y="1350"/>
                  <a:pt x="21600" y="10539"/>
                  <a:pt x="21600" y="21433"/>
                </a:cubicBezTo>
              </a:path>
              <a:path w="21600" h="21433" stroke="0" extrusionOk="0">
                <a:moveTo>
                  <a:pt x="2679" y="-1"/>
                </a:moveTo>
                <a:cubicBezTo>
                  <a:pt x="13488" y="1350"/>
                  <a:pt x="21600" y="10539"/>
                  <a:pt x="21600" y="21433"/>
                </a:cubicBezTo>
                <a:lnTo>
                  <a:pt x="0" y="21433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8373" name="Arc 21"/>
          <p:cNvSpPr>
            <a:spLocks/>
          </p:cNvSpPr>
          <p:nvPr/>
        </p:nvSpPr>
        <p:spPr bwMode="auto">
          <a:xfrm flipH="1">
            <a:off x="2895600" y="4648200"/>
            <a:ext cx="3048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374" name="Text Box 22"/>
          <p:cNvSpPr txBox="1">
            <a:spLocks noChangeArrowheads="1"/>
          </p:cNvSpPr>
          <p:nvPr/>
        </p:nvSpPr>
        <p:spPr bwMode="auto">
          <a:xfrm>
            <a:off x="3886200" y="2667000"/>
            <a:ext cx="4587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2. Высота, проведенная к основанию, является и медианой и биссектрисой.</a:t>
            </a:r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>
            <a:off x="2133600" y="1524000"/>
            <a:ext cx="76200" cy="3581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2209800" y="4876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>
            <a:off x="2438400" y="4876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9" name="Line 27"/>
          <p:cNvSpPr>
            <a:spLocks noChangeShapeType="1"/>
          </p:cNvSpPr>
          <p:nvPr/>
        </p:nvSpPr>
        <p:spPr bwMode="auto">
          <a:xfrm>
            <a:off x="1600200" y="5029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80" name="Line 28"/>
          <p:cNvSpPr>
            <a:spLocks noChangeShapeType="1"/>
          </p:cNvSpPr>
          <p:nvPr/>
        </p:nvSpPr>
        <p:spPr bwMode="auto">
          <a:xfrm>
            <a:off x="2743200" y="5029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82" name="Arc 30"/>
          <p:cNvSpPr>
            <a:spLocks/>
          </p:cNvSpPr>
          <p:nvPr/>
        </p:nvSpPr>
        <p:spPr bwMode="auto">
          <a:xfrm rot="9036217">
            <a:off x="1857375" y="1820863"/>
            <a:ext cx="227013" cy="458787"/>
          </a:xfrm>
          <a:custGeom>
            <a:avLst/>
            <a:gdLst>
              <a:gd name="G0" fmla="+- 0 0 0"/>
              <a:gd name="G1" fmla="+- 21459 0 0"/>
              <a:gd name="G2" fmla="+- 21600 0 0"/>
              <a:gd name="T0" fmla="*/ 2462 w 14531"/>
              <a:gd name="T1" fmla="*/ 0 h 21459"/>
              <a:gd name="T2" fmla="*/ 14531 w 14531"/>
              <a:gd name="T3" fmla="*/ 5477 h 21459"/>
              <a:gd name="T4" fmla="*/ 0 w 14531"/>
              <a:gd name="T5" fmla="*/ 21459 h 2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31" h="21459" fill="none" extrusionOk="0">
                <a:moveTo>
                  <a:pt x="2462" y="-1"/>
                </a:moveTo>
                <a:cubicBezTo>
                  <a:pt x="6959" y="515"/>
                  <a:pt x="11181" y="2431"/>
                  <a:pt x="14530" y="5477"/>
                </a:cubicBezTo>
              </a:path>
              <a:path w="14531" h="21459" stroke="0" extrusionOk="0">
                <a:moveTo>
                  <a:pt x="2462" y="-1"/>
                </a:moveTo>
                <a:cubicBezTo>
                  <a:pt x="6959" y="515"/>
                  <a:pt x="11181" y="2431"/>
                  <a:pt x="14530" y="5477"/>
                </a:cubicBezTo>
                <a:lnTo>
                  <a:pt x="0" y="21459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383" name="Arc 31"/>
          <p:cNvSpPr>
            <a:spLocks/>
          </p:cNvSpPr>
          <p:nvPr/>
        </p:nvSpPr>
        <p:spPr bwMode="auto">
          <a:xfrm rot="9043607">
            <a:off x="2133600" y="2057400"/>
            <a:ext cx="207963" cy="223838"/>
          </a:xfrm>
          <a:custGeom>
            <a:avLst/>
            <a:gdLst>
              <a:gd name="G0" fmla="+- 1737 0 0"/>
              <a:gd name="G1" fmla="+- 21600 0 0"/>
              <a:gd name="G2" fmla="+- 21600 0 0"/>
              <a:gd name="T0" fmla="*/ 0 w 17900"/>
              <a:gd name="T1" fmla="*/ 70 h 21600"/>
              <a:gd name="T2" fmla="*/ 17900 w 17900"/>
              <a:gd name="T3" fmla="*/ 7271 h 21600"/>
              <a:gd name="T4" fmla="*/ 1737 w 179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900" h="21600" fill="none" extrusionOk="0">
                <a:moveTo>
                  <a:pt x="-1" y="69"/>
                </a:moveTo>
                <a:cubicBezTo>
                  <a:pt x="577" y="23"/>
                  <a:pt x="1157" y="-1"/>
                  <a:pt x="1737" y="0"/>
                </a:cubicBezTo>
                <a:cubicBezTo>
                  <a:pt x="7916" y="0"/>
                  <a:pt x="13800" y="2646"/>
                  <a:pt x="17899" y="7271"/>
                </a:cubicBezTo>
              </a:path>
              <a:path w="17900" h="21600" stroke="0" extrusionOk="0">
                <a:moveTo>
                  <a:pt x="-1" y="69"/>
                </a:moveTo>
                <a:cubicBezTo>
                  <a:pt x="577" y="23"/>
                  <a:pt x="1157" y="-1"/>
                  <a:pt x="1737" y="0"/>
                </a:cubicBezTo>
                <a:cubicBezTo>
                  <a:pt x="7916" y="0"/>
                  <a:pt x="13800" y="2646"/>
                  <a:pt x="17899" y="7271"/>
                </a:cubicBezTo>
                <a:lnTo>
                  <a:pt x="1737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384" name="AutoShape 32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4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01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2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2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2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2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  <p:bldP spid="228358" grpId="0" animBg="1"/>
      <p:bldP spid="228359" grpId="0" animBg="1"/>
      <p:bldP spid="228359" grpId="1" animBg="1"/>
      <p:bldP spid="228360" grpId="0" animBg="1"/>
      <p:bldP spid="228360" grpId="1" animBg="1"/>
      <p:bldP spid="228361" grpId="0"/>
      <p:bldP spid="228362" grpId="0"/>
      <p:bldP spid="228363" grpId="0"/>
      <p:bldP spid="228363" grpId="1"/>
      <p:bldP spid="228364" grpId="0" animBg="1"/>
      <p:bldP spid="228364" grpId="1" animBg="1"/>
      <p:bldP spid="228365" grpId="0" animBg="1"/>
      <p:bldP spid="228365" grpId="1" animBg="1"/>
      <p:bldP spid="228366" grpId="0" animBg="1"/>
      <p:bldP spid="228366" grpId="1" animBg="1"/>
      <p:bldP spid="228367" grpId="0"/>
      <p:bldP spid="228368" grpId="0"/>
      <p:bldP spid="228368" grpId="1"/>
      <p:bldP spid="228369" grpId="0" animBg="1"/>
      <p:bldP spid="228369" grpId="1" animBg="1"/>
      <p:bldP spid="228370" grpId="0"/>
      <p:bldP spid="228371" grpId="0"/>
      <p:bldP spid="228371" grpId="1"/>
      <p:bldP spid="228372" grpId="0" animBg="1"/>
      <p:bldP spid="228372" grpId="1" animBg="1"/>
      <p:bldP spid="228373" grpId="0" animBg="1"/>
      <p:bldP spid="228373" grpId="1" animBg="1"/>
      <p:bldP spid="228374" grpId="0"/>
      <p:bldP spid="228375" grpId="0" animBg="1"/>
      <p:bldP spid="228377" grpId="0" animBg="1"/>
      <p:bldP spid="228378" grpId="0" animBg="1"/>
      <p:bldP spid="228379" grpId="0" animBg="1"/>
      <p:bldP spid="228380" grpId="0" animBg="1"/>
      <p:bldP spid="228382" grpId="0" animBg="1"/>
      <p:bldP spid="22838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урок! Успехов!</a:t>
            </a:r>
          </a:p>
        </p:txBody>
      </p:sp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1042988" y="2420938"/>
            <a:ext cx="66976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 новых встреч!</a:t>
            </a:r>
          </a:p>
        </p:txBody>
      </p:sp>
      <p:pic>
        <p:nvPicPr>
          <p:cNvPr id="96260" name="Picture 4" descr="dancapinguins01"/>
          <p:cNvPicPr>
            <a:picLocks noChangeAspect="1" noChangeArrowheads="1" noCrop="1"/>
          </p:cNvPicPr>
          <p:nvPr/>
        </p:nvPicPr>
        <p:blipFill>
          <a:blip r:embed="rId3">
            <a:lum bright="12000" contrast="48000"/>
          </a:blip>
          <a:srcRect/>
          <a:stretch>
            <a:fillRect/>
          </a:stretch>
        </p:blipFill>
        <p:spPr bwMode="auto">
          <a:xfrm>
            <a:off x="2700338" y="3860800"/>
            <a:ext cx="3382962" cy="2151063"/>
          </a:xfrm>
          <a:prstGeom prst="rect">
            <a:avLst/>
          </a:prstGeom>
          <a:noFill/>
        </p:spPr>
      </p:pic>
      <p:pic>
        <p:nvPicPr>
          <p:cNvPr id="96261" name="Alvin_and_the_Chipmunks___Witch_Doctor__Oo_ee_oo_ah_ah_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6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1"/>
                </p:tgtEl>
              </p:cMediaNode>
            </p:audio>
          </p:childTnLst>
        </p:cTn>
      </p:par>
    </p:tnLst>
    <p:bldLst>
      <p:bldP spid="96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/>
              <a:t>Равносторонний треугольник</a:t>
            </a:r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V="1">
            <a:off x="609600" y="2209800"/>
            <a:ext cx="12954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1905000" y="2209800"/>
            <a:ext cx="13716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V="1">
            <a:off x="609600" y="46482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2667000" y="3124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1752600" y="4648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4343400" y="1425575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</a:rPr>
              <a:t>СВОЙСТВА</a:t>
            </a:r>
            <a:r>
              <a:rPr lang="ru-RU" sz="2800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3962400" y="3429000"/>
            <a:ext cx="281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Все углы равны по</a:t>
            </a:r>
          </a:p>
        </p:txBody>
      </p:sp>
      <p:graphicFrame>
        <p:nvGraphicFramePr>
          <p:cNvPr id="229389" name="Object 13"/>
          <p:cNvGraphicFramePr>
            <a:graphicFrameLocks noChangeAspect="1"/>
          </p:cNvGraphicFramePr>
          <p:nvPr>
            <p:ph idx="1"/>
          </p:nvPr>
        </p:nvGraphicFramePr>
        <p:xfrm>
          <a:off x="7162800" y="2820988"/>
          <a:ext cx="1346200" cy="1135062"/>
        </p:xfrm>
        <a:graphic>
          <a:graphicData uri="http://schemas.openxmlformats.org/presentationml/2006/ole">
            <p:oleObj spid="_x0000_s229389" name="Формула" r:id="rId3" imgW="241200" imgH="203040" progId="Equation.3">
              <p:embed/>
            </p:oleObj>
          </a:graphicData>
        </a:graphic>
      </p:graphicFrame>
      <p:sp>
        <p:nvSpPr>
          <p:cNvPr id="229391" name="Arc 15"/>
          <p:cNvSpPr>
            <a:spLocks/>
          </p:cNvSpPr>
          <p:nvPr/>
        </p:nvSpPr>
        <p:spPr bwMode="auto">
          <a:xfrm>
            <a:off x="838200" y="4267200"/>
            <a:ext cx="2286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392" name="Arc 16"/>
          <p:cNvSpPr>
            <a:spLocks/>
          </p:cNvSpPr>
          <p:nvPr/>
        </p:nvSpPr>
        <p:spPr bwMode="auto">
          <a:xfrm rot="7449918">
            <a:off x="1719262" y="2363788"/>
            <a:ext cx="284163" cy="446088"/>
          </a:xfrm>
          <a:custGeom>
            <a:avLst/>
            <a:gdLst>
              <a:gd name="G0" fmla="+- 2509 0 0"/>
              <a:gd name="G1" fmla="+- 21600 0 0"/>
              <a:gd name="G2" fmla="+- 21600 0 0"/>
              <a:gd name="T0" fmla="*/ 0 w 23349"/>
              <a:gd name="T1" fmla="*/ 146 h 21600"/>
              <a:gd name="T2" fmla="*/ 23349 w 23349"/>
              <a:gd name="T3" fmla="*/ 15922 h 21600"/>
              <a:gd name="T4" fmla="*/ 2509 w 233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349" h="21600" fill="none" extrusionOk="0">
                <a:moveTo>
                  <a:pt x="0" y="146"/>
                </a:moveTo>
                <a:cubicBezTo>
                  <a:pt x="832" y="48"/>
                  <a:pt x="1670" y="-1"/>
                  <a:pt x="2509" y="0"/>
                </a:cubicBezTo>
                <a:cubicBezTo>
                  <a:pt x="12251" y="0"/>
                  <a:pt x="20788" y="6521"/>
                  <a:pt x="23349" y="15921"/>
                </a:cubicBezTo>
              </a:path>
              <a:path w="23349" h="21600" stroke="0" extrusionOk="0">
                <a:moveTo>
                  <a:pt x="0" y="146"/>
                </a:moveTo>
                <a:cubicBezTo>
                  <a:pt x="832" y="48"/>
                  <a:pt x="1670" y="-1"/>
                  <a:pt x="2509" y="0"/>
                </a:cubicBezTo>
                <a:cubicBezTo>
                  <a:pt x="12251" y="0"/>
                  <a:pt x="20788" y="6521"/>
                  <a:pt x="23349" y="15921"/>
                </a:cubicBezTo>
                <a:lnTo>
                  <a:pt x="2509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393" name="Arc 17"/>
          <p:cNvSpPr>
            <a:spLocks/>
          </p:cNvSpPr>
          <p:nvPr/>
        </p:nvSpPr>
        <p:spPr bwMode="auto">
          <a:xfrm rot="15066834">
            <a:off x="2776537" y="4237038"/>
            <a:ext cx="295275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89"/>
              <a:gd name="T1" fmla="*/ 0 h 21600"/>
              <a:gd name="T2" fmla="*/ 21589 w 21589"/>
              <a:gd name="T3" fmla="*/ 20917 h 21600"/>
              <a:gd name="T4" fmla="*/ 0 w 2158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9" h="21600" fill="none" extrusionOk="0">
                <a:moveTo>
                  <a:pt x="-1" y="0"/>
                </a:moveTo>
                <a:cubicBezTo>
                  <a:pt x="11663" y="0"/>
                  <a:pt x="21220" y="9259"/>
                  <a:pt x="21589" y="20916"/>
                </a:cubicBezTo>
              </a:path>
              <a:path w="21589" h="21600" stroke="0" extrusionOk="0">
                <a:moveTo>
                  <a:pt x="-1" y="0"/>
                </a:moveTo>
                <a:cubicBezTo>
                  <a:pt x="11663" y="0"/>
                  <a:pt x="21220" y="9259"/>
                  <a:pt x="21589" y="20916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3429000" y="2209800"/>
            <a:ext cx="5562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Все высоты являются одновременно медианами и биссектрисами</a:t>
            </a:r>
          </a:p>
        </p:txBody>
      </p:sp>
      <p:sp>
        <p:nvSpPr>
          <p:cNvPr id="229395" name="Line 19"/>
          <p:cNvSpPr>
            <a:spLocks noChangeShapeType="1"/>
          </p:cNvSpPr>
          <p:nvPr/>
        </p:nvSpPr>
        <p:spPr bwMode="auto">
          <a:xfrm>
            <a:off x="1905000" y="2209800"/>
            <a:ext cx="0" cy="2438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396" name="Line 20"/>
          <p:cNvSpPr>
            <a:spLocks noChangeShapeType="1"/>
          </p:cNvSpPr>
          <p:nvPr/>
        </p:nvSpPr>
        <p:spPr bwMode="auto">
          <a:xfrm flipV="1">
            <a:off x="609600" y="3429000"/>
            <a:ext cx="19812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398" name="Line 22"/>
          <p:cNvSpPr>
            <a:spLocks noChangeShapeType="1"/>
          </p:cNvSpPr>
          <p:nvPr/>
        </p:nvSpPr>
        <p:spPr bwMode="auto">
          <a:xfrm flipH="1" flipV="1">
            <a:off x="1219200" y="3505200"/>
            <a:ext cx="20574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441325" y="5421313"/>
            <a:ext cx="832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Точка их пересечения является центром вписанной и описанной окружностей</a:t>
            </a:r>
          </a:p>
        </p:txBody>
      </p:sp>
      <p:sp>
        <p:nvSpPr>
          <p:cNvPr id="229401" name="Oval 25"/>
          <p:cNvSpPr>
            <a:spLocks noChangeArrowheads="1"/>
          </p:cNvSpPr>
          <p:nvPr/>
        </p:nvSpPr>
        <p:spPr bwMode="auto">
          <a:xfrm>
            <a:off x="18288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410" name="Oval 34"/>
          <p:cNvSpPr>
            <a:spLocks noChangeArrowheads="1"/>
          </p:cNvSpPr>
          <p:nvPr/>
        </p:nvSpPr>
        <p:spPr bwMode="auto">
          <a:xfrm>
            <a:off x="1143000" y="3048000"/>
            <a:ext cx="1524000" cy="1600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411" name="Oval 35"/>
          <p:cNvSpPr>
            <a:spLocks noChangeArrowheads="1"/>
          </p:cNvSpPr>
          <p:nvPr/>
        </p:nvSpPr>
        <p:spPr bwMode="auto">
          <a:xfrm>
            <a:off x="304800" y="2209800"/>
            <a:ext cx="3276600" cy="3124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9412" name="AutoShape 36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9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2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2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/>
      <p:bldP spid="229382" grpId="0" animBg="1"/>
      <p:bldP spid="229383" grpId="0" animBg="1"/>
      <p:bldP spid="229387" grpId="0"/>
      <p:bldP spid="229388" grpId="0"/>
      <p:bldP spid="229388" grpId="1"/>
      <p:bldP spid="229391" grpId="0" animBg="1"/>
      <p:bldP spid="229391" grpId="1" animBg="1"/>
      <p:bldP spid="229392" grpId="0" animBg="1"/>
      <p:bldP spid="229392" grpId="1" animBg="1"/>
      <p:bldP spid="229393" grpId="0" animBg="1"/>
      <p:bldP spid="229393" grpId="1" animBg="1"/>
      <p:bldP spid="229394" grpId="0"/>
      <p:bldP spid="229395" grpId="0" animBg="1"/>
      <p:bldP spid="229396" grpId="0" animBg="1"/>
      <p:bldP spid="229398" grpId="0" animBg="1"/>
      <p:bldP spid="229399" grpId="0"/>
      <p:bldP spid="229401" grpId="0" animBg="1"/>
      <p:bldP spid="229410" grpId="0" animBg="1"/>
      <p:bldP spid="2294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по углам:</a:t>
            </a:r>
          </a:p>
        </p:txBody>
      </p:sp>
      <p:sp>
        <p:nvSpPr>
          <p:cNvPr id="231428" name="Rectangle 4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ru-RU" sz="2200"/>
          </a:p>
          <a:p>
            <a:pPr lvl="1"/>
            <a:r>
              <a:rPr lang="ru-RU" sz="2200"/>
              <a:t>остроугольный треугольник, в котором все углы острые;</a:t>
            </a:r>
          </a:p>
          <a:p>
            <a:pPr lvl="1"/>
            <a:endParaRPr lang="ru-RU" sz="2200"/>
          </a:p>
          <a:p>
            <a:pPr lvl="1"/>
            <a:r>
              <a:rPr lang="ru-RU" sz="2200"/>
              <a:t>тупоугольный треугольник, в котором один из углов тупой;</a:t>
            </a:r>
          </a:p>
          <a:p>
            <a:pPr lvl="1">
              <a:buFont typeface="Wingdings" pitchFamily="2" charset="2"/>
              <a:buNone/>
            </a:pPr>
            <a:endParaRPr lang="ru-RU" sz="2200"/>
          </a:p>
          <a:p>
            <a:pPr lvl="1"/>
            <a:r>
              <a:rPr lang="ru-RU" sz="2200"/>
              <a:t>прямоугольный треугольник, в котором один из углов прямой;</a:t>
            </a:r>
          </a:p>
          <a:p>
            <a:pPr lvl="1"/>
            <a:endParaRPr lang="ru-RU" sz="2200"/>
          </a:p>
          <a:p>
            <a:pPr lvl="1"/>
            <a:r>
              <a:rPr lang="ru-RU" sz="2200"/>
              <a:t>косоугольный треугольник, который не содержит ни одного прямого угла.</a:t>
            </a:r>
          </a:p>
        </p:txBody>
      </p:sp>
      <p:sp>
        <p:nvSpPr>
          <p:cNvPr id="231429" name="AutoShape 5"/>
          <p:cNvSpPr>
            <a:spLocks noChangeArrowheads="1"/>
          </p:cNvSpPr>
          <p:nvPr/>
        </p:nvSpPr>
        <p:spPr bwMode="auto">
          <a:xfrm>
            <a:off x="152400" y="152400"/>
            <a:ext cx="8839200" cy="6629400"/>
          </a:xfrm>
          <a:prstGeom prst="plaque">
            <a:avLst>
              <a:gd name="adj" fmla="val 2444"/>
            </a:avLst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1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1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1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Свойства </a:t>
            </a:r>
            <a:r>
              <a:rPr lang="ru-RU">
                <a:solidFill>
                  <a:srgbClr val="0000FF"/>
                </a:solidFill>
              </a:rPr>
              <a:t>медиан</a:t>
            </a:r>
            <a:r>
              <a:rPr lang="ru-RU"/>
              <a:t>, </a:t>
            </a:r>
            <a:r>
              <a:rPr lang="ru-RU">
                <a:solidFill>
                  <a:srgbClr val="D60093"/>
                </a:solidFill>
              </a:rPr>
              <a:t>биссектрис</a:t>
            </a:r>
            <a:r>
              <a:rPr lang="ru-RU"/>
              <a:t>, </a:t>
            </a:r>
            <a:r>
              <a:rPr lang="ru-RU">
                <a:solidFill>
                  <a:srgbClr val="FF6600"/>
                </a:solidFill>
              </a:rPr>
              <a:t>высот</a:t>
            </a:r>
          </a:p>
        </p:txBody>
      </p:sp>
      <p:sp>
        <p:nvSpPr>
          <p:cNvPr id="257028" name="Line 4"/>
          <p:cNvSpPr>
            <a:spLocks noChangeShapeType="1"/>
          </p:cNvSpPr>
          <p:nvPr/>
        </p:nvSpPr>
        <p:spPr bwMode="auto">
          <a:xfrm flipV="1">
            <a:off x="1600200" y="1524000"/>
            <a:ext cx="160020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29" name="Line 5"/>
          <p:cNvSpPr>
            <a:spLocks noChangeShapeType="1"/>
          </p:cNvSpPr>
          <p:nvPr/>
        </p:nvSpPr>
        <p:spPr bwMode="auto">
          <a:xfrm>
            <a:off x="3200400" y="1524000"/>
            <a:ext cx="480060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1600200" y="5257800"/>
            <a:ext cx="6400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>
            <a:off x="3200400" y="1524000"/>
            <a:ext cx="1600200" cy="38100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 flipV="1">
            <a:off x="1600200" y="3429000"/>
            <a:ext cx="3962400" cy="1828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3" name="Line 9"/>
          <p:cNvSpPr>
            <a:spLocks noChangeShapeType="1"/>
          </p:cNvSpPr>
          <p:nvPr/>
        </p:nvSpPr>
        <p:spPr bwMode="auto">
          <a:xfrm flipH="1" flipV="1">
            <a:off x="2438400" y="3352800"/>
            <a:ext cx="5562600" cy="20574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>
            <a:off x="3200400" y="1524000"/>
            <a:ext cx="838200" cy="3810000"/>
          </a:xfrm>
          <a:prstGeom prst="line">
            <a:avLst/>
          </a:prstGeom>
          <a:noFill/>
          <a:ln w="9525">
            <a:solidFill>
              <a:srgbClr val="D60093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 flipV="1">
            <a:off x="1600200" y="3124200"/>
            <a:ext cx="3581400" cy="2133600"/>
          </a:xfrm>
          <a:prstGeom prst="line">
            <a:avLst/>
          </a:prstGeom>
          <a:noFill/>
          <a:ln w="9525">
            <a:solidFill>
              <a:srgbClr val="D60093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 flipH="1" flipV="1">
            <a:off x="2362200" y="3505200"/>
            <a:ext cx="5638800" cy="1905000"/>
          </a:xfrm>
          <a:prstGeom prst="line">
            <a:avLst/>
          </a:prstGeom>
          <a:noFill/>
          <a:ln w="9525">
            <a:solidFill>
              <a:srgbClr val="D60093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>
            <a:off x="3200400" y="1524000"/>
            <a:ext cx="0" cy="3810000"/>
          </a:xfrm>
          <a:prstGeom prst="line">
            <a:avLst/>
          </a:prstGeom>
          <a:noFill/>
          <a:ln w="9525">
            <a:solidFill>
              <a:srgbClr val="FF6600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8" name="Line 14"/>
          <p:cNvSpPr>
            <a:spLocks noChangeShapeType="1"/>
          </p:cNvSpPr>
          <p:nvPr/>
        </p:nvSpPr>
        <p:spPr bwMode="auto">
          <a:xfrm flipV="1">
            <a:off x="1600200" y="2209800"/>
            <a:ext cx="2438400" cy="3048000"/>
          </a:xfrm>
          <a:prstGeom prst="line">
            <a:avLst/>
          </a:prstGeom>
          <a:noFill/>
          <a:ln w="9525">
            <a:solidFill>
              <a:srgbClr val="FF6600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 flipH="1" flipV="1">
            <a:off x="2590800" y="2971800"/>
            <a:ext cx="5410200" cy="2438400"/>
          </a:xfrm>
          <a:prstGeom prst="line">
            <a:avLst/>
          </a:prstGeom>
          <a:noFill/>
          <a:ln w="9525">
            <a:solidFill>
              <a:srgbClr val="FF6600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40" name="Oval 16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57041" name="Oval 17"/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2" name="Oval 18"/>
          <p:cNvSpPr>
            <a:spLocks noChangeArrowheads="1"/>
          </p:cNvSpPr>
          <p:nvPr/>
        </p:nvSpPr>
        <p:spPr bwMode="auto">
          <a:xfrm>
            <a:off x="3124200" y="32004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 flipH="1">
            <a:off x="6019800" y="4572000"/>
            <a:ext cx="762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44" name="AutoShape 20"/>
          <p:cNvSpPr>
            <a:spLocks/>
          </p:cNvSpPr>
          <p:nvPr/>
        </p:nvSpPr>
        <p:spPr bwMode="auto">
          <a:xfrm rot="17422943">
            <a:off x="6030119" y="2580481"/>
            <a:ext cx="325438" cy="4003675"/>
          </a:xfrm>
          <a:prstGeom prst="rightBrace">
            <a:avLst>
              <a:gd name="adj1" fmla="val 1025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5" name="Text Box 21"/>
          <p:cNvSpPr txBox="1">
            <a:spLocks noChangeArrowheads="1"/>
          </p:cNvSpPr>
          <p:nvPr/>
        </p:nvSpPr>
        <p:spPr bwMode="auto">
          <a:xfrm>
            <a:off x="6096000" y="4038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257046" name="AutoShape 22"/>
          <p:cNvSpPr>
            <a:spLocks/>
          </p:cNvSpPr>
          <p:nvPr/>
        </p:nvSpPr>
        <p:spPr bwMode="auto">
          <a:xfrm rot="-4173916">
            <a:off x="3314700" y="2552700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7" name="Text Box 23"/>
          <p:cNvSpPr txBox="1">
            <a:spLocks noChangeArrowheads="1"/>
          </p:cNvSpPr>
          <p:nvPr/>
        </p:nvSpPr>
        <p:spPr bwMode="auto">
          <a:xfrm>
            <a:off x="3336925" y="3059113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57048" name="Text Box 24"/>
          <p:cNvSpPr txBox="1">
            <a:spLocks noChangeArrowheads="1"/>
          </p:cNvSpPr>
          <p:nvPr/>
        </p:nvSpPr>
        <p:spPr bwMode="auto">
          <a:xfrm>
            <a:off x="3276600" y="3048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57049" name="AutoShape 25"/>
          <p:cNvSpPr>
            <a:spLocks/>
          </p:cNvSpPr>
          <p:nvPr/>
        </p:nvSpPr>
        <p:spPr bwMode="auto">
          <a:xfrm rot="-47346738">
            <a:off x="4851400" y="1639888"/>
            <a:ext cx="533400" cy="5943600"/>
          </a:xfrm>
          <a:prstGeom prst="leftBrace">
            <a:avLst>
              <a:gd name="adj1" fmla="val 92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51" name="Text Box 27"/>
          <p:cNvSpPr txBox="1">
            <a:spLocks noChangeArrowheads="1"/>
          </p:cNvSpPr>
          <p:nvPr/>
        </p:nvSpPr>
        <p:spPr bwMode="auto">
          <a:xfrm>
            <a:off x="4800600" y="48768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57052" name="Text Box 28"/>
          <p:cNvSpPr txBox="1">
            <a:spLocks noChangeArrowheads="1"/>
          </p:cNvSpPr>
          <p:nvPr/>
        </p:nvSpPr>
        <p:spPr bwMode="auto">
          <a:xfrm>
            <a:off x="4724400" y="4876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7053" name="Text Box 29"/>
          <p:cNvSpPr txBox="1">
            <a:spLocks noChangeArrowheads="1"/>
          </p:cNvSpPr>
          <p:nvPr/>
        </p:nvSpPr>
        <p:spPr bwMode="auto">
          <a:xfrm>
            <a:off x="6096000" y="4038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257054" name="Text Box 30"/>
          <p:cNvSpPr txBox="1">
            <a:spLocks noChangeArrowheads="1"/>
          </p:cNvSpPr>
          <p:nvPr/>
        </p:nvSpPr>
        <p:spPr bwMode="auto">
          <a:xfrm>
            <a:off x="4800600" y="4876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6</a:t>
            </a:r>
          </a:p>
        </p:txBody>
      </p:sp>
      <p:sp>
        <p:nvSpPr>
          <p:cNvPr id="257055" name="Line 31"/>
          <p:cNvSpPr>
            <a:spLocks noChangeShapeType="1"/>
          </p:cNvSpPr>
          <p:nvPr/>
        </p:nvSpPr>
        <p:spPr bwMode="auto">
          <a:xfrm flipH="1">
            <a:off x="4267200" y="28194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56" name="Text Box 32"/>
          <p:cNvSpPr txBox="1">
            <a:spLocks noChangeArrowheads="1"/>
          </p:cNvSpPr>
          <p:nvPr/>
        </p:nvSpPr>
        <p:spPr bwMode="auto">
          <a:xfrm>
            <a:off x="5410200" y="2514600"/>
            <a:ext cx="357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Центр тяжести треугольника</a:t>
            </a:r>
          </a:p>
        </p:txBody>
      </p:sp>
      <p:sp>
        <p:nvSpPr>
          <p:cNvPr id="257057" name="Line 33"/>
          <p:cNvSpPr>
            <a:spLocks noChangeShapeType="1"/>
          </p:cNvSpPr>
          <p:nvPr/>
        </p:nvSpPr>
        <p:spPr bwMode="auto">
          <a:xfrm flipV="1">
            <a:off x="3733800" y="2209800"/>
            <a:ext cx="1676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58" name="Text Box 34"/>
          <p:cNvSpPr txBox="1">
            <a:spLocks noChangeArrowheads="1"/>
          </p:cNvSpPr>
          <p:nvPr/>
        </p:nvSpPr>
        <p:spPr bwMode="auto">
          <a:xfrm>
            <a:off x="5394325" y="1916113"/>
            <a:ext cx="3649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Центр вписанной окружности</a:t>
            </a:r>
          </a:p>
        </p:txBody>
      </p:sp>
      <p:sp>
        <p:nvSpPr>
          <p:cNvPr id="257060" name="Line 36"/>
          <p:cNvSpPr>
            <a:spLocks noChangeShapeType="1"/>
          </p:cNvSpPr>
          <p:nvPr/>
        </p:nvSpPr>
        <p:spPr bwMode="auto">
          <a:xfrm flipH="1">
            <a:off x="3200400" y="1600200"/>
            <a:ext cx="2209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61" name="Text Box 37"/>
          <p:cNvSpPr txBox="1">
            <a:spLocks noChangeArrowheads="1"/>
          </p:cNvSpPr>
          <p:nvPr/>
        </p:nvSpPr>
        <p:spPr bwMode="auto">
          <a:xfrm>
            <a:off x="5410200" y="1295400"/>
            <a:ext cx="310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Ортоцентр треугольника</a:t>
            </a:r>
          </a:p>
        </p:txBody>
      </p:sp>
      <p:sp>
        <p:nvSpPr>
          <p:cNvPr id="257062" name="Rectangle 38"/>
          <p:cNvSpPr>
            <a:spLocks noChangeArrowheads="1"/>
          </p:cNvSpPr>
          <p:nvPr/>
        </p:nvSpPr>
        <p:spPr bwMode="auto">
          <a:xfrm>
            <a:off x="457200" y="54102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Биссектриса внутреннего угла треугольника делит противолежащую сторону на отрезки, пропорциональные прилегающим сторонам:</a:t>
            </a:r>
          </a:p>
        </p:txBody>
      </p:sp>
      <p:sp>
        <p:nvSpPr>
          <p:cNvPr id="257063" name="Text Box 39"/>
          <p:cNvSpPr txBox="1">
            <a:spLocks noChangeArrowheads="1"/>
          </p:cNvSpPr>
          <p:nvPr/>
        </p:nvSpPr>
        <p:spPr bwMode="auto">
          <a:xfrm>
            <a:off x="2308225" y="2659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7064" name="Text Box 40"/>
          <p:cNvSpPr txBox="1">
            <a:spLocks noChangeArrowheads="1"/>
          </p:cNvSpPr>
          <p:nvPr/>
        </p:nvSpPr>
        <p:spPr bwMode="auto">
          <a:xfrm>
            <a:off x="1828800" y="3124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257065" name="Text Box 41"/>
          <p:cNvSpPr txBox="1">
            <a:spLocks noChangeArrowheads="1"/>
          </p:cNvSpPr>
          <p:nvPr/>
        </p:nvSpPr>
        <p:spPr bwMode="auto">
          <a:xfrm>
            <a:off x="5410200" y="2895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  <p:sp>
        <p:nvSpPr>
          <p:cNvPr id="257066" name="Text Box 42"/>
          <p:cNvSpPr txBox="1">
            <a:spLocks noChangeArrowheads="1"/>
          </p:cNvSpPr>
          <p:nvPr/>
        </p:nvSpPr>
        <p:spPr bwMode="auto">
          <a:xfrm>
            <a:off x="2498725" y="4887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  <p:sp>
        <p:nvSpPr>
          <p:cNvPr id="257067" name="Text Box 43"/>
          <p:cNvSpPr txBox="1">
            <a:spLocks noChangeArrowheads="1"/>
          </p:cNvSpPr>
          <p:nvPr/>
        </p:nvSpPr>
        <p:spPr bwMode="auto">
          <a:xfrm>
            <a:off x="5241925" y="4887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  <a:endParaRPr lang="ru-RU"/>
          </a:p>
        </p:txBody>
      </p:sp>
      <p:graphicFrame>
        <p:nvGraphicFramePr>
          <p:cNvPr id="257068" name="Object 44"/>
          <p:cNvGraphicFramePr>
            <a:graphicFrameLocks noChangeAspect="1"/>
          </p:cNvGraphicFramePr>
          <p:nvPr>
            <p:ph idx="1"/>
          </p:nvPr>
        </p:nvGraphicFramePr>
        <p:xfrm>
          <a:off x="6629400" y="1676400"/>
          <a:ext cx="1941513" cy="1884363"/>
        </p:xfrm>
        <a:graphic>
          <a:graphicData uri="http://schemas.openxmlformats.org/presentationml/2006/ole">
            <p:oleObj spid="_x0000_s257068" name="Формула" r:id="rId3" imgW="431640" imgH="419040" progId="Equation.3">
              <p:embed/>
            </p:oleObj>
          </a:graphicData>
        </a:graphic>
      </p:graphicFrame>
      <p:sp>
        <p:nvSpPr>
          <p:cNvPr id="257070" name="Text Box 46"/>
          <p:cNvSpPr txBox="1">
            <a:spLocks noChangeArrowheads="1"/>
          </p:cNvSpPr>
          <p:nvPr/>
        </p:nvSpPr>
        <p:spPr bwMode="auto">
          <a:xfrm>
            <a:off x="5410200" y="1371600"/>
            <a:ext cx="276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Свойство биссектрис:</a:t>
            </a:r>
          </a:p>
        </p:txBody>
      </p:sp>
      <p:sp>
        <p:nvSpPr>
          <p:cNvPr id="257071" name="Text Box 47"/>
          <p:cNvSpPr txBox="1">
            <a:spLocks noChangeArrowheads="1"/>
          </p:cNvSpPr>
          <p:nvPr/>
        </p:nvSpPr>
        <p:spPr bwMode="auto">
          <a:xfrm>
            <a:off x="533400" y="1143000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Свойства медиан: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57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5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57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57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5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5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5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5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5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57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5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57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57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57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5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5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/>
                                        <p:tgtEl>
                                          <p:spTgt spid="257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25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5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5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57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57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5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5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31" grpId="0" animBg="1"/>
      <p:bldP spid="257031" grpId="1" animBg="1"/>
      <p:bldP spid="257032" grpId="0" animBg="1"/>
      <p:bldP spid="257032" grpId="1" animBg="1"/>
      <p:bldP spid="257033" grpId="0" animBg="1"/>
      <p:bldP spid="257033" grpId="1" animBg="1"/>
      <p:bldP spid="257034" grpId="0" animBg="1"/>
      <p:bldP spid="257034" grpId="1" animBg="1"/>
      <p:bldP spid="257034" grpId="2" animBg="1"/>
      <p:bldP spid="257035" grpId="0" animBg="1"/>
      <p:bldP spid="257035" grpId="1" animBg="1"/>
      <p:bldP spid="257036" grpId="0" animBg="1"/>
      <p:bldP spid="257036" grpId="1" animBg="1"/>
      <p:bldP spid="257037" grpId="0" animBg="1"/>
      <p:bldP spid="257037" grpId="1" animBg="1"/>
      <p:bldP spid="257038" grpId="0" animBg="1"/>
      <p:bldP spid="257038" grpId="1" animBg="1"/>
      <p:bldP spid="257039" grpId="0" animBg="1"/>
      <p:bldP spid="257039" grpId="1" animBg="1"/>
      <p:bldP spid="257040" grpId="0" animBg="1"/>
      <p:bldP spid="257040" grpId="1" animBg="1"/>
      <p:bldP spid="257041" grpId="0" animBg="1"/>
      <p:bldP spid="257041" grpId="1" animBg="1"/>
      <p:bldP spid="257042" grpId="0" animBg="1"/>
      <p:bldP spid="257042" grpId="1" animBg="1"/>
      <p:bldP spid="257043" grpId="0" animBg="1"/>
      <p:bldP spid="257043" grpId="1" animBg="1"/>
      <p:bldP spid="257044" grpId="0" animBg="1"/>
      <p:bldP spid="257044" grpId="1" animBg="1"/>
      <p:bldP spid="257044" grpId="2" animBg="1"/>
      <p:bldP spid="257044" grpId="3" animBg="1"/>
      <p:bldP spid="257045" grpId="0"/>
      <p:bldP spid="257045" grpId="1"/>
      <p:bldP spid="257046" grpId="0" animBg="1"/>
      <p:bldP spid="257046" grpId="1" animBg="1"/>
      <p:bldP spid="257046" grpId="2" animBg="1"/>
      <p:bldP spid="257046" grpId="3" animBg="1"/>
      <p:bldP spid="257047" grpId="0"/>
      <p:bldP spid="257047" grpId="1"/>
      <p:bldP spid="257048" grpId="0"/>
      <p:bldP spid="257048" grpId="1"/>
      <p:bldP spid="257049" grpId="0" animBg="1"/>
      <p:bldP spid="257049" grpId="1" animBg="1"/>
      <p:bldP spid="257049" grpId="2" animBg="1"/>
      <p:bldP spid="257049" grpId="3" animBg="1"/>
      <p:bldP spid="257051" grpId="0"/>
      <p:bldP spid="257051" grpId="1"/>
      <p:bldP spid="257051" grpId="2"/>
      <p:bldP spid="257051" grpId="3"/>
      <p:bldP spid="257052" grpId="0"/>
      <p:bldP spid="257052" grpId="1"/>
      <p:bldP spid="257053" grpId="0"/>
      <p:bldP spid="257053" grpId="1"/>
      <p:bldP spid="257054" grpId="0"/>
      <p:bldP spid="257054" grpId="1"/>
      <p:bldP spid="257055" grpId="0" animBg="1"/>
      <p:bldP spid="257055" grpId="1" animBg="1"/>
      <p:bldP spid="257056" grpId="0"/>
      <p:bldP spid="257056" grpId="1"/>
      <p:bldP spid="257057" grpId="0" animBg="1"/>
      <p:bldP spid="257057" grpId="1" animBg="1"/>
      <p:bldP spid="257058" grpId="0"/>
      <p:bldP spid="257058" grpId="1"/>
      <p:bldP spid="257060" grpId="0" animBg="1"/>
      <p:bldP spid="257060" grpId="1" animBg="1"/>
      <p:bldP spid="257061" grpId="0"/>
      <p:bldP spid="257061" grpId="1"/>
      <p:bldP spid="257062" grpId="0"/>
      <p:bldP spid="257064" grpId="0"/>
      <p:bldP spid="257065" grpId="0"/>
      <p:bldP spid="257066" grpId="0"/>
      <p:bldP spid="257067" grpId="0"/>
      <p:bldP spid="257070" grpId="0"/>
      <p:bldP spid="257071" grpId="0"/>
      <p:bldP spid="257071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1822</TotalTime>
  <Words>1539</Words>
  <Application>Microsoft PowerPoint</Application>
  <PresentationFormat>Экран (4:3)</PresentationFormat>
  <Paragraphs>489</Paragraphs>
  <Slides>60</Slides>
  <Notes>5</Notes>
  <HiddenSlides>3</HiddenSlides>
  <MMClips>3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60</vt:i4>
      </vt:variant>
    </vt:vector>
  </HeadingPairs>
  <TitlesOfParts>
    <vt:vector size="72" baseType="lpstr">
      <vt:lpstr>Arial</vt:lpstr>
      <vt:lpstr>Garamond</vt:lpstr>
      <vt:lpstr>Times New Roman</vt:lpstr>
      <vt:lpstr>Wingdings</vt:lpstr>
      <vt:lpstr>Symbol</vt:lpstr>
      <vt:lpstr>Calibri</vt:lpstr>
      <vt:lpstr>Оформление по умолчанию</vt:lpstr>
      <vt:lpstr>Край</vt:lpstr>
      <vt:lpstr>Document</vt:lpstr>
      <vt:lpstr>Документ Microsoft Word</vt:lpstr>
      <vt:lpstr>Документ Microsoft Word 97-2003</vt:lpstr>
      <vt:lpstr>Microsoft Equation 3.0</vt:lpstr>
      <vt:lpstr>Слайд 1</vt:lpstr>
      <vt:lpstr>Слайд 2</vt:lpstr>
      <vt:lpstr>Слайд 3</vt:lpstr>
      <vt:lpstr>Слайд 4</vt:lpstr>
      <vt:lpstr>Разносторонний треугольник</vt:lpstr>
      <vt:lpstr>Равнобедренный треугольник</vt:lpstr>
      <vt:lpstr>Равносторонний треугольник</vt:lpstr>
      <vt:lpstr>Классификация по углам:</vt:lpstr>
      <vt:lpstr>Свойства медиан, биссектрис, высот</vt:lpstr>
      <vt:lpstr>«Решение треугольников»</vt:lpstr>
      <vt:lpstr>Определение</vt:lpstr>
      <vt:lpstr>Три типа задач на решение треугольника</vt:lpstr>
      <vt:lpstr>Для этого вспомним</vt:lpstr>
      <vt:lpstr>Договоримся</vt:lpstr>
      <vt:lpstr>Сумма углов треугольника</vt:lpstr>
      <vt:lpstr>Внешний угол треугольника</vt:lpstr>
      <vt:lpstr>Слайд 17</vt:lpstr>
      <vt:lpstr>Неравенство треугольника</vt:lpstr>
      <vt:lpstr>Слайд 19</vt:lpstr>
      <vt:lpstr>Теорема косинусов</vt:lpstr>
      <vt:lpstr>Определение вида треугольника</vt:lpstr>
      <vt:lpstr>Теорема синусов</vt:lpstr>
      <vt:lpstr>Задача 1. Решение треугольника по двум сторонам и углу        между ними</vt:lpstr>
      <vt:lpstr>Задача 2. Решение треугольника по стороне и прилежащим к             ней углам</vt:lpstr>
      <vt:lpstr>Задача 3. Решение треугольника по трём сторонам</vt:lpstr>
      <vt:lpstr>Таблица – памятка </vt:lpstr>
      <vt:lpstr>Задачи для самостоятельного решения</vt:lpstr>
      <vt:lpstr>Слайд 28</vt:lpstr>
      <vt:lpstr>Слайд 29</vt:lpstr>
      <vt:lpstr>Слайд 30</vt:lpstr>
      <vt:lpstr>Математическая пауза</vt:lpstr>
      <vt:lpstr>Слайд 32</vt:lpstr>
      <vt:lpstr>Формулы, которые надо знать:</vt:lpstr>
      <vt:lpstr>Слайд 34</vt:lpstr>
      <vt:lpstr>3) Формула Герона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Задание на дом</vt:lpstr>
      <vt:lpstr>Дополнительное задание.</vt:lpstr>
      <vt:lpstr>Психологическая заминка</vt:lpstr>
      <vt:lpstr>Спасибо за урок! Успехов!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UZER</cp:lastModifiedBy>
  <cp:revision>29</cp:revision>
  <cp:lastPrinted>1601-01-01T00:00:00Z</cp:lastPrinted>
  <dcterms:created xsi:type="dcterms:W3CDTF">1601-01-01T00:00:00Z</dcterms:created>
  <dcterms:modified xsi:type="dcterms:W3CDTF">2013-04-16T18:40:58Z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