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3" r:id="rId2"/>
    <p:sldId id="308" r:id="rId3"/>
    <p:sldId id="309" r:id="rId4"/>
    <p:sldId id="265" r:id="rId5"/>
    <p:sldId id="297" r:id="rId6"/>
    <p:sldId id="302" r:id="rId7"/>
    <p:sldId id="305" r:id="rId8"/>
    <p:sldId id="267" r:id="rId9"/>
    <p:sldId id="268" r:id="rId10"/>
    <p:sldId id="306" r:id="rId11"/>
    <p:sldId id="301" r:id="rId12"/>
    <p:sldId id="269" r:id="rId13"/>
    <p:sldId id="271" r:id="rId14"/>
    <p:sldId id="310" r:id="rId15"/>
    <p:sldId id="312" r:id="rId16"/>
    <p:sldId id="311" r:id="rId17"/>
    <p:sldId id="30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7" d="100"/>
          <a:sy n="87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1F0978-E63A-4175-ABF5-E3F2D963A36E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143BAFF-7C36-4187-BD57-C51D6D4549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8D2396-DDDE-4D1E-A1B3-7DEFF205714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0B1EB-3CD9-44F7-8ADD-9B696FD3D86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4DF72-EBCC-48D5-BB22-2C084AEFEBB1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F0DC-F3C0-4427-AB54-B442A1D60F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5172-487B-4BB9-9C16-2938E7E7DD40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CF82-9ECA-4D85-AC53-7A9CD32AC3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D58F8-A660-44D4-89B6-EC30E8AA532F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0C06-467E-49D8-8FC4-A4EEAD9AC9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321D-B329-4466-9FED-E092AB2BA22E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D5BE-6BF2-49D0-A50C-660AD9C732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57041-8556-406C-A73B-77D4680D805A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CC5F-0B1E-42DD-8525-A39A1ACA18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512A-7E27-4EDF-8B25-7CED712E7C8E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7F1C9-680E-463C-BA4C-DDDD3EE126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C5D97-46C3-4AA6-853F-66C208DCC57A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3CB7B-C6F8-40B3-A9CA-8F60268DCE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9829-F4B2-49D5-8F81-B281BC7D9A2E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1A24C-E28A-4B8B-B523-689DC0C991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0DED0-48B3-4F9C-BBDB-BCEDE431A5A3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7DDB-CD98-42DE-A75C-04FCC5C66F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C0A5-DCE2-4084-A00D-0C43EB581869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528BF-1644-4116-A0E2-00B4789094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82CF4-6653-4AEB-9AF9-B892ABF4118D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CD3BE-1F3D-41C1-83C2-C3B4B9C98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F9B7DA-8052-48FC-B164-60A144EF07E4}" type="datetimeFigureOut">
              <a:rPr lang="ru-RU"/>
              <a:pPr>
                <a:defRPr/>
              </a:pPr>
              <a:t>22.05.2013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87371B-82CF-4978-AAAF-68A6C514E4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89;&#1091;&#1084;&#1084;&#1072;%20&#1089;&#1084;&#1077;&#1078;&#1085;&#1099;&#1093;%20&#1091;&#1075;&#1083;&#1086;&#1074;.gs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7772400" cy="147002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Смежные углы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429132"/>
            <a:ext cx="6400800" cy="17526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Учитель математики</a:t>
            </a:r>
            <a:r>
              <a:rPr lang="ru-RU" b="1" dirty="0" smtClean="0">
                <a:solidFill>
                  <a:srgbClr val="00B050"/>
                </a:solidFill>
              </a:rPr>
              <a:t>: </a:t>
            </a:r>
            <a:r>
              <a:rPr lang="ru-RU" b="1" dirty="0" smtClean="0">
                <a:solidFill>
                  <a:srgbClr val="00B050"/>
                </a:solidFill>
              </a:rPr>
              <a:t>С</a:t>
            </a:r>
            <a:r>
              <a:rPr lang="ru-RU" b="1" dirty="0" smtClean="0">
                <a:solidFill>
                  <a:srgbClr val="00B050"/>
                </a:solidFill>
              </a:rPr>
              <a:t>мирнова Валентина Фёдоровна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МБОУ СОШ №5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6" name="Picture 6" descr="H:\рисунки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14290"/>
            <a:ext cx="500066" cy="719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857250"/>
            <a:ext cx="3643313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642938" y="142875"/>
            <a:ext cx="7913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C00000"/>
                </a:solidFill>
              </a:rPr>
              <a:t>сумма смежных углов равна 180</a:t>
            </a:r>
            <a:r>
              <a:rPr lang="ru-RU" sz="3200">
                <a:solidFill>
                  <a:srgbClr val="C00000"/>
                </a:solidFill>
                <a:latin typeface="Times New Roman" pitchFamily="18" charset="0"/>
              </a:rPr>
              <a:t>°</a:t>
            </a:r>
            <a:endParaRPr lang="ru-RU" sz="3200">
              <a:solidFill>
                <a:srgbClr val="C00000"/>
              </a:solidFill>
            </a:endParaRP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571500" y="3357563"/>
            <a:ext cx="6572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Дано</a:t>
            </a:r>
            <a:r>
              <a:rPr lang="ru-RU" sz="2800" b="1"/>
              <a:t>:         </a:t>
            </a:r>
          </a:p>
        </p:txBody>
      </p:sp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1928813" y="3357563"/>
            <a:ext cx="23971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АОВ</a:t>
            </a:r>
            <a:r>
              <a:rPr lang="ru-RU" b="1"/>
              <a:t>  и </a:t>
            </a:r>
            <a:r>
              <a:rPr lang="en-US" b="1"/>
              <a:t>       </a:t>
            </a:r>
            <a:r>
              <a:rPr lang="ru-RU" b="1"/>
              <a:t> </a:t>
            </a:r>
            <a:r>
              <a:rPr lang="en-US" sz="2400" b="1"/>
              <a:t>BOC</a:t>
            </a:r>
            <a:endParaRPr lang="ru-RU" sz="2400" b="1"/>
          </a:p>
          <a:p>
            <a:endParaRPr lang="ru-RU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3500438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3500438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642938" y="4000500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Times New Roman" pitchFamily="18" charset="0"/>
              </a:rPr>
              <a:t>Доказать:          АОВ +        ВОС = 180°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88" y="4143375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4143375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Прямоугольник 11"/>
          <p:cNvSpPr>
            <a:spLocks noChangeArrowheads="1"/>
          </p:cNvSpPr>
          <p:nvPr/>
        </p:nvSpPr>
        <p:spPr bwMode="auto">
          <a:xfrm>
            <a:off x="2214563" y="2500313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А</a:t>
            </a:r>
          </a:p>
        </p:txBody>
      </p:sp>
      <p:sp>
        <p:nvSpPr>
          <p:cNvPr id="10252" name="Прямоугольник 12"/>
          <p:cNvSpPr>
            <a:spLocks noChangeArrowheads="1"/>
          </p:cNvSpPr>
          <p:nvPr/>
        </p:nvSpPr>
        <p:spPr bwMode="auto">
          <a:xfrm>
            <a:off x="3429000" y="2500313"/>
            <a:ext cx="363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О</a:t>
            </a:r>
          </a:p>
        </p:txBody>
      </p:sp>
      <p:sp>
        <p:nvSpPr>
          <p:cNvPr id="10253" name="TextBox 10"/>
          <p:cNvSpPr txBox="1">
            <a:spLocks noChangeArrowheads="1"/>
          </p:cNvSpPr>
          <p:nvPr/>
        </p:nvSpPr>
        <p:spPr bwMode="auto">
          <a:xfrm>
            <a:off x="5357813" y="85725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В</a:t>
            </a:r>
          </a:p>
        </p:txBody>
      </p:sp>
      <p:sp>
        <p:nvSpPr>
          <p:cNvPr id="10254" name="Прямоугольник 14"/>
          <p:cNvSpPr>
            <a:spLocks noChangeArrowheads="1"/>
          </p:cNvSpPr>
          <p:nvPr/>
        </p:nvSpPr>
        <p:spPr bwMode="auto">
          <a:xfrm>
            <a:off x="5572125" y="2500313"/>
            <a:ext cx="350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</a:t>
            </a:r>
          </a:p>
        </p:txBody>
      </p:sp>
      <p:sp>
        <p:nvSpPr>
          <p:cNvPr id="18" name="Дуга 17"/>
          <p:cNvSpPr/>
          <p:nvPr/>
        </p:nvSpPr>
        <p:spPr>
          <a:xfrm>
            <a:off x="4071938" y="2143125"/>
            <a:ext cx="214312" cy="642938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4000500" y="2214563"/>
            <a:ext cx="142875" cy="571500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Дуга 20"/>
          <p:cNvSpPr/>
          <p:nvPr/>
        </p:nvSpPr>
        <p:spPr>
          <a:xfrm rot="17254638">
            <a:off x="3427413" y="2238375"/>
            <a:ext cx="571500" cy="714375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8" name="TextBox 23"/>
          <p:cNvSpPr txBox="1">
            <a:spLocks noChangeArrowheads="1"/>
          </p:cNvSpPr>
          <p:nvPr/>
        </p:nvSpPr>
        <p:spPr bwMode="auto">
          <a:xfrm>
            <a:off x="500063" y="5000625"/>
            <a:ext cx="6072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Попробуйте доказать эту теорему самостоятельно.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Доказательство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00575" y="1357313"/>
            <a:ext cx="4543425" cy="1543050"/>
          </a:xfrm>
        </p:spPr>
        <p:txBody>
          <a:bodyPr>
            <a:normAutofit fontScale="8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ru-RU" dirty="0" smtClean="0"/>
              <a:t>    АОС =180°- развернутый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ru-RU" dirty="0" smtClean="0"/>
              <a:t>    АОС =    АОВ +     ВОС – по свойству измерения углов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143625" y="2714625"/>
            <a:ext cx="381000" cy="2952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000625" y="3286125"/>
            <a:ext cx="3741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   АОВ +     ВОС = 180°</a:t>
            </a:r>
          </a:p>
        </p:txBody>
      </p:sp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500188"/>
            <a:ext cx="435768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785938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428750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1857375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1857375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3429000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75" y="3429000"/>
            <a:ext cx="28575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Дуга 15"/>
          <p:cNvSpPr/>
          <p:nvPr/>
        </p:nvSpPr>
        <p:spPr>
          <a:xfrm>
            <a:off x="2500313" y="2643188"/>
            <a:ext cx="428625" cy="785812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2428875" y="2714625"/>
            <a:ext cx="357188" cy="5715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Дуга 18"/>
          <p:cNvSpPr/>
          <p:nvPr/>
        </p:nvSpPr>
        <p:spPr>
          <a:xfrm rot="15938133">
            <a:off x="2282825" y="2482850"/>
            <a:ext cx="466725" cy="1006475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26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642938" y="1000125"/>
            <a:ext cx="7786687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№1.  Сумма градусных мер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смежных углов равна 132</a:t>
            </a:r>
            <a:r>
              <a:rPr lang="ru-RU" sz="3600" baseline="30000" dirty="0">
                <a:latin typeface="Times New Roman" pitchFamily="18" charset="0"/>
                <a:cs typeface="Times New Roman" pitchFamily="18" charset="0"/>
              </a:rPr>
              <a:t>0.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Найдите градусную меру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каждого из этих углов.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25" y="3429000"/>
            <a:ext cx="61436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1. 132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48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                  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2. 93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102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3. 27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142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                 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4. Такая ситуация невозможна</a:t>
            </a:r>
            <a:endParaRPr lang="ru-RU" sz="3200" baseline="30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200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1000125" y="285750"/>
            <a:ext cx="6357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642938" y="642938"/>
            <a:ext cx="80010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Times New Roman" pitchFamily="18" charset="0"/>
                <a:cs typeface="Times New Roman" pitchFamily="18" charset="0"/>
              </a:rPr>
              <a:t>№2.  Разность градусных мер</a:t>
            </a:r>
          </a:p>
          <a:p>
            <a:pPr algn="ctr"/>
            <a:r>
              <a:rPr lang="ru-RU" sz="3600">
                <a:latin typeface="Times New Roman" pitchFamily="18" charset="0"/>
                <a:cs typeface="Times New Roman" pitchFamily="18" charset="0"/>
              </a:rPr>
              <a:t> смежных углов равна 122</a:t>
            </a:r>
            <a:r>
              <a:rPr lang="ru-RU" sz="3600" baseline="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3600">
                <a:latin typeface="Times New Roman" pitchFamily="18" charset="0"/>
                <a:cs typeface="Times New Roman" pitchFamily="18" charset="0"/>
              </a:rPr>
              <a:t>Найдите градусную меру </a:t>
            </a:r>
          </a:p>
          <a:p>
            <a:pPr algn="ctr"/>
            <a:r>
              <a:rPr lang="ru-RU" sz="3600">
                <a:latin typeface="Times New Roman" pitchFamily="18" charset="0"/>
                <a:cs typeface="Times New Roman" pitchFamily="18" charset="0"/>
              </a:rPr>
              <a:t>каждого из этих углов.</a:t>
            </a: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428875" y="4071938"/>
            <a:ext cx="2143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i="1">
                <a:latin typeface="Times New Roman" pitchFamily="18" charset="0"/>
                <a:cs typeface="Times New Roman" pitchFamily="18" charset="0"/>
              </a:rPr>
              <a:t>Ответ:</a:t>
            </a:r>
          </a:p>
        </p:txBody>
      </p:sp>
      <p:graphicFrame>
        <p:nvGraphicFramePr>
          <p:cNvPr id="29699" name="Object 52"/>
          <p:cNvGraphicFramePr>
            <a:graphicFrameLocks noChangeAspect="1"/>
          </p:cNvGraphicFramePr>
          <p:nvPr/>
        </p:nvGraphicFramePr>
        <p:xfrm>
          <a:off x="4286250" y="4143375"/>
          <a:ext cx="1727200" cy="595313"/>
        </p:xfrm>
        <a:graphic>
          <a:graphicData uri="http://schemas.openxmlformats.org/presentationml/2006/ole">
            <p:oleObj spid="_x0000_s3074" name="Equation" r:id="rId3" imgW="6602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52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Решение задач по готовым чертежам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8"/>
            <a:ext cx="8132763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3500438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Решение: </a:t>
            </a:r>
          </a:p>
          <a:p>
            <a:r>
              <a:rPr lang="ru-RU" dirty="0" smtClean="0"/>
              <a:t> пусть </a:t>
            </a:r>
            <a:r>
              <a:rPr lang="en-US" dirty="0" smtClean="0"/>
              <a:t>    </a:t>
            </a:r>
            <a:r>
              <a:rPr lang="ar-AE" dirty="0" smtClean="0"/>
              <a:t>ے</a:t>
            </a:r>
            <a:r>
              <a:rPr lang="en-US" dirty="0" smtClean="0"/>
              <a:t> CBD = X°, </a:t>
            </a:r>
            <a:r>
              <a:rPr lang="ru-RU" dirty="0" smtClean="0"/>
              <a:t>тогда </a:t>
            </a:r>
            <a:r>
              <a:rPr lang="en-US" dirty="0" smtClean="0"/>
              <a:t>    </a:t>
            </a:r>
            <a:r>
              <a:rPr lang="ar-AE" dirty="0" smtClean="0"/>
              <a:t>ے</a:t>
            </a:r>
            <a:r>
              <a:rPr lang="en-US" dirty="0" smtClean="0"/>
              <a:t> ABC </a:t>
            </a:r>
            <a:r>
              <a:rPr lang="ru-RU" dirty="0" smtClean="0"/>
              <a:t>=</a:t>
            </a:r>
            <a:r>
              <a:rPr lang="en-US" dirty="0" smtClean="0"/>
              <a:t>X°</a:t>
            </a:r>
            <a:r>
              <a:rPr lang="ru-RU" dirty="0" smtClean="0"/>
              <a:t>+ 20°. </a:t>
            </a:r>
            <a:r>
              <a:rPr lang="en-US" dirty="0" smtClean="0"/>
              <a:t> </a:t>
            </a:r>
            <a:r>
              <a:rPr lang="ar-AE" dirty="0" smtClean="0"/>
              <a:t>ے</a:t>
            </a:r>
            <a:r>
              <a:rPr lang="en-US" dirty="0" smtClean="0"/>
              <a:t>CBD +  </a:t>
            </a:r>
            <a:r>
              <a:rPr lang="ar-AE" dirty="0" smtClean="0"/>
              <a:t>ے</a:t>
            </a:r>
            <a:r>
              <a:rPr lang="en-US" dirty="0" smtClean="0"/>
              <a:t>  ABC = 180°</a:t>
            </a:r>
          </a:p>
          <a:p>
            <a:r>
              <a:rPr lang="en-US" dirty="0" smtClean="0"/>
              <a:t> 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4214818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X+X+20° = 180°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857224" y="471488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2X = 160°</a:t>
            </a:r>
          </a:p>
          <a:p>
            <a:r>
              <a:rPr lang="en-US" dirty="0" smtClean="0"/>
              <a:t>X= 80°</a:t>
            </a:r>
          </a:p>
          <a:p>
            <a:r>
              <a:rPr lang="en-US" dirty="0" smtClean="0"/>
              <a:t>   </a:t>
            </a:r>
            <a:r>
              <a:rPr lang="ar-AE" dirty="0" smtClean="0"/>
              <a:t>ے</a:t>
            </a:r>
            <a:r>
              <a:rPr lang="en-US" dirty="0" smtClean="0"/>
              <a:t>CBD = 80°,      </a:t>
            </a:r>
            <a:r>
              <a:rPr lang="ar-AE" dirty="0" smtClean="0"/>
              <a:t>ے</a:t>
            </a:r>
            <a:r>
              <a:rPr lang="en-US" dirty="0" smtClean="0"/>
              <a:t> ABC = 100°</a:t>
            </a:r>
          </a:p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214414" y="6215082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</a:t>
            </a:r>
            <a:r>
              <a:rPr lang="ar-AE" dirty="0" smtClean="0"/>
              <a:t>ے</a:t>
            </a:r>
            <a:r>
              <a:rPr lang="en-US" dirty="0" smtClean="0"/>
              <a:t>ABC = 100°;   </a:t>
            </a:r>
            <a:r>
              <a:rPr lang="ar-AE" dirty="0" smtClean="0"/>
              <a:t>ے</a:t>
            </a:r>
            <a:r>
              <a:rPr lang="en-US" dirty="0" smtClean="0"/>
              <a:t>CBD=80°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00042"/>
            <a:ext cx="8113713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71472" y="2714620"/>
            <a:ext cx="77867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Чем отличается решение данной задачи от предыдущей?</a:t>
            </a:r>
          </a:p>
          <a:p>
            <a:r>
              <a:rPr lang="ru-RU" sz="2400" dirty="0" smtClean="0"/>
              <a:t>Составьте  алгоритм решения данной задачи:</a:t>
            </a:r>
          </a:p>
          <a:p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929066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Градусную меру одного  из углов обозначить </a:t>
            </a:r>
            <a:r>
              <a:rPr lang="en-US" dirty="0" smtClean="0"/>
              <a:t>X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Градусная  мера второго угла будет- 3</a:t>
            </a:r>
            <a:r>
              <a:rPr lang="en-US" dirty="0" smtClean="0"/>
              <a:t>X</a:t>
            </a:r>
            <a:r>
              <a:rPr lang="ru-RU" dirty="0" smtClean="0"/>
              <a:t>;</a:t>
            </a:r>
          </a:p>
          <a:p>
            <a:pPr marL="342900" indent="-342900">
              <a:buAutoNum type="arabicParenR"/>
            </a:pPr>
            <a:r>
              <a:rPr lang="ru-RU" dirty="0" smtClean="0"/>
              <a:t>Сумма смежных углов равна 180°;</a:t>
            </a:r>
          </a:p>
          <a:p>
            <a:pPr marL="342900" indent="-342900">
              <a:buAutoNum type="arabicParenR"/>
            </a:pPr>
            <a:r>
              <a:rPr lang="ru-RU" dirty="0" smtClean="0"/>
              <a:t>Составим уравнение и решим его;</a:t>
            </a:r>
          </a:p>
          <a:p>
            <a:pPr marL="342900" indent="-342900">
              <a:buAutoNum type="arabicParenR"/>
            </a:pPr>
            <a:r>
              <a:rPr lang="ru-RU" dirty="0" smtClean="0"/>
              <a:t>Получим  градусную меру искомого угла;</a:t>
            </a:r>
          </a:p>
          <a:p>
            <a:pPr marL="342900" indent="-342900">
              <a:buAutoNum type="arabicParenR"/>
            </a:pPr>
            <a:r>
              <a:rPr lang="ru-RU" dirty="0" smtClean="0"/>
              <a:t>Найдём другой угол.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</a:t>
            </a:r>
            <a:r>
              <a:rPr lang="ar-AE" dirty="0" smtClean="0"/>
              <a:t>ے</a:t>
            </a:r>
            <a:r>
              <a:rPr lang="en-US" dirty="0" smtClean="0"/>
              <a:t> KLM = 135°         </a:t>
            </a:r>
            <a:r>
              <a:rPr lang="ar-AE" dirty="0" smtClean="0"/>
              <a:t>ے</a:t>
            </a:r>
            <a:r>
              <a:rPr lang="en-US" dirty="0" smtClean="0"/>
              <a:t>M = 45°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577850"/>
            <a:ext cx="8723313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C:\Documents and Settings\Валентина\Local Settings\Temporary Internet Files\Content.IE5\0BWF6VSB\MC9002339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5500" y="2500313"/>
            <a:ext cx="4508500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500063" y="214313"/>
            <a:ext cx="407193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Чтоб уметь решать задачи,</a:t>
            </a:r>
          </a:p>
          <a:p>
            <a:r>
              <a:rPr lang="ru-RU" sz="2000" b="1"/>
              <a:t> Не сидеть «на нуле»,</a:t>
            </a:r>
          </a:p>
          <a:p>
            <a:r>
              <a:rPr lang="ru-RU" sz="2000" b="1"/>
              <a:t> На пятерку (не иначе) –</a:t>
            </a:r>
          </a:p>
          <a:p>
            <a:r>
              <a:rPr lang="ru-RU" sz="2000" b="1"/>
              <a:t> Знай о каждом угле.</a:t>
            </a:r>
          </a:p>
          <a:p>
            <a:endParaRPr lang="ru-RU" sz="2000" b="1"/>
          </a:p>
          <a:p>
            <a:r>
              <a:rPr lang="ru-RU" sz="2000" b="1"/>
              <a:t>Где развернутый, где острый,</a:t>
            </a:r>
          </a:p>
          <a:p>
            <a:r>
              <a:rPr lang="ru-RU" sz="2000" b="1"/>
              <a:t> Где прямой, где тупой</a:t>
            </a:r>
          </a:p>
          <a:p>
            <a:r>
              <a:rPr lang="ru-RU" sz="2000" b="1"/>
              <a:t> Разобраться очень просто,</a:t>
            </a:r>
          </a:p>
          <a:p>
            <a:r>
              <a:rPr lang="ru-RU" sz="2000" b="1"/>
              <a:t> Самому или самой.</a:t>
            </a:r>
          </a:p>
          <a:p>
            <a:endParaRPr lang="ru-RU" sz="2000" b="1"/>
          </a:p>
          <a:p>
            <a:r>
              <a:rPr lang="ru-RU" sz="2000" b="1"/>
              <a:t>Чтоб конструктора не хуже</a:t>
            </a:r>
          </a:p>
          <a:p>
            <a:r>
              <a:rPr lang="ru-RU" sz="2000" b="1"/>
              <a:t> Выполнять чертежи,</a:t>
            </a:r>
          </a:p>
          <a:p>
            <a:r>
              <a:rPr lang="ru-RU" sz="2000" b="1"/>
              <a:t> Ты, пожалуйста, школьник,</a:t>
            </a:r>
          </a:p>
          <a:p>
            <a:r>
              <a:rPr lang="ru-RU" sz="2000" b="1"/>
              <a:t> С уголками дружи!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5214938" y="357188"/>
            <a:ext cx="3643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</a:rPr>
              <a:t>Спасибо за урок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7772400" cy="1470025"/>
          </a:xfrm>
        </p:spPr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Повторение ранее изученного материала</a:t>
            </a:r>
            <a:br>
              <a:rPr lang="ru-RU" u="sng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27650" name="Picture 2" descr="C:\Documents and Settings\Валентина\Local Settings\Temporary Internet Files\Content.IE5\W1KF4TAH\MC9003356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429000"/>
            <a:ext cx="3606297" cy="2525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142852"/>
            <a:ext cx="835824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1. Какие виды углов вы знаете?</a:t>
            </a:r>
            <a:endParaRPr lang="ru-RU" dirty="0" smtClean="0"/>
          </a:p>
          <a:p>
            <a:r>
              <a:rPr lang="ru-RU" dirty="0" smtClean="0"/>
              <a:t>а) острые,  б)  тупые,  в) прямые, г) развёрнутые</a:t>
            </a:r>
          </a:p>
          <a:p>
            <a:endParaRPr lang="ru-RU" dirty="0" smtClean="0"/>
          </a:p>
          <a:p>
            <a:r>
              <a:rPr lang="ru-RU" dirty="0" smtClean="0"/>
              <a:t>   </a:t>
            </a:r>
            <a:r>
              <a:rPr lang="ru-RU" sz="2800" dirty="0" smtClean="0"/>
              <a:t>2.  Дайте определение каждому из этих углов.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а)  угол называется острым, если его градусная мера меньше 90°;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б)  угол называется тупым, если его градусная мера больше 90°;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в) угол называется прямым, если его градусная мера равна 90°;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г) угол,  стороны которого являются дополнительными лучами, градусная мера развёрнутого угла  равна 180°.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8691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429132"/>
            <a:ext cx="45720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4500570"/>
            <a:ext cx="19145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375"/>
            <a:ext cx="2071688" cy="257175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Основное свойство откладывания углов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10562629">
            <a:off x="1258888" y="4005263"/>
            <a:ext cx="6659562" cy="119062"/>
            <a:chOff x="0" y="1896"/>
            <a:chExt cx="5760" cy="120"/>
          </a:xfrm>
          <a:solidFill>
            <a:schemeClr val="tx1"/>
          </a:solidFill>
        </p:grpSpPr>
        <p:sp>
          <p:nvSpPr>
            <p:cNvPr id="1038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039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</p:grpSp>
      <p:sp>
        <p:nvSpPr>
          <p:cNvPr id="101469" name="Oval 93"/>
          <p:cNvSpPr>
            <a:spLocks noChangeArrowheads="1"/>
          </p:cNvSpPr>
          <p:nvPr/>
        </p:nvSpPr>
        <p:spPr bwMode="auto">
          <a:xfrm>
            <a:off x="1187450" y="4149725"/>
            <a:ext cx="215900" cy="215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1547813" y="5105400"/>
            <a:ext cx="5976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3471863" y="485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4000" b="1">
              <a:latin typeface="Arial Black" pitchFamily="34" charset="0"/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950913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43024" name="Object 2"/>
          <p:cNvGraphicFramePr>
            <a:graphicFrameLocks noChangeAspect="1"/>
          </p:cNvGraphicFramePr>
          <p:nvPr/>
        </p:nvGraphicFramePr>
        <p:xfrm>
          <a:off x="6659563" y="2060575"/>
          <a:ext cx="871537" cy="817563"/>
        </p:xfrm>
        <a:graphic>
          <a:graphicData uri="http://schemas.openxmlformats.org/presentationml/2006/ole">
            <p:oleObj spid="_x0000_s1026" name="Формула" r:id="rId4" imgW="152334" imgH="139639" progId="Equation.3">
              <p:embed/>
            </p:oleObj>
          </a:graphicData>
        </a:graphic>
      </p:graphicFrame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1403350" y="1341438"/>
            <a:ext cx="2592388" cy="28797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3029" name="Object 3"/>
          <p:cNvGraphicFramePr>
            <a:graphicFrameLocks noChangeAspect="1"/>
          </p:cNvGraphicFramePr>
          <p:nvPr/>
        </p:nvGraphicFramePr>
        <p:xfrm>
          <a:off x="7524750" y="5229225"/>
          <a:ext cx="920750" cy="1208088"/>
        </p:xfrm>
        <a:graphic>
          <a:graphicData uri="http://schemas.openxmlformats.org/presentationml/2006/ole">
            <p:oleObj spid="_x0000_s1027" name="Формула" r:id="rId5" imgW="152268" imgH="203024" progId="Equation.3">
              <p:embed/>
            </p:oleObj>
          </a:graphicData>
        </a:graphic>
      </p:graphicFrame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1331913" y="4365625"/>
            <a:ext cx="5400675" cy="20875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V="1">
            <a:off x="1403350" y="4005263"/>
            <a:ext cx="4176713" cy="2873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85786" y="4143380"/>
            <a:ext cx="3571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endParaRPr lang="ru-RU" sz="32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0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69" grpId="0" animBg="1"/>
      <p:bldP spid="43025" grpId="0" animBg="1"/>
      <p:bldP spid="43025" grpId="1" animBg="1"/>
      <p:bldP spid="43030" grpId="0" animBg="1"/>
      <p:bldP spid="430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1643063" cy="378618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Основные свойства измерения углов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1547813" y="5105400"/>
            <a:ext cx="59769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3471863" y="4851400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4000" b="1">
              <a:latin typeface="Arial Black" pitchFamily="34" charset="0"/>
            </a:endParaRP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950913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7023344">
            <a:off x="3927648" y="2225396"/>
            <a:ext cx="2820670" cy="112651"/>
            <a:chOff x="0" y="1896"/>
            <a:chExt cx="5760" cy="120"/>
          </a:xfrm>
          <a:solidFill>
            <a:schemeClr val="accent3">
              <a:lumMod val="50000"/>
            </a:schemeClr>
          </a:solidFill>
        </p:grpSpPr>
        <p:sp>
          <p:nvSpPr>
            <p:cNvPr id="2062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2063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</p:grpSp>
      <p:sp>
        <p:nvSpPr>
          <p:cNvPr id="28" name="Oval 93"/>
          <p:cNvSpPr>
            <a:spLocks noChangeArrowheads="1"/>
          </p:cNvSpPr>
          <p:nvPr/>
        </p:nvSpPr>
        <p:spPr bwMode="auto">
          <a:xfrm flipV="1">
            <a:off x="4643438" y="3429000"/>
            <a:ext cx="142875" cy="142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graphicFrame>
        <p:nvGraphicFramePr>
          <p:cNvPr id="2050" name="Object 23"/>
          <p:cNvGraphicFramePr>
            <a:graphicFrameLocks noChangeAspect="1"/>
          </p:cNvGraphicFramePr>
          <p:nvPr/>
        </p:nvGraphicFramePr>
        <p:xfrm>
          <a:off x="1928813" y="4929188"/>
          <a:ext cx="4903787" cy="571500"/>
        </p:xfrm>
        <a:graphic>
          <a:graphicData uri="http://schemas.openxmlformats.org/presentationml/2006/ole">
            <p:oleObj spid="_x0000_s2050" name="Equation" r:id="rId4" imgW="1612800" imgH="203040" progId="">
              <p:embed/>
            </p:oleObj>
          </a:graphicData>
        </a:graphic>
      </p:graphicFrame>
      <p:grpSp>
        <p:nvGrpSpPr>
          <p:cNvPr id="3" name="Group 3"/>
          <p:cNvGrpSpPr>
            <a:grpSpLocks/>
          </p:cNvGrpSpPr>
          <p:nvPr/>
        </p:nvGrpSpPr>
        <p:grpSpPr bwMode="auto">
          <a:xfrm rot="10546137">
            <a:off x="4714435" y="3342194"/>
            <a:ext cx="3460750" cy="115887"/>
            <a:chOff x="0" y="1896"/>
            <a:chExt cx="5760" cy="120"/>
          </a:xfrm>
          <a:solidFill>
            <a:schemeClr val="tx1"/>
          </a:solidFill>
        </p:grpSpPr>
        <p:sp>
          <p:nvSpPr>
            <p:cNvPr id="19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2731239">
            <a:off x="1737904" y="2217390"/>
            <a:ext cx="3460750" cy="115887"/>
            <a:chOff x="0" y="1896"/>
            <a:chExt cx="5760" cy="120"/>
          </a:xfrm>
          <a:solidFill>
            <a:schemeClr val="tx1"/>
          </a:solidFill>
        </p:grpSpPr>
        <p:sp>
          <p:nvSpPr>
            <p:cNvPr id="22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Calibri" pitchFamily="34" charset="0"/>
              </a:endParaRPr>
            </a:p>
          </p:txBody>
        </p:sp>
      </p:grpSp>
      <p:sp>
        <p:nvSpPr>
          <p:cNvPr id="2059" name="TextBox 20"/>
          <p:cNvSpPr txBox="1">
            <a:spLocks noChangeArrowheads="1"/>
          </p:cNvSpPr>
          <p:nvPr/>
        </p:nvSpPr>
        <p:spPr bwMode="auto">
          <a:xfrm>
            <a:off x="1785938" y="1000125"/>
            <a:ext cx="42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А</a:t>
            </a:r>
          </a:p>
        </p:txBody>
      </p:sp>
      <p:sp>
        <p:nvSpPr>
          <p:cNvPr id="2060" name="TextBox 23"/>
          <p:cNvSpPr txBox="1">
            <a:spLocks noChangeArrowheads="1"/>
          </p:cNvSpPr>
          <p:nvPr/>
        </p:nvSpPr>
        <p:spPr bwMode="auto">
          <a:xfrm>
            <a:off x="4429125" y="3643313"/>
            <a:ext cx="338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B</a:t>
            </a:r>
            <a:endParaRPr lang="ru-RU" sz="3200" b="1"/>
          </a:p>
        </p:txBody>
      </p:sp>
      <p:sp>
        <p:nvSpPr>
          <p:cNvPr id="2061" name="TextBox 24"/>
          <p:cNvSpPr txBox="1">
            <a:spLocks noChangeArrowheads="1"/>
          </p:cNvSpPr>
          <p:nvPr/>
        </p:nvSpPr>
        <p:spPr bwMode="auto">
          <a:xfrm>
            <a:off x="6143625" y="857250"/>
            <a:ext cx="3508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D</a:t>
            </a:r>
            <a:endParaRPr lang="ru-RU" sz="3200" b="1"/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8215313" y="3143250"/>
            <a:ext cx="350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C</a:t>
            </a:r>
            <a:endParaRPr lang="ru-RU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841" y="2967335"/>
            <a:ext cx="61423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СМЕЖНЫЕ УГЛЫ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428750" y="1428750"/>
            <a:ext cx="6572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ТЕМА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>
            <a:stCxn id="8" idx="0"/>
          </p:cNvCxnSpPr>
          <p:nvPr/>
        </p:nvCxnSpPr>
        <p:spPr>
          <a:xfrm rot="5400000" flipH="1" flipV="1">
            <a:off x="2763838" y="1906588"/>
            <a:ext cx="0" cy="347345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4429126" y="1428750"/>
            <a:ext cx="2286000" cy="2143125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500563" y="3643313"/>
            <a:ext cx="34290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85813" y="364331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A</a:t>
            </a:r>
            <a:endParaRPr lang="ru-RU" sz="3200" b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357688" y="3643313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B</a:t>
            </a:r>
            <a:endParaRPr lang="ru-RU" sz="3200" b="1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715125" y="1357313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D</a:t>
            </a:r>
            <a:endParaRPr lang="ru-RU" sz="3200" b="1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715250" y="371475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C</a:t>
            </a:r>
            <a:endParaRPr lang="ru-RU" sz="3200" b="1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4357688" y="1428750"/>
            <a:ext cx="2286000" cy="21431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>
            <a:off x="4929188" y="2786063"/>
            <a:ext cx="642937" cy="1714500"/>
          </a:xfrm>
          <a:prstGeom prst="arc">
            <a:avLst>
              <a:gd name="adj1" fmla="val 15843416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5072063" y="2714625"/>
            <a:ext cx="642937" cy="1714500"/>
          </a:xfrm>
          <a:prstGeom prst="arc">
            <a:avLst>
              <a:gd name="adj1" fmla="val 15843416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Дуга 15"/>
          <p:cNvSpPr/>
          <p:nvPr/>
        </p:nvSpPr>
        <p:spPr>
          <a:xfrm rot="14749646">
            <a:off x="4071938" y="2928938"/>
            <a:ext cx="914400" cy="914400"/>
          </a:xfrm>
          <a:prstGeom prst="arc">
            <a:avLst>
              <a:gd name="adj1" fmla="val 16200000"/>
              <a:gd name="adj2" fmla="val 489712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57625" y="2571750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1</a:t>
            </a:r>
            <a:endParaRPr lang="ru-RU" sz="2800" b="1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786438" y="2786063"/>
            <a:ext cx="38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2</a:t>
            </a:r>
            <a:endParaRPr lang="ru-RU" sz="2800" b="1"/>
          </a:p>
        </p:txBody>
      </p:sp>
      <p:sp>
        <p:nvSpPr>
          <p:cNvPr id="15375" name="Прямоугольник 19"/>
          <p:cNvSpPr>
            <a:spLocks noChangeArrowheads="1"/>
          </p:cNvSpPr>
          <p:nvPr/>
        </p:nvSpPr>
        <p:spPr bwMode="auto">
          <a:xfrm>
            <a:off x="1071563" y="357188"/>
            <a:ext cx="6572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Смежные углы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229600" cy="6429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 смежных углов. </a:t>
            </a:r>
            <a:br>
              <a:rPr lang="ru-RU" sz="31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100" b="1" u="sng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 Box 19"/>
          <p:cNvSpPr txBox="1">
            <a:spLocks noChangeArrowheads="1"/>
          </p:cNvSpPr>
          <p:nvPr/>
        </p:nvSpPr>
        <p:spPr bwMode="auto">
          <a:xfrm>
            <a:off x="1527175" y="29448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6" name="Text Box 21"/>
          <p:cNvSpPr txBox="1">
            <a:spLocks noChangeArrowheads="1"/>
          </p:cNvSpPr>
          <p:nvPr/>
        </p:nvSpPr>
        <p:spPr bwMode="auto">
          <a:xfrm>
            <a:off x="2032000" y="2655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8" name="Rectangle 25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9" name="Rectangle 2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0" name="TextBox 11"/>
          <p:cNvSpPr txBox="1">
            <a:spLocks noChangeArrowheads="1"/>
          </p:cNvSpPr>
          <p:nvPr/>
        </p:nvSpPr>
        <p:spPr bwMode="auto">
          <a:xfrm>
            <a:off x="285750" y="785813"/>
            <a:ext cx="8215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Два угла называются  </a:t>
            </a:r>
            <a:r>
              <a:rPr lang="ru-RU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смежными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если у них </a:t>
            </a:r>
            <a:r>
              <a:rPr lang="ru-RU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 сторона общая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стороны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являются </a:t>
            </a:r>
            <a:r>
              <a:rPr lang="ru-RU" sz="24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противоположными лучами.</a:t>
            </a:r>
          </a:p>
        </p:txBody>
      </p:sp>
      <p:sp>
        <p:nvSpPr>
          <p:cNvPr id="8201" name="TextBox 16"/>
          <p:cNvSpPr txBox="1">
            <a:spLocks noChangeArrowheads="1"/>
          </p:cNvSpPr>
          <p:nvPr/>
        </p:nvSpPr>
        <p:spPr bwMode="auto">
          <a:xfrm>
            <a:off x="357188" y="5214938"/>
            <a:ext cx="67151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 i="1">
                <a:latin typeface="Times New Roman" pitchFamily="18" charset="0"/>
                <a:cs typeface="Times New Roman" pitchFamily="18" charset="0"/>
              </a:rPr>
              <a:t>Какой вывод можно сделать из практической работы?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63" y="2500313"/>
            <a:ext cx="757237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u="sng" dirty="0"/>
              <a:t>Практическое задание:</a:t>
            </a:r>
          </a:p>
          <a:p>
            <a:pPr>
              <a:defRPr/>
            </a:pPr>
            <a:endParaRPr lang="ru-RU" b="1" u="sng" dirty="0"/>
          </a:p>
          <a:p>
            <a:pPr marL="342900" indent="-342900">
              <a:buFontTx/>
              <a:buAutoNum type="arabicParenR"/>
              <a:defRPr/>
            </a:pPr>
            <a:r>
              <a:rPr lang="ru-RU" dirty="0"/>
              <a:t>Начертите смежные углы;</a:t>
            </a:r>
          </a:p>
          <a:p>
            <a:pPr marL="342900" indent="-342900">
              <a:defRPr/>
            </a:pPr>
            <a:r>
              <a:rPr lang="ru-RU" dirty="0"/>
              <a:t>2)  Измерьте транспортиром каждый угол;</a:t>
            </a:r>
          </a:p>
          <a:p>
            <a:pPr marL="342900" indent="-342900">
              <a:buFontTx/>
              <a:buAutoNum type="arabicParenR" startAt="3"/>
              <a:defRPr/>
            </a:pPr>
            <a:r>
              <a:rPr lang="ru-RU" dirty="0"/>
              <a:t>Запишите результаты;</a:t>
            </a:r>
          </a:p>
          <a:p>
            <a:pPr marL="342900" indent="-342900">
              <a:defRPr/>
            </a:pPr>
            <a:r>
              <a:rPr lang="ru-RU" dirty="0"/>
              <a:t>4)  Найдите их сумму;</a:t>
            </a:r>
          </a:p>
          <a:p>
            <a:pPr marL="342900" indent="-342900">
              <a:defRPr/>
            </a:pPr>
            <a:r>
              <a:rPr lang="ru-RU" dirty="0"/>
              <a:t>5)  Запишите развёрнутый угол, изображённый на рисунке и его градусную меру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785813" y="428625"/>
            <a:ext cx="7643812" cy="19389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i="1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Сумма смежных   углов равна 180</a:t>
            </a:r>
            <a:r>
              <a:rPr lang="ru-RU" sz="6000" i="1" baseline="30000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0</a:t>
            </a:r>
            <a:endParaRPr lang="ru-RU" sz="60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14375" y="3786188"/>
            <a:ext cx="7072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C00000"/>
                </a:solidFill>
              </a:rPr>
              <a:t>свойство смежных углов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1643063" y="3214688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Это утверждение называется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528</Words>
  <Application>Microsoft Office PowerPoint</Application>
  <PresentationFormat>Экран (4:3)</PresentationFormat>
  <Paragraphs>105</Paragraphs>
  <Slides>17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Формула</vt:lpstr>
      <vt:lpstr>Equation</vt:lpstr>
      <vt:lpstr>Смежные углы</vt:lpstr>
      <vt:lpstr>Повторение ранее изученного материала </vt:lpstr>
      <vt:lpstr>Слайд 3</vt:lpstr>
      <vt:lpstr>Основное свойство откладывания углов</vt:lpstr>
      <vt:lpstr>Основные свойства измерения углов</vt:lpstr>
      <vt:lpstr>Слайд 6</vt:lpstr>
      <vt:lpstr>Слайд 7</vt:lpstr>
      <vt:lpstr> Определение  смежных углов.  </vt:lpstr>
      <vt:lpstr>Слайд 9</vt:lpstr>
      <vt:lpstr>Слайд 10</vt:lpstr>
      <vt:lpstr>Доказательство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фигуры на плоскости</dc:title>
  <dc:creator>1</dc:creator>
  <cp:lastModifiedBy>area4-37u</cp:lastModifiedBy>
  <cp:revision>110</cp:revision>
  <dcterms:created xsi:type="dcterms:W3CDTF">2011-12-12T15:01:31Z</dcterms:created>
  <dcterms:modified xsi:type="dcterms:W3CDTF">2013-05-22T12:30:24Z</dcterms:modified>
</cp:coreProperties>
</file>