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0" r:id="rId2"/>
  </p:sldMasterIdLst>
  <p:sldIdLst>
    <p:sldId id="256" r:id="rId3"/>
    <p:sldId id="257" r:id="rId4"/>
    <p:sldId id="258" r:id="rId5"/>
    <p:sldId id="259" r:id="rId6"/>
    <p:sldId id="262" r:id="rId7"/>
    <p:sldId id="260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719F69B-A75B-4C9E-9218-CD7D96767E3A}" type="slidenum">
              <a:rPr lang="ru-RU" smtClean="0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3E2A-B6CC-4BB1-A43F-2F0CC5BD9AAE}" type="slidenum">
              <a:rPr lang="ru-RU" smtClean="0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24D8-9D7F-4F74-8996-70FECFCF2D72}" type="slidenum">
              <a:rPr lang="ru-RU" smtClean="0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AFB4-79E7-4E46-B435-C960F449009C}" type="slidenum">
              <a:rPr lang="ru-RU" smtClean="0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9EA5-7817-4C85-89BF-249DED2F614F}" type="slidenum">
              <a:rPr lang="ru-RU" smtClean="0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645D-0779-4224-99F8-32BF79553731}" type="slidenum">
              <a:rPr lang="ru-RU" smtClean="0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DC48-E15D-46F2-8D61-A9BD143E9E54}" type="slidenum">
              <a:rPr lang="ru-RU" smtClean="0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59A6-6639-4346-868A-1205BABC28CA}" type="slidenum">
              <a:rPr lang="ru-RU" smtClean="0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E9D6-BA93-42D4-B446-9FF6AB44A09A}" type="slidenum">
              <a:rPr lang="ru-RU" smtClean="0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BE19-A493-45F3-86C8-85D6CA6684DF}" type="slidenum">
              <a:rPr lang="ru-RU" smtClean="0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25F8-7CC4-4BF3-BC14-0E14E9ED3D3F}" type="slidenum">
              <a:rPr lang="ru-RU" smtClean="0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oples.ru/state/po&#8230;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180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Элементы «тоталитарной системы»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12068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Насильственное установление однопартийной системы;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Уничтожение оппозиции внутри правящей партии;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Полное сращивание партийного и государственного аппарата, превращение государственной машины в орудие партии;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Ликвидация разделения ветвей власти;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Уничтожение гражданских прав и свобод;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Построение системы всеохватывающих массовых организаций, для обеспечения контроля над обществом;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Унификация ( приведение к единообразию) всей общественной жизни;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Авторитарный способ мышления;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Культ национального вождя;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Массовые репрессии.  </a:t>
            </a:r>
          </a:p>
          <a:p>
            <a:pPr>
              <a:buFont typeface="Wingdings" pitchFamily="2" charset="2"/>
              <a:buChar char="Ø"/>
            </a:pPr>
            <a:endParaRPr lang="ru-RU" sz="2800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028384" y="6381328"/>
            <a:ext cx="864096" cy="315460"/>
          </a:xfrm>
          <a:prstGeom prst="actionButtonForwardNext">
            <a:avLst/>
          </a:prstGeom>
          <a:ln w="381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58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Конституция СССР 1936 года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Принята 5 декабря 1936 года;</a:t>
            </a:r>
          </a:p>
          <a:p>
            <a:r>
              <a:rPr lang="ru-RU" i="1" dirty="0" smtClean="0"/>
              <a:t>Обоснование принятия:  </a:t>
            </a:r>
            <a:r>
              <a:rPr lang="ru-RU" dirty="0" smtClean="0"/>
              <a:t>В Советском Союзе построено социалистическое общество.</a:t>
            </a:r>
          </a:p>
          <a:p>
            <a:r>
              <a:rPr lang="ru-RU" i="1" dirty="0" smtClean="0"/>
              <a:t>Экономический критерий</a:t>
            </a:r>
            <a:r>
              <a:rPr lang="ru-RU" dirty="0" smtClean="0"/>
              <a:t>: ликвидация частной собственности и создание двух форм собственности – государственной и колхозно-кооперативной;</a:t>
            </a:r>
          </a:p>
          <a:p>
            <a:r>
              <a:rPr lang="ru-RU" i="1" dirty="0" smtClean="0"/>
              <a:t>Политический критерий</a:t>
            </a:r>
            <a:r>
              <a:rPr lang="ru-RU" dirty="0" smtClean="0"/>
              <a:t>: Руководящая роль отводится Коммунистической партии;                    </a:t>
            </a:r>
            <a:endParaRPr lang="ru-RU" dirty="0"/>
          </a:p>
          <a:p>
            <a:r>
              <a:rPr lang="ru-RU" dirty="0" smtClean="0"/>
              <a:t>Всем гражданам СССР предоставляются гражданские права и свободы независимо от пола, национальности.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853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9036496" cy="659735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4200" b="1" dirty="0" smtClean="0">
                <a:solidFill>
                  <a:srgbClr val="FF0000"/>
                </a:solidFill>
              </a:rPr>
              <a:t>19 </a:t>
            </a:r>
            <a:r>
              <a:rPr lang="ru-RU" sz="4200" b="1" dirty="0">
                <a:solidFill>
                  <a:srgbClr val="FF0000"/>
                </a:solidFill>
              </a:rPr>
              <a:t>декабря 1929 г.</a:t>
            </a:r>
          </a:p>
          <a:p>
            <a:pPr marL="0" indent="0">
              <a:buNone/>
            </a:pPr>
            <a:r>
              <a:rPr lang="ru-RU" sz="6200" dirty="0"/>
              <a:t>Бауман (член бюро МГК) информировал о подготовке празднования 50-летнего юбилея т. Сталина. Празднование намечено широко по всей стране: приветствия, собрания, митинги, и популяризация... Решили присвоить имя Сталина </a:t>
            </a:r>
            <a:r>
              <a:rPr lang="ru-RU" sz="6200" dirty="0" err="1"/>
              <a:t>Бобриковской</a:t>
            </a:r>
            <a:r>
              <a:rPr lang="ru-RU" sz="6200" dirty="0"/>
              <a:t> электростанции, строящейся в Тульском округе, и создать денежный фонд т. Сталина для детей, обучающихся в вузах и втузах.</a:t>
            </a:r>
          </a:p>
          <a:p>
            <a:pPr marL="0" indent="0">
              <a:buNone/>
            </a:pPr>
            <a:r>
              <a:rPr lang="ru-RU" sz="4200" b="1" dirty="0">
                <a:solidFill>
                  <a:srgbClr val="FF0000"/>
                </a:solidFill>
              </a:rPr>
              <a:t>21 декабря.</a:t>
            </a:r>
          </a:p>
          <a:p>
            <a:pPr marL="0" indent="0">
              <a:buNone/>
            </a:pPr>
            <a:r>
              <a:rPr lang="ru-RU" sz="6200" dirty="0"/>
              <a:t>Все газеты впервые опубликовали портреты т. Сталина и многочисленные статьи. В них т. Сталин именуется вождем мирового пролетариата. Отмечаются его колоссальные заслуги в разгроме троцкизма, правого оппортунизма, развертывании индустриализации и коллективизации и колоссальная роль в создании партии и победе социалистической революции. Очень высокая оценка. Такой не бывало.</a:t>
            </a:r>
          </a:p>
          <a:p>
            <a:pPr marL="0" indent="0">
              <a:buNone/>
            </a:pPr>
            <a:endParaRPr lang="ru-RU" sz="6200" dirty="0"/>
          </a:p>
        </p:txBody>
      </p:sp>
    </p:spTree>
    <p:extLst>
      <p:ext uri="{BB962C8B-B14F-4D97-AF65-F5344CB8AC3E}">
        <p14:creationId xmlns:p14="http://schemas.microsoft.com/office/powerpoint/2010/main" val="269075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087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b="1" dirty="0">
                <a:solidFill>
                  <a:srgbClr val="FF0000"/>
                </a:solidFill>
              </a:rPr>
              <a:t>22 декабря.</a:t>
            </a:r>
          </a:p>
          <a:p>
            <a:pPr marL="0" indent="0">
              <a:buNone/>
            </a:pPr>
            <a:r>
              <a:rPr lang="ru-RU" dirty="0"/>
              <a:t>Продолжается возвеличивание т. Сталина. Вышла брошюра под названием «Товарищ Сталин». В ней 270 страниц. На 13 страницах помещен перечень приветствий... не менее 700 приветствий... Кричащие лозунги: ... «Вождю революционной мировой партии»... Напечатаны на 86 страницах восторженные статьи 16 крупнейших руководителей партии и страны... «Рулевой большевизма»... «Крупнейший теоретик»... «Организатор побед Красной Армии»... Конечно, т. Сталин великий человек. Но не слишком ли чрезмерны похвалы? Выходит, т. Сталин выше т. Ленина, выше всей партии? Может быть, я не прав, но чувствуется в этих грандиозных </a:t>
            </a:r>
            <a:r>
              <a:rPr lang="ru-RU" dirty="0" err="1"/>
              <a:t>похвэпах</a:t>
            </a:r>
            <a:r>
              <a:rPr lang="ru-RU" dirty="0"/>
              <a:t> некоторая искусственность, не все искренно. Где скромность, которую требовал т. Ленин и требует партия в своих решениях? Как мог допустить т. Сталин такое излишнее восхваление? У меня начинают возникать о нем сомнения, действительно ли он такой великий.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1584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Михаил Иванович Калинин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7 </a:t>
            </a:r>
            <a:r>
              <a:rPr lang="ru-RU" dirty="0"/>
              <a:t>(19) ноября 1875 — 3 июня </a:t>
            </a:r>
            <a:r>
              <a:rPr lang="ru-RU" dirty="0" smtClean="0"/>
              <a:t>1946 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4067944" y="1600200"/>
            <a:ext cx="4896544" cy="49971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оветский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государственный и партийный деятель. В 1919 году Л. Д. Троцкий назвал его «всероссийским старостой», после 1935 года его стали называть «всесоюзным старостой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Из-за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большой активности в подпольно-стачечном деле он неоднократно подвергался арестам и ссылкам, одновременно продвигаясь по партийной лестнице: делегат IV съезда РСДРП (1906), член Петербургского комитета РСДРП (1911), кандидат в члены ЦК (1912).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11041"/>
            <a:ext cx="3387626" cy="4662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6729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9036496" cy="674136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>
                <a:solidFill>
                  <a:srgbClr val="FF0000"/>
                </a:solidFill>
              </a:rPr>
              <a:t>Из писем населения Председателю Президиума Верховного Совета СССР М. И. </a:t>
            </a:r>
            <a:r>
              <a:rPr lang="ru-RU" dirty="0" smtClean="0">
                <a:solidFill>
                  <a:srgbClr val="FF0000"/>
                </a:solidFill>
              </a:rPr>
              <a:t>Калинину                                      1937 </a:t>
            </a:r>
            <a:r>
              <a:rPr lang="ru-RU" dirty="0">
                <a:solidFill>
                  <a:srgbClr val="FF0000"/>
                </a:solidFill>
              </a:rPr>
              <a:t>г.</a:t>
            </a:r>
          </a:p>
          <a:p>
            <a:pPr marL="0" indent="0">
              <a:buNone/>
            </a:pPr>
            <a:r>
              <a:rPr lang="ru-RU" dirty="0" smtClean="0"/>
              <a:t>Дорогие </a:t>
            </a:r>
            <a:r>
              <a:rPr lang="ru-RU" dirty="0"/>
              <a:t>вожди, Вы видите очень слепо, Вы только слышите на разных всякого рода съездах, совещаниях какое-то количество во всем довольных людей в лице делегатов, а также вся наша пресса втирает Вам очки о колхозной деревне. Фактически в колхозах наблюдается во всем печальная картина, особенно если сравнить с годами нэпа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С </a:t>
            </a:r>
            <a:r>
              <a:rPr lang="ru-RU" dirty="0"/>
              <a:t>1930 г. коллективизацией все богатство провалилось, как сквозь землю... Люди работают словно принудительно, большинство уходит из колхозов в город</a:t>
            </a:r>
            <a:r>
              <a:rPr lang="ru-RU" dirty="0" smtClean="0"/>
              <a:t>...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Много</a:t>
            </a:r>
            <a:r>
              <a:rPr lang="ru-RU" dirty="0"/>
              <a:t>... колхозников живет полуголодными и голодными, оборванными, очень жалко питаются (хлеб да картошка), мяса не видят, так как вырастить лишнюю скотину, прокормить ее очень трудно.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69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640960" cy="594928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sz="2800" dirty="0">
                <a:solidFill>
                  <a:prstClr val="black"/>
                </a:solidFill>
              </a:rPr>
              <a:t>Получая... низкую мизерную ставку зарплаты... 90, 100... 200 -- это уже максимум, т. е. самое большое жалованье в месяц... Мы ходим около магазинов продуктовых и промтоварных, гастрономов-универмагов, да облизываемся... а ничего не покупаем, так как мизерные заработки, все проешь и никогда себе ничего из одежды и обуви не купишь... Кто покупает-то все в этих универмагах и гастрономах? Это доктора да инженеры с их огромными заработками. Артисты-дармоеды еще хорошо у себя зарабатывают по 3--4 тыс. руб. в месяц, вот они все хорошие продукты -- колбасу, сыры, масло, консервы и так далее все жрут, еще держат прислуг, собак в комнатах... Где же тут равенство и братство-то?</a:t>
            </a:r>
          </a:p>
          <a:p>
            <a:pPr marL="0" lvl="0" indent="0">
              <a:buNone/>
            </a:pPr>
            <a:endParaRPr lang="ru-RU" sz="22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52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304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Оцените знания, полученные на уроке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661988" y="2852936"/>
            <a:ext cx="7772400" cy="31668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Зелёный цвет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– я узнал много нового и хочу узнать больше по этой теме.</a:t>
            </a:r>
          </a:p>
          <a:p>
            <a:pPr>
              <a:lnSpc>
                <a:spcPct val="90000"/>
              </a:lnSpc>
            </a:pP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Жёлтый цвет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– я много узнал и мне этого достаточно.</a:t>
            </a:r>
          </a:p>
          <a:p>
            <a:pPr>
              <a:lnSpc>
                <a:spcPct val="90000"/>
              </a:lnSpc>
            </a:pP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Красный цвет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– я почти ничего не запомнил. </a:t>
            </a:r>
          </a:p>
        </p:txBody>
      </p:sp>
    </p:spTree>
    <p:extLst>
      <p:ext uri="{BB962C8B-B14F-4D97-AF65-F5344CB8AC3E}">
        <p14:creationId xmlns:p14="http://schemas.microsoft.com/office/powerpoint/2010/main" val="22064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Ссылки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http://www.peoples.ru/state/</a:t>
            </a:r>
            <a:r>
              <a:rPr lang="en-US" dirty="0" err="1" smtClean="0">
                <a:hlinkClick r:id="rId2"/>
              </a:rPr>
              <a:t>po</a:t>
            </a:r>
            <a:r>
              <a:rPr lang="en-US" dirty="0" smtClean="0">
                <a:hlinkClick r:id="rId2"/>
              </a:rPr>
              <a:t>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40911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801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Остин</vt:lpstr>
      <vt:lpstr>Элементы «тоталитарной системы»</vt:lpstr>
      <vt:lpstr>Конституция СССР 1936 года</vt:lpstr>
      <vt:lpstr>Презентация PowerPoint</vt:lpstr>
      <vt:lpstr>Презентация PowerPoint</vt:lpstr>
      <vt:lpstr>Михаил Иванович Калинин  7 (19) ноября 1875 — 3 июня 1946 </vt:lpstr>
      <vt:lpstr>Презентация PowerPoint</vt:lpstr>
      <vt:lpstr>Презентация PowerPoint</vt:lpstr>
      <vt:lpstr>Оцените знания, полученные на уроке</vt:lpstr>
      <vt:lpstr>Ссылки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Элементы «тоталитарной системы»</dc:title>
  <dc:creator>Макс</dc:creator>
  <cp:lastModifiedBy>днс</cp:lastModifiedBy>
  <cp:revision>15</cp:revision>
  <dcterms:created xsi:type="dcterms:W3CDTF">2012-11-20T10:12:26Z</dcterms:created>
  <dcterms:modified xsi:type="dcterms:W3CDTF">2014-02-19T03:31:17Z</dcterms:modified>
</cp:coreProperties>
</file>