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2" r:id="rId3"/>
    <p:sldId id="266" r:id="rId4"/>
    <p:sldId id="267" r:id="rId5"/>
    <p:sldId id="268" r:id="rId6"/>
    <p:sldId id="269" r:id="rId7"/>
    <p:sldId id="256" r:id="rId8"/>
    <p:sldId id="258" r:id="rId9"/>
    <p:sldId id="260" r:id="rId10"/>
    <p:sldId id="259" r:id="rId11"/>
    <p:sldId id="261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9F31FD-6B1A-45FA-9414-5ED5A59CF22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58200" cy="12223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WORD FORMATION</a:t>
            </a:r>
            <a:br>
              <a:rPr lang="en-US" sz="8000" b="1" cap="none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5400" cap="none" dirty="0" smtClean="0">
                <a:ln w="11430">
                  <a:solidFill>
                    <a:srgbClr val="C0000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PREFIXES</a:t>
            </a:r>
            <a:endParaRPr lang="ru-RU" sz="5400" b="1" cap="none" dirty="0">
              <a:ln w="11430">
                <a:solidFill>
                  <a:srgbClr val="C0000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8012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cap="none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Identify the words which need prefixes and add them.</a:t>
            </a:r>
            <a:endParaRPr lang="ru-RU" sz="2800" b="1" cap="none" dirty="0">
              <a:ln w="11430">
                <a:solidFill>
                  <a:schemeClr val="accent1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Santa Claus was usually accompanied by Black Peter, an elf, who punished _____obedient children.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She is rather ____trustful person to stranger.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was ____rational to react in this manner.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is ___legal to drive while intoxicated.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was ___modest of them to say that.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would be ___accurate to say that she has been dismissed.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 were ___</a:t>
            </a:r>
            <a:r>
              <a:rPr lang="en-US" sz="2800" dirty="0" err="1" smtClean="0"/>
              <a:t>attantive</a:t>
            </a:r>
            <a:r>
              <a:rPr lang="en-US" sz="2800" dirty="0" smtClean="0"/>
              <a:t> at the lecture.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8012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cap="none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Check your answers</a:t>
            </a:r>
            <a:endParaRPr lang="ru-RU" sz="2800" b="1" cap="none" dirty="0">
              <a:ln w="11430">
                <a:solidFill>
                  <a:schemeClr val="accent1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Santa Claus was usually accompanied by Black Peter, an elf, who punished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dis</a:t>
            </a:r>
            <a:r>
              <a:rPr lang="en-US" sz="2800" b="1" i="1" u="sng" dirty="0" smtClean="0"/>
              <a:t>obedient</a:t>
            </a:r>
            <a:r>
              <a:rPr lang="en-US" sz="2800" i="1" u="sng" dirty="0" smtClean="0"/>
              <a:t> </a:t>
            </a:r>
            <a:r>
              <a:rPr lang="en-US" sz="2800" dirty="0" smtClean="0"/>
              <a:t>children.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She is rather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dis</a:t>
            </a:r>
            <a:r>
              <a:rPr lang="en-US" sz="2800" b="1" i="1" u="sng" dirty="0" smtClean="0"/>
              <a:t>trustful</a:t>
            </a:r>
            <a:r>
              <a:rPr lang="en-US" sz="2800" dirty="0" smtClean="0"/>
              <a:t> person to stranger.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was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ir</a:t>
            </a:r>
            <a:r>
              <a:rPr lang="en-US" sz="2800" b="1" i="1" u="sng" dirty="0" smtClean="0"/>
              <a:t>rational</a:t>
            </a:r>
            <a:r>
              <a:rPr lang="en-US" sz="2800" dirty="0" smtClean="0"/>
              <a:t> to react in this manner.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is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il</a:t>
            </a:r>
            <a:r>
              <a:rPr lang="en-US" sz="2800" b="1" i="1" u="sng" dirty="0" smtClean="0"/>
              <a:t>legal</a:t>
            </a:r>
            <a:r>
              <a:rPr lang="en-US" sz="2800" dirty="0" smtClean="0"/>
              <a:t> to drive while intoxicated.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was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im</a:t>
            </a:r>
            <a:r>
              <a:rPr lang="en-US" sz="2800" b="1" i="1" u="sng" dirty="0" smtClean="0"/>
              <a:t>modest</a:t>
            </a:r>
            <a:r>
              <a:rPr lang="en-US" sz="2800" b="1" i="1" dirty="0" smtClean="0"/>
              <a:t> </a:t>
            </a:r>
            <a:r>
              <a:rPr lang="en-US" sz="2800" dirty="0" smtClean="0"/>
              <a:t>of them to say that.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would be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in</a:t>
            </a:r>
            <a:r>
              <a:rPr lang="en-US" sz="2800" b="1" i="1" u="sng" dirty="0" smtClean="0"/>
              <a:t>accurate</a:t>
            </a:r>
            <a:r>
              <a:rPr lang="en-US" sz="2800" u="sng" dirty="0" smtClean="0"/>
              <a:t> </a:t>
            </a:r>
            <a:r>
              <a:rPr lang="en-US" sz="2800" dirty="0" smtClean="0"/>
              <a:t>to say that she has been dismissed.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 were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i</a:t>
            </a:r>
            <a:r>
              <a:rPr lang="en-US" sz="2800" b="1" i="1" u="sng" dirty="0" err="1" smtClean="0">
                <a:solidFill>
                  <a:srgbClr val="C00000"/>
                </a:solidFill>
              </a:rPr>
              <a:t>n</a:t>
            </a:r>
            <a:r>
              <a:rPr lang="en-US" sz="2800" b="1" i="1" u="sng" dirty="0" err="1" smtClean="0"/>
              <a:t>attantive</a:t>
            </a:r>
            <a:r>
              <a:rPr lang="en-US" sz="2800" dirty="0" smtClean="0"/>
              <a:t> at the lecture.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683568" y="5085184"/>
            <a:ext cx="7296150" cy="99377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9600" cap="none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Well done!!!</a:t>
            </a:r>
            <a:endParaRPr lang="ru-RU" sz="9600" cap="none" dirty="0">
              <a:ln w="11430">
                <a:solidFill>
                  <a:schemeClr val="accent1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" name="Содержимое 9" descr="photos0-800x600.jpe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rcRect b="16164"/>
          <a:stretch>
            <a:fillRect/>
          </a:stretch>
        </p:blipFill>
        <p:spPr>
          <a:xfrm>
            <a:off x="2915816" y="476672"/>
            <a:ext cx="5340350" cy="3816350"/>
          </a:xfrm>
          <a:prstGeom prst="cloudCallou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Negative prefixes:</a:t>
            </a:r>
            <a:endParaRPr lang="ru-RU" sz="5400" b="1" cap="none" dirty="0">
              <a:ln w="11430">
                <a:solidFill>
                  <a:schemeClr val="accent1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600" dirty="0" err="1" smtClean="0">
                <a:solidFill>
                  <a:srgbClr val="C00000"/>
                </a:solidFill>
              </a:rPr>
              <a:t>il</a:t>
            </a:r>
            <a:r>
              <a:rPr lang="en-US" sz="6600" dirty="0" smtClean="0">
                <a:solidFill>
                  <a:srgbClr val="C00000"/>
                </a:solidFill>
              </a:rPr>
              <a:t>-                             </a:t>
            </a:r>
            <a:r>
              <a:rPr lang="en-US" sz="6600" dirty="0" err="1" smtClean="0">
                <a:solidFill>
                  <a:srgbClr val="C00000"/>
                </a:solidFill>
              </a:rPr>
              <a:t>mis</a:t>
            </a:r>
            <a:r>
              <a:rPr lang="en-US" sz="6600" dirty="0" smtClean="0">
                <a:solidFill>
                  <a:srgbClr val="C00000"/>
                </a:solidFill>
              </a:rPr>
              <a:t>-</a:t>
            </a:r>
          </a:p>
          <a:p>
            <a:pPr>
              <a:buNone/>
            </a:pPr>
            <a:r>
              <a:rPr lang="en-US" sz="6600" dirty="0" smtClean="0">
                <a:solidFill>
                  <a:srgbClr val="C00000"/>
                </a:solidFill>
              </a:rPr>
              <a:t>     in-                     </a:t>
            </a:r>
            <a:r>
              <a:rPr lang="en-US" sz="6600" dirty="0" err="1" smtClean="0">
                <a:solidFill>
                  <a:srgbClr val="C00000"/>
                </a:solidFill>
              </a:rPr>
              <a:t>dis</a:t>
            </a:r>
            <a:r>
              <a:rPr lang="en-US" sz="6600" dirty="0" smtClean="0">
                <a:solidFill>
                  <a:srgbClr val="C00000"/>
                </a:solidFill>
              </a:rPr>
              <a:t>-  </a:t>
            </a:r>
          </a:p>
          <a:p>
            <a:pPr>
              <a:buNone/>
            </a:pPr>
            <a:r>
              <a:rPr lang="en-US" sz="6600" dirty="0" smtClean="0">
                <a:solidFill>
                  <a:srgbClr val="C00000"/>
                </a:solidFill>
              </a:rPr>
              <a:t>         </a:t>
            </a:r>
            <a:r>
              <a:rPr lang="en-US" sz="6600" dirty="0" err="1" smtClean="0">
                <a:solidFill>
                  <a:srgbClr val="C00000"/>
                </a:solidFill>
              </a:rPr>
              <a:t>im</a:t>
            </a:r>
            <a:r>
              <a:rPr lang="en-US" sz="6600" dirty="0" smtClean="0">
                <a:solidFill>
                  <a:srgbClr val="C00000"/>
                </a:solidFill>
              </a:rPr>
              <a:t>-      </a:t>
            </a:r>
            <a:r>
              <a:rPr lang="en-US" sz="6600" dirty="0" err="1" smtClean="0">
                <a:solidFill>
                  <a:srgbClr val="C00000"/>
                </a:solidFill>
              </a:rPr>
              <a:t>ir</a:t>
            </a:r>
            <a:r>
              <a:rPr lang="en-US" sz="6600" dirty="0" smtClean="0">
                <a:solidFill>
                  <a:srgbClr val="C00000"/>
                </a:solidFill>
              </a:rPr>
              <a:t>-</a:t>
            </a:r>
            <a:r>
              <a:rPr lang="ru-RU" sz="6600" dirty="0" smtClean="0">
                <a:solidFill>
                  <a:srgbClr val="C00000"/>
                </a:solidFill>
              </a:rPr>
              <a:t> </a:t>
            </a:r>
            <a:r>
              <a:rPr lang="en-US" sz="6600" dirty="0" smtClean="0">
                <a:solidFill>
                  <a:srgbClr val="C00000"/>
                </a:solidFill>
              </a:rPr>
              <a:t> </a:t>
            </a:r>
            <a:r>
              <a:rPr lang="ru-RU" sz="6600" dirty="0" smtClean="0">
                <a:solidFill>
                  <a:srgbClr val="C00000"/>
                </a:solidFill>
              </a:rPr>
              <a:t> </a:t>
            </a:r>
            <a:r>
              <a:rPr lang="en-US" sz="6600" dirty="0" smtClean="0">
                <a:solidFill>
                  <a:srgbClr val="C00000"/>
                </a:solidFill>
              </a:rPr>
              <a:t>non-</a:t>
            </a:r>
            <a:endParaRPr lang="ru-RU" sz="6600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corky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988840"/>
            <a:ext cx="1673425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8515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i="1" u="sng" dirty="0" smtClean="0"/>
              <a:t>префикс</a:t>
            </a:r>
            <a:r>
              <a:rPr lang="ru-RU" sz="2000" i="1" u="sng" dirty="0" smtClean="0">
                <a:solidFill>
                  <a:srgbClr val="FF0000"/>
                </a:solidFill>
              </a:rPr>
              <a:t> –</a:t>
            </a:r>
            <a:r>
              <a:rPr lang="en-US" sz="2000" i="1" u="sng" dirty="0" smtClean="0">
                <a:solidFill>
                  <a:srgbClr val="FF0000"/>
                </a:solidFill>
              </a:rPr>
              <a:t>in </a:t>
            </a:r>
            <a:r>
              <a:rPr lang="ru-RU" sz="2000" i="1" u="sng" dirty="0" smtClean="0"/>
              <a:t>обычно употребляется перед буквосочетанием -</a:t>
            </a:r>
            <a:r>
              <a:rPr lang="en-US" sz="2000" i="1" u="sng" dirty="0" smtClean="0"/>
              <a:t>a</a:t>
            </a:r>
            <a:r>
              <a:rPr lang="ru-RU" sz="2000" i="1" u="sng" dirty="0" smtClean="0"/>
              <a:t>с</a:t>
            </a:r>
            <a:r>
              <a:rPr lang="ru-RU" sz="2000" i="1" dirty="0" smtClean="0"/>
              <a:t>:</a:t>
            </a:r>
            <a:br>
              <a:rPr lang="ru-RU" sz="2000" i="1" dirty="0" smtClean="0"/>
            </a:br>
            <a:r>
              <a:rPr lang="en-US" sz="2000" b="1" i="1" dirty="0" smtClean="0"/>
              <a:t>in</a:t>
            </a:r>
            <a:r>
              <a:rPr lang="en-US" sz="2000" i="1" dirty="0" smtClean="0"/>
              <a:t>accessible (</a:t>
            </a:r>
            <a:r>
              <a:rPr lang="ru-RU" sz="2000" i="1" dirty="0" smtClean="0"/>
              <a:t>недоступный), </a:t>
            </a:r>
            <a:r>
              <a:rPr lang="en-US" sz="2000" b="1" i="1" dirty="0" smtClean="0"/>
              <a:t>in</a:t>
            </a:r>
            <a:r>
              <a:rPr lang="en-US" sz="2000" i="1" dirty="0" smtClean="0"/>
              <a:t>active (</a:t>
            </a:r>
            <a:r>
              <a:rPr lang="ru-RU" sz="2000" i="1" dirty="0" smtClean="0"/>
              <a:t>неактивный);</a:t>
            </a:r>
            <a:br>
              <a:rPr lang="ru-RU" sz="2000" i="1" dirty="0" smtClean="0"/>
            </a:br>
            <a:r>
              <a:rPr lang="ru-RU" sz="2000" i="1" u="sng" dirty="0" smtClean="0"/>
              <a:t>перед –</a:t>
            </a:r>
            <a:r>
              <a:rPr lang="en-US" sz="2000" i="1" u="sng" dirty="0" smtClean="0"/>
              <a:t>c</a:t>
            </a:r>
            <a:r>
              <a:rPr lang="en-US" sz="2000" i="1" dirty="0" smtClean="0"/>
              <a:t>: </a:t>
            </a:r>
            <a:r>
              <a:rPr lang="en-US" sz="2000" b="1" i="1" dirty="0" smtClean="0"/>
              <a:t>in</a:t>
            </a:r>
            <a:r>
              <a:rPr lang="en-US" sz="2000" i="1" dirty="0" smtClean="0"/>
              <a:t>correct (</a:t>
            </a:r>
            <a:r>
              <a:rPr lang="ru-RU" sz="2000" i="1" dirty="0" smtClean="0"/>
              <a:t>неверный), </a:t>
            </a:r>
            <a:r>
              <a:rPr lang="en-US" sz="2000" b="1" i="1" dirty="0" smtClean="0"/>
              <a:t>in</a:t>
            </a:r>
            <a:r>
              <a:rPr lang="en-US" sz="2000" i="1" dirty="0" smtClean="0"/>
              <a:t>convenient (</a:t>
            </a:r>
            <a:r>
              <a:rPr lang="ru-RU" sz="2000" i="1" dirty="0" smtClean="0"/>
              <a:t>неудобный).</a:t>
            </a:r>
            <a:br>
              <a:rPr lang="ru-RU" sz="2000" i="1" dirty="0" smtClean="0"/>
            </a:b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Имеются исключения:</a:t>
            </a:r>
            <a:r>
              <a:rPr lang="ru-RU" sz="2000" i="1" dirty="0" smtClean="0"/>
              <a:t> </a:t>
            </a:r>
            <a:r>
              <a:rPr lang="en-US" sz="2000" b="1" i="1" dirty="0" smtClean="0"/>
              <a:t>in</a:t>
            </a:r>
            <a:r>
              <a:rPr lang="en-US" sz="2000" i="1" dirty="0" smtClean="0"/>
              <a:t>formal, </a:t>
            </a:r>
            <a:r>
              <a:rPr lang="en-US" sz="2000" b="1" i="1" dirty="0" smtClean="0"/>
              <a:t>in</a:t>
            </a:r>
            <a:r>
              <a:rPr lang="en-US" sz="2000" i="1" dirty="0" smtClean="0"/>
              <a:t>articulate, </a:t>
            </a:r>
            <a:r>
              <a:rPr lang="en-US" sz="2000" b="1" i="1" dirty="0" smtClean="0"/>
              <a:t>in</a:t>
            </a:r>
            <a:r>
              <a:rPr lang="en-US" sz="2000" i="1" dirty="0" smtClean="0"/>
              <a:t>animate, </a:t>
            </a:r>
            <a:r>
              <a:rPr lang="en-US" sz="2000" b="1" i="1" dirty="0" smtClean="0"/>
              <a:t>un</a:t>
            </a:r>
            <a:r>
              <a:rPr lang="en-US" sz="2000" i="1" dirty="0" smtClean="0"/>
              <a:t>acceptable.</a:t>
            </a:r>
            <a:br>
              <a:rPr lang="en-US" sz="2000" i="1" dirty="0" smtClean="0"/>
            </a:b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Существительные:</a:t>
            </a:r>
            <a:r>
              <a:rPr lang="ru-RU" sz="2000" i="1" dirty="0" smtClean="0"/>
              <a:t> </a:t>
            </a:r>
            <a:r>
              <a:rPr lang="en-US" sz="2000" b="1" i="1" dirty="0" smtClean="0"/>
              <a:t>in</a:t>
            </a:r>
            <a:r>
              <a:rPr lang="en-US" sz="2000" i="1" dirty="0" smtClean="0"/>
              <a:t>accessibility (</a:t>
            </a:r>
            <a:r>
              <a:rPr lang="ru-RU" sz="2000" i="1" dirty="0" smtClean="0"/>
              <a:t>недоступность) , </a:t>
            </a:r>
            <a:r>
              <a:rPr lang="en-US" sz="2000" b="1" i="1" dirty="0" smtClean="0"/>
              <a:t>in</a:t>
            </a:r>
            <a:r>
              <a:rPr lang="en-US" sz="2000" i="1" dirty="0" smtClean="0"/>
              <a:t>activity (</a:t>
            </a:r>
            <a:r>
              <a:rPr lang="ru-RU" sz="2000" i="1" dirty="0" smtClean="0"/>
              <a:t>неактивность), </a:t>
            </a:r>
            <a:r>
              <a:rPr lang="en-US" sz="2000" b="1" i="1" dirty="0" smtClean="0"/>
              <a:t>in</a:t>
            </a:r>
            <a:r>
              <a:rPr lang="en-US" sz="2000" i="1" dirty="0" smtClean="0"/>
              <a:t>correctness (</a:t>
            </a:r>
            <a:r>
              <a:rPr lang="ru-RU" sz="2000" i="1" dirty="0" smtClean="0"/>
              <a:t>неправильность), </a:t>
            </a:r>
            <a:r>
              <a:rPr lang="en-US" sz="2000" b="1" i="1" dirty="0" smtClean="0"/>
              <a:t>in</a:t>
            </a:r>
            <a:r>
              <a:rPr lang="en-US" sz="2000" i="1" dirty="0" smtClean="0"/>
              <a:t>convenience (</a:t>
            </a:r>
            <a:r>
              <a:rPr lang="ru-RU" sz="2000" i="1" dirty="0" smtClean="0"/>
              <a:t>неудобство).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61206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600" i="1" dirty="0" smtClean="0"/>
              <a:t>префикс –</a:t>
            </a:r>
            <a:r>
              <a:rPr lang="ru-RU" sz="1600" i="1" dirty="0" err="1" smtClean="0"/>
              <a:t>un</a:t>
            </a:r>
            <a:r>
              <a:rPr lang="ru-RU" sz="1600" i="1" dirty="0" smtClean="0"/>
              <a:t> может использоваться </a:t>
            </a:r>
            <a:r>
              <a:rPr lang="ru-RU" sz="1600" i="1" u="sng" dirty="0" smtClean="0"/>
              <a:t>не только с прилагательными, но и с глаголами. 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b="1" i="1" dirty="0" smtClean="0"/>
              <a:t>Прилагательные (причастия)</a:t>
            </a:r>
            <a:r>
              <a:rPr lang="ru-RU" sz="1600" i="1" dirty="0" smtClean="0"/>
              <a:t>:</a:t>
            </a:r>
            <a:br>
              <a:rPr lang="ru-RU" sz="1600" i="1" dirty="0" smtClean="0"/>
            </a:br>
            <a:r>
              <a:rPr lang="ru-RU" sz="1600" i="1" dirty="0" smtClean="0"/>
              <a:t>префикс часто употребляется перед гласными, реже перед чистым –</a:t>
            </a:r>
            <a:r>
              <a:rPr lang="ru-RU" sz="1600" i="1" dirty="0" err="1" smtClean="0"/>
              <a:t>a</a:t>
            </a:r>
            <a:r>
              <a:rPr lang="ru-RU" sz="1600" i="1" dirty="0" smtClean="0"/>
              <a:t>: </a:t>
            </a:r>
            <a:r>
              <a:rPr lang="ru-RU" sz="1600" b="1" i="1" dirty="0" err="1" smtClean="0"/>
              <a:t>un</a:t>
            </a:r>
            <a:r>
              <a:rPr lang="ru-RU" sz="1600" i="1" dirty="0" err="1" smtClean="0"/>
              <a:t>usual</a:t>
            </a:r>
            <a:r>
              <a:rPr lang="ru-RU" sz="1600" i="1" dirty="0" smtClean="0"/>
              <a:t> (необычный), </a:t>
            </a:r>
            <a:r>
              <a:rPr lang="ru-RU" sz="1600" b="1" i="1" dirty="0" err="1" smtClean="0"/>
              <a:t>un</a:t>
            </a:r>
            <a:r>
              <a:rPr lang="ru-RU" sz="1600" i="1" dirty="0" err="1" smtClean="0"/>
              <a:t>opened</a:t>
            </a:r>
            <a:r>
              <a:rPr lang="ru-RU" sz="1600" i="1" dirty="0" smtClean="0"/>
              <a:t> (неоткрытый), </a:t>
            </a:r>
            <a:r>
              <a:rPr lang="ru-RU" sz="1600" b="1" i="1" dirty="0" err="1" smtClean="0"/>
              <a:t>un</a:t>
            </a:r>
            <a:r>
              <a:rPr lang="ru-RU" sz="1600" i="1" dirty="0" err="1" smtClean="0"/>
              <a:t>authorized</a:t>
            </a:r>
            <a:r>
              <a:rPr lang="ru-RU" sz="1600" i="1" dirty="0" smtClean="0"/>
              <a:t> (несанкционированный), </a:t>
            </a:r>
            <a:r>
              <a:rPr lang="ru-RU" sz="1600" b="1" i="1" dirty="0" err="1" smtClean="0"/>
              <a:t>un</a:t>
            </a:r>
            <a:r>
              <a:rPr lang="ru-RU" sz="1600" i="1" dirty="0" err="1" smtClean="0"/>
              <a:t>attainable</a:t>
            </a:r>
            <a:r>
              <a:rPr lang="ru-RU" sz="1600" i="1" dirty="0" smtClean="0"/>
              <a:t> (недосягаемый), </a:t>
            </a:r>
            <a:r>
              <a:rPr lang="ru-RU" sz="1600" b="1" i="1" dirty="0" err="1" smtClean="0"/>
              <a:t>un</a:t>
            </a:r>
            <a:r>
              <a:rPr lang="ru-RU" sz="1600" i="1" dirty="0" err="1" smtClean="0"/>
              <a:t>even</a:t>
            </a:r>
            <a:r>
              <a:rPr lang="ru-RU" sz="1600" i="1" dirty="0" smtClean="0"/>
              <a:t> (неровный), </a:t>
            </a:r>
            <a:r>
              <a:rPr lang="ru-RU" sz="1600" b="1" i="1" dirty="0" err="1" smtClean="0"/>
              <a:t>un</a:t>
            </a:r>
            <a:r>
              <a:rPr lang="ru-RU" sz="1600" i="1" dirty="0" err="1" smtClean="0"/>
              <a:t>interesting</a:t>
            </a:r>
            <a:r>
              <a:rPr lang="ru-RU" sz="1600" i="1" dirty="0" smtClean="0"/>
              <a:t> (неинтересный);</a:t>
            </a:r>
            <a:br>
              <a:rPr lang="ru-RU" sz="1600" i="1" dirty="0" smtClean="0"/>
            </a:br>
            <a:r>
              <a:rPr lang="ru-RU" sz="1600" i="1" dirty="0" smtClean="0"/>
              <a:t>перед согласными: </a:t>
            </a:r>
            <a:r>
              <a:rPr lang="ru-RU" sz="1600" b="1" i="1" dirty="0" err="1" smtClean="0"/>
              <a:t>un</a:t>
            </a:r>
            <a:r>
              <a:rPr lang="ru-RU" sz="1600" i="1" dirty="0" err="1" smtClean="0"/>
              <a:t>popular</a:t>
            </a:r>
            <a:r>
              <a:rPr lang="ru-RU" sz="1600" i="1" dirty="0" smtClean="0"/>
              <a:t> (непопулярный), </a:t>
            </a:r>
            <a:r>
              <a:rPr lang="ru-RU" sz="1600" b="1" i="1" dirty="0" err="1" smtClean="0"/>
              <a:t>un</a:t>
            </a:r>
            <a:r>
              <a:rPr lang="ru-RU" sz="1600" i="1" dirty="0" err="1" smtClean="0"/>
              <a:t>healthy</a:t>
            </a:r>
            <a:r>
              <a:rPr lang="ru-RU" sz="1600" i="1" dirty="0" smtClean="0"/>
              <a:t> (нездоровый), </a:t>
            </a:r>
            <a:br>
              <a:rPr lang="ru-RU" sz="1600" i="1" dirty="0" smtClean="0"/>
            </a:br>
            <a:r>
              <a:rPr lang="ru-RU" sz="1600" i="1" dirty="0" smtClean="0"/>
              <a:t>Существительные: </a:t>
            </a:r>
            <a:r>
              <a:rPr lang="ru-RU" sz="1600" i="1" dirty="0" err="1" smtClean="0"/>
              <a:t>uneasy</a:t>
            </a:r>
            <a:r>
              <a:rPr lang="ru-RU" sz="1600" i="1" dirty="0" smtClean="0"/>
              <a:t> – </a:t>
            </a:r>
            <a:r>
              <a:rPr lang="ru-RU" sz="1600" i="1" dirty="0" err="1" smtClean="0"/>
              <a:t>uneasiness</a:t>
            </a:r>
            <a:r>
              <a:rPr lang="ru-RU" sz="1600" i="1" dirty="0" smtClean="0"/>
              <a:t> (</a:t>
            </a:r>
            <a:r>
              <a:rPr lang="ru-RU" sz="1600" b="1" i="1" dirty="0" smtClean="0"/>
              <a:t>неудобство</a:t>
            </a:r>
            <a:r>
              <a:rPr lang="ru-RU" sz="1600" i="1" dirty="0" smtClean="0"/>
              <a:t>), </a:t>
            </a:r>
            <a:r>
              <a:rPr lang="ru-RU" sz="1600" b="1" i="1" dirty="0" err="1" smtClean="0"/>
              <a:t>untidiness</a:t>
            </a:r>
            <a:r>
              <a:rPr lang="ru-RU" sz="1600" i="1" dirty="0" smtClean="0"/>
              <a:t> (</a:t>
            </a:r>
            <a:r>
              <a:rPr lang="ru-RU" sz="1600" b="1" i="1" dirty="0" smtClean="0"/>
              <a:t>неопрятность</a:t>
            </a:r>
            <a:r>
              <a:rPr lang="ru-RU" sz="1600" i="1" dirty="0" smtClean="0"/>
              <a:t>).</a:t>
            </a:r>
            <a:br>
              <a:rPr lang="ru-RU" sz="1600" i="1" dirty="0" smtClean="0"/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>Глаголы с префиксом –</a:t>
            </a:r>
            <a:r>
              <a:rPr lang="ru-RU" sz="1600" i="1" dirty="0" err="1" smtClean="0"/>
              <a:t>un</a:t>
            </a:r>
            <a:r>
              <a:rPr lang="ru-RU" sz="1600" i="1" dirty="0" smtClean="0"/>
              <a:t> имеют не отрицательный, а </a:t>
            </a:r>
            <a:r>
              <a:rPr lang="ru-RU" sz="1600" b="1" i="1" dirty="0" smtClean="0"/>
              <a:t>противоположенный</a:t>
            </a:r>
            <a:r>
              <a:rPr lang="ru-RU" sz="1600" i="1" dirty="0" smtClean="0"/>
              <a:t> смысл: </a:t>
            </a:r>
            <a:r>
              <a:rPr lang="ru-RU" sz="1600" i="1" dirty="0" err="1" smtClean="0"/>
              <a:t>dress</a:t>
            </a:r>
            <a:r>
              <a:rPr lang="ru-RU" sz="1600" i="1" dirty="0" smtClean="0"/>
              <a:t> – </a:t>
            </a:r>
            <a:r>
              <a:rPr lang="ru-RU" sz="1600" b="1" i="1" dirty="0" err="1" smtClean="0"/>
              <a:t>un</a:t>
            </a:r>
            <a:r>
              <a:rPr lang="ru-RU" sz="1600" i="1" dirty="0" err="1" smtClean="0"/>
              <a:t>dress</a:t>
            </a:r>
            <a:r>
              <a:rPr lang="ru-RU" sz="1600" i="1" dirty="0" smtClean="0"/>
              <a:t> (одевать-раздевать), </a:t>
            </a:r>
            <a:r>
              <a:rPr lang="ru-RU" sz="1600" i="1" dirty="0" err="1" smtClean="0"/>
              <a:t>chain</a:t>
            </a:r>
            <a:r>
              <a:rPr lang="ru-RU" sz="1600" i="1" dirty="0" smtClean="0"/>
              <a:t> – </a:t>
            </a:r>
            <a:r>
              <a:rPr lang="ru-RU" sz="1600" b="1" i="1" dirty="0" err="1" smtClean="0"/>
              <a:t>un</a:t>
            </a:r>
            <a:r>
              <a:rPr lang="ru-RU" sz="1600" i="1" dirty="0" err="1" smtClean="0"/>
              <a:t>chain</a:t>
            </a:r>
            <a:r>
              <a:rPr lang="ru-RU" sz="1600" i="1" dirty="0" smtClean="0"/>
              <a:t> (сковывать-освобождать).</a:t>
            </a:r>
            <a:br>
              <a:rPr lang="ru-RU" sz="1600" i="1" dirty="0" smtClean="0"/>
            </a:br>
            <a:r>
              <a:rPr lang="ru-RU" sz="1600" i="1" dirty="0" smtClean="0"/>
              <a:t>В качестве сравнения можно привести глагольный префикс –</a:t>
            </a:r>
            <a:r>
              <a:rPr lang="ru-RU" sz="1600" i="1" dirty="0" err="1" smtClean="0"/>
              <a:t>re</a:t>
            </a:r>
            <a:r>
              <a:rPr lang="ru-RU" sz="1600" i="1" dirty="0" smtClean="0"/>
              <a:t>, который указывает на повторное действие (</a:t>
            </a:r>
            <a:r>
              <a:rPr lang="ru-RU" sz="1600" b="1" i="1" dirty="0" err="1" smtClean="0"/>
              <a:t>re</a:t>
            </a:r>
            <a:r>
              <a:rPr lang="ru-RU" sz="1600" i="1" dirty="0" err="1" smtClean="0"/>
              <a:t>write</a:t>
            </a:r>
            <a:r>
              <a:rPr lang="ru-RU" sz="1600" i="1" dirty="0" smtClean="0"/>
              <a:t>, </a:t>
            </a:r>
            <a:r>
              <a:rPr lang="ru-RU" sz="1600" b="1" i="1" dirty="0" err="1" smtClean="0"/>
              <a:t>re</a:t>
            </a:r>
            <a:r>
              <a:rPr lang="ru-RU" sz="1600" i="1" dirty="0" err="1" smtClean="0"/>
              <a:t>tell</a:t>
            </a:r>
            <a:r>
              <a:rPr lang="ru-RU" sz="1600" i="1" dirty="0" smtClean="0"/>
              <a:t>). </a:t>
            </a:r>
            <a:br>
              <a:rPr lang="ru-RU" sz="1600" i="1" dirty="0" smtClean="0"/>
            </a:br>
            <a:endParaRPr lang="en-US" sz="1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801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i="1" dirty="0" smtClean="0"/>
              <a:t>префикс –</a:t>
            </a:r>
            <a:r>
              <a:rPr lang="ru-RU" sz="2800" i="1" dirty="0" err="1" smtClean="0"/>
              <a:t>im</a:t>
            </a:r>
            <a:r>
              <a:rPr lang="ru-RU" sz="2800" i="1" dirty="0" smtClean="0"/>
              <a:t> употребляется (имеются исключения) </a:t>
            </a:r>
            <a:r>
              <a:rPr lang="ru-RU" sz="2800" i="1" u="sng" dirty="0" smtClean="0"/>
              <a:t>перед прилагательными, начинающимися с согласной –</a:t>
            </a:r>
            <a:r>
              <a:rPr lang="ru-RU" sz="2800" i="1" u="sng" dirty="0" err="1" smtClean="0"/>
              <a:t>p</a:t>
            </a:r>
            <a:r>
              <a:rPr lang="ru-RU" sz="2800" i="1" u="sng" dirty="0" smtClean="0"/>
              <a:t>: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b="1" i="1" dirty="0" err="1" smtClean="0"/>
              <a:t>im</a:t>
            </a:r>
            <a:r>
              <a:rPr lang="ru-RU" sz="2800" i="1" dirty="0" err="1" smtClean="0"/>
              <a:t>possible</a:t>
            </a:r>
            <a:r>
              <a:rPr lang="ru-RU" sz="2800" i="1" dirty="0" smtClean="0"/>
              <a:t> (невероятный), </a:t>
            </a:r>
            <a:r>
              <a:rPr lang="ru-RU" sz="2800" b="1" i="1" dirty="0" err="1" smtClean="0"/>
              <a:t>im</a:t>
            </a:r>
            <a:r>
              <a:rPr lang="ru-RU" sz="2800" i="1" dirty="0" err="1" smtClean="0"/>
              <a:t>patient</a:t>
            </a:r>
            <a:r>
              <a:rPr lang="ru-RU" sz="2800" i="1" dirty="0" smtClean="0"/>
              <a:t> (нетерпеливый). Существительные: </a:t>
            </a:r>
            <a:r>
              <a:rPr lang="ru-RU" sz="2800" b="1" i="1" dirty="0" err="1" smtClean="0"/>
              <a:t>im</a:t>
            </a:r>
            <a:r>
              <a:rPr lang="ru-RU" sz="2800" i="1" dirty="0" err="1" smtClean="0"/>
              <a:t>possibility</a:t>
            </a:r>
            <a:r>
              <a:rPr lang="ru-RU" sz="2800" i="1" dirty="0" smtClean="0"/>
              <a:t> (невозможность), </a:t>
            </a:r>
            <a:r>
              <a:rPr lang="ru-RU" sz="2800" b="1" i="1" dirty="0" err="1" smtClean="0"/>
              <a:t>im</a:t>
            </a:r>
            <a:r>
              <a:rPr lang="ru-RU" sz="2800" i="1" dirty="0" err="1" smtClean="0"/>
              <a:t>patience</a:t>
            </a:r>
            <a:r>
              <a:rPr lang="ru-RU" sz="2800" i="1" dirty="0" smtClean="0"/>
              <a:t> (нетерпение). </a:t>
            </a:r>
            <a:endParaRPr lang="en-US" sz="28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801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i="1" dirty="0" smtClean="0"/>
              <a:t>Префикс –</a:t>
            </a:r>
            <a:r>
              <a:rPr lang="en-US" sz="2400" i="1" dirty="0" smtClean="0"/>
              <a:t>non </a:t>
            </a:r>
            <a:r>
              <a:rPr lang="ru-RU" sz="2400" i="1" dirty="0" smtClean="0"/>
              <a:t>употребляется не очень часто. Этот префикс происходит непосредственно от частицы </a:t>
            </a:r>
            <a:r>
              <a:rPr lang="en-US" sz="2400" i="1" dirty="0" smtClean="0"/>
              <a:t>NO, </a:t>
            </a:r>
            <a:r>
              <a:rPr lang="ru-RU" sz="2400" i="1" dirty="0" smtClean="0"/>
              <a:t>и может заменять в некоторых случаях другие префиксы (обычно –</a:t>
            </a:r>
            <a:r>
              <a:rPr lang="en-US" sz="2400" i="1" dirty="0" smtClean="0"/>
              <a:t>un): unprofessional – </a:t>
            </a:r>
            <a:r>
              <a:rPr lang="en-US" sz="2400" b="1" i="1" dirty="0" smtClean="0"/>
              <a:t>non</a:t>
            </a:r>
            <a:r>
              <a:rPr lang="en-US" sz="2400" i="1" dirty="0" smtClean="0"/>
              <a:t>professional (</a:t>
            </a:r>
            <a:r>
              <a:rPr lang="ru-RU" sz="2400" i="1" dirty="0" smtClean="0"/>
              <a:t>непрофессиональный), </a:t>
            </a:r>
            <a:r>
              <a:rPr lang="en-US" sz="2400" i="1" dirty="0" err="1" smtClean="0"/>
              <a:t>undurable</a:t>
            </a:r>
            <a:r>
              <a:rPr lang="en-US" sz="2400" i="1" dirty="0" smtClean="0"/>
              <a:t> – </a:t>
            </a:r>
            <a:r>
              <a:rPr lang="en-US" sz="2400" b="1" i="1" dirty="0" smtClean="0"/>
              <a:t>non</a:t>
            </a:r>
            <a:r>
              <a:rPr lang="en-US" sz="2400" i="1" dirty="0" smtClean="0"/>
              <a:t>durable (</a:t>
            </a:r>
            <a:r>
              <a:rPr lang="ru-RU" sz="2400" i="1" dirty="0" smtClean="0"/>
              <a:t>недолговечный); </a:t>
            </a:r>
            <a:r>
              <a:rPr lang="en-US" sz="2400" b="1" i="1" dirty="0" smtClean="0"/>
              <a:t>non</a:t>
            </a:r>
            <a:r>
              <a:rPr lang="en-US" sz="2400" i="1" dirty="0" smtClean="0"/>
              <a:t>conductor (</a:t>
            </a:r>
            <a:r>
              <a:rPr lang="ru-RU" sz="2400" i="1" dirty="0" smtClean="0"/>
              <a:t>изолятор), </a:t>
            </a:r>
            <a:r>
              <a:rPr lang="en-US" sz="2400" b="1" i="1" dirty="0" smtClean="0"/>
              <a:t>non</a:t>
            </a:r>
            <a:r>
              <a:rPr lang="en-US" sz="2400" i="1" dirty="0" smtClean="0"/>
              <a:t>sense (</a:t>
            </a:r>
            <a:r>
              <a:rPr lang="ru-RU" sz="2400" i="1" dirty="0" smtClean="0"/>
              <a:t>бессмыслица). </a:t>
            </a:r>
            <a:endParaRPr lang="en-US" sz="2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720080"/>
          </a:xfrm>
          <a:effectLst/>
        </p:spPr>
        <p:txBody>
          <a:bodyPr>
            <a:noAutofit/>
          </a:bodyPr>
          <a:lstStyle/>
          <a:p>
            <a:r>
              <a:rPr lang="en-US" sz="2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Form the words with the help of the prefixes</a:t>
            </a:r>
            <a:br>
              <a:rPr lang="en-US" sz="2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2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</a:t>
            </a:r>
            <a:r>
              <a:rPr lang="en-US" sz="2400" b="1" cap="none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il</a:t>
            </a:r>
            <a:r>
              <a:rPr lang="en-US" sz="2400" b="1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-, </a:t>
            </a:r>
            <a:r>
              <a:rPr lang="en-US" sz="2400" b="1" cap="none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</a:t>
            </a:r>
            <a:r>
              <a:rPr lang="en-US" sz="2400" b="1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-, in-, </a:t>
            </a:r>
            <a:r>
              <a:rPr lang="en-US" sz="2400" b="1" cap="none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</a:t>
            </a:r>
            <a:r>
              <a:rPr lang="en-US" sz="2400" b="1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-, </a:t>
            </a:r>
            <a:r>
              <a:rPr lang="en-US" sz="2400" b="1" cap="none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ir</a:t>
            </a:r>
            <a:r>
              <a:rPr lang="en-US" sz="2400" b="1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-, miss- </a:t>
            </a:r>
            <a:r>
              <a:rPr lang="ru-RU" sz="2400" b="1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2400" b="1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non-</a:t>
            </a:r>
            <a:endParaRPr lang="ru-RU" sz="2400" b="1" cap="none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4800" y="1268760"/>
            <a:ext cx="4191000" cy="518457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Responsible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Parity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Understand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Mortal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Regular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Order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Athletic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Legal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Dependence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Appear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343400" cy="50558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ir</a:t>
            </a:r>
            <a:r>
              <a:rPr lang="en-US" dirty="0" smtClean="0"/>
              <a:t>responsible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im</a:t>
            </a:r>
            <a:r>
              <a:rPr lang="en-US" dirty="0" smtClean="0"/>
              <a:t>parity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mis</a:t>
            </a:r>
            <a:r>
              <a:rPr lang="en-US" dirty="0" smtClean="0"/>
              <a:t>understand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im</a:t>
            </a:r>
            <a:r>
              <a:rPr lang="en-US" dirty="0" smtClean="0"/>
              <a:t>mortal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ir</a:t>
            </a:r>
            <a:r>
              <a:rPr lang="en-US" dirty="0" smtClean="0"/>
              <a:t>regular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Dis</a:t>
            </a:r>
            <a:r>
              <a:rPr lang="en-US" dirty="0" smtClean="0"/>
              <a:t>order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Non-</a:t>
            </a:r>
            <a:r>
              <a:rPr lang="en-US" dirty="0" smtClean="0"/>
              <a:t>athletic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il</a:t>
            </a:r>
            <a:r>
              <a:rPr lang="en-US" dirty="0" smtClean="0"/>
              <a:t>legal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in</a:t>
            </a:r>
            <a:r>
              <a:rPr lang="en-US" dirty="0" smtClean="0"/>
              <a:t>dependence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Dis</a:t>
            </a:r>
            <a:r>
              <a:rPr lang="en-US" dirty="0" smtClean="0"/>
              <a:t>appear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cap="none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Complete the chart.</a:t>
            </a:r>
            <a:endParaRPr lang="ru-RU" b="1" cap="none" dirty="0">
              <a:ln w="11430">
                <a:solidFill>
                  <a:schemeClr val="accent1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4" y="1628799"/>
          <a:ext cx="7776860" cy="46835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77786"/>
                <a:gridCol w="833179"/>
                <a:gridCol w="833179"/>
                <a:gridCol w="833179"/>
                <a:gridCol w="833179"/>
                <a:gridCol w="833179"/>
                <a:gridCol w="833179"/>
              </a:tblGrid>
              <a:tr h="5652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</a:t>
                      </a:r>
                      <a:r>
                        <a:rPr lang="en-US" baseline="0" dirty="0" smtClean="0"/>
                        <a:t> WORD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il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im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ir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dis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mis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</a:tr>
              <a:tr h="53395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polite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3395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literate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3395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relevant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3395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honest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3395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respective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4364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understand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3395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 definite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cap="none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Check your answers.</a:t>
            </a:r>
            <a:endParaRPr lang="ru-RU" b="1" cap="none" dirty="0">
              <a:ln w="11430">
                <a:solidFill>
                  <a:schemeClr val="accent1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4" y="1628799"/>
          <a:ext cx="7416820" cy="48275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49184"/>
                <a:gridCol w="794606"/>
                <a:gridCol w="794606"/>
                <a:gridCol w="794606"/>
                <a:gridCol w="794606"/>
                <a:gridCol w="794606"/>
                <a:gridCol w="794606"/>
              </a:tblGrid>
              <a:tr h="5859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</a:t>
                      </a:r>
                      <a:r>
                        <a:rPr lang="en-US" baseline="0" dirty="0" smtClean="0"/>
                        <a:t> WORD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il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im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ir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dis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mis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</a:tr>
              <a:tr h="5221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polite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221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literate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221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relevant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221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honest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221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respective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6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understand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221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 definite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155</TotalTime>
  <Words>371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WORD FORMATION PREFIXES</vt:lpstr>
      <vt:lpstr>Negative prefixes:</vt:lpstr>
      <vt:lpstr>префикс –in обычно употребляется перед буквосочетанием -aс: inaccessible (недоступный), inactive (неактивный); перед –c: incorrect (неверный), inconvenient (неудобный). Имеются исключения: informal, inarticulate, inanimate, unacceptable. Существительные: inaccessibility (недоступность) , inactivity (неактивность), incorrectness (неправильность), inconvenience (неудобство).  </vt:lpstr>
      <vt:lpstr>префикс –un может использоваться не только с прилагательными, но и с глаголами.  Прилагательные (причастия): префикс часто употребляется перед гласными, реже перед чистым –a: unusual (необычный), unopened (неоткрытый), unauthorized (несанкционированный), unattainable (недосягаемый), uneven (неровный), uninteresting (неинтересный); перед согласными: unpopular (непопулярный), unhealthy (нездоровый),  Существительные: uneasy – uneasiness (неудобство), untidiness (неопрятность).  Глаголы с префиксом –un имеют не отрицательный, а противоположенный смысл: dress – undress (одевать-раздевать), chain – unchain (сковывать-освобождать). В качестве сравнения можно привести глагольный префикс –re, который указывает на повторное действие (rewrite, retell).  </vt:lpstr>
      <vt:lpstr>префикс –im употребляется (имеются исключения) перед прилагательными, начинающимися с согласной –p: impossible (невероятный), impatient (нетерпеливый). Существительные: impossibility (невозможность), impatience (нетерпение). </vt:lpstr>
      <vt:lpstr>Префикс –non употребляется не очень часто. Этот префикс происходит непосредственно от частицы NO, и может заменять в некоторых случаях другие префиксы (обычно –un): unprofessional – nonprofessional (непрофессиональный), undurable – nondurable (недолговечный); nonconductor (изолятор), nonsense (бессмыслица). </vt:lpstr>
      <vt:lpstr>Form the words with the help of the prefixes                                  il-, im-, in-, dis-, ir-, miss- , non-</vt:lpstr>
      <vt:lpstr>Complete the chart.</vt:lpstr>
      <vt:lpstr>Check your answers.</vt:lpstr>
      <vt:lpstr>Identify the words which need prefixes and add them.</vt:lpstr>
      <vt:lpstr>Check your answers</vt:lpstr>
      <vt:lpstr>Well done!!!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PERSONAL</cp:lastModifiedBy>
  <cp:revision>19</cp:revision>
  <dcterms:created xsi:type="dcterms:W3CDTF">2011-12-05T19:52:15Z</dcterms:created>
  <dcterms:modified xsi:type="dcterms:W3CDTF">2012-03-26T12:31:44Z</dcterms:modified>
</cp:coreProperties>
</file>