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7C2D-366D-428C-AD18-C3B55B3DFCDC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9276-4A72-46CE-A095-FD1184B31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7C2D-366D-428C-AD18-C3B55B3DFCDC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9276-4A72-46CE-A095-FD1184B31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7C2D-366D-428C-AD18-C3B55B3DFCDC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9276-4A72-46CE-A095-FD1184B31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7C2D-366D-428C-AD18-C3B55B3DFCDC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9276-4A72-46CE-A095-FD1184B31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7C2D-366D-428C-AD18-C3B55B3DFCDC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9276-4A72-46CE-A095-FD1184B31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7C2D-366D-428C-AD18-C3B55B3DFCDC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9276-4A72-46CE-A095-FD1184B31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7C2D-366D-428C-AD18-C3B55B3DFCDC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9276-4A72-46CE-A095-FD1184B31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7C2D-366D-428C-AD18-C3B55B3DFCDC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9276-4A72-46CE-A095-FD1184B31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7C2D-366D-428C-AD18-C3B55B3DFCDC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9276-4A72-46CE-A095-FD1184B31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7C2D-366D-428C-AD18-C3B55B3DFCDC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9276-4A72-46CE-A095-FD1184B31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7C2D-366D-428C-AD18-C3B55B3DFCDC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9276-4A72-46CE-A095-FD1184B31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F7C2D-366D-428C-AD18-C3B55B3DFCDC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9276-4A72-46CE-A095-FD1184B31F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Параллелепипед и тетраэдр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Прямой параллелепипед</a:t>
            </a:r>
            <a:endParaRPr lang="ru-RU" dirty="0"/>
          </a:p>
        </p:txBody>
      </p:sp>
      <p:grpSp>
        <p:nvGrpSpPr>
          <p:cNvPr id="7" name="Содержимое 6"/>
          <p:cNvGrpSpPr>
            <a:grpSpLocks noGrp="1"/>
          </p:cNvGrpSpPr>
          <p:nvPr>
            <p:ph idx="1"/>
          </p:nvPr>
        </p:nvGrpSpPr>
        <p:grpSpPr>
          <a:xfrm>
            <a:off x="467544" y="1556792"/>
            <a:ext cx="5112568" cy="3888432"/>
            <a:chOff x="899592" y="2492896"/>
            <a:chExt cx="3600400" cy="2808312"/>
          </a:xfrm>
        </p:grpSpPr>
        <p:sp>
          <p:nvSpPr>
            <p:cNvPr id="8" name="Куб 7"/>
            <p:cNvSpPr/>
            <p:nvPr/>
          </p:nvSpPr>
          <p:spPr bwMode="auto">
            <a:xfrm>
              <a:off x="899592" y="2492896"/>
              <a:ext cx="3600400" cy="2808312"/>
            </a:xfrm>
            <a:prstGeom prst="cub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1619672" y="2492896"/>
              <a:ext cx="0" cy="20882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Прямая соединительная линия 9"/>
            <p:cNvCxnSpPr/>
            <p:nvPr/>
          </p:nvCxnSpPr>
          <p:spPr bwMode="auto">
            <a:xfrm flipV="1">
              <a:off x="899592" y="4581128"/>
              <a:ext cx="720080" cy="7200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>
              <a:off x="1619672" y="4581128"/>
              <a:ext cx="288032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" name="Группа 20"/>
          <p:cNvGrpSpPr/>
          <p:nvPr/>
        </p:nvGrpSpPr>
        <p:grpSpPr>
          <a:xfrm>
            <a:off x="251520" y="4149080"/>
            <a:ext cx="5760640" cy="1737484"/>
            <a:chOff x="251520" y="4149080"/>
            <a:chExt cx="5760640" cy="1737484"/>
          </a:xfrm>
        </p:grpSpPr>
        <p:sp>
          <p:nvSpPr>
            <p:cNvPr id="13" name="TextBox 12"/>
            <p:cNvSpPr txBox="1"/>
            <p:nvPr/>
          </p:nvSpPr>
          <p:spPr>
            <a:xfrm>
              <a:off x="251520" y="537321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27984" y="551723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80112" y="422108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15616" y="414908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79512" y="1196752"/>
            <a:ext cx="5760640" cy="1593467"/>
            <a:chOff x="179512" y="1196752"/>
            <a:chExt cx="5760640" cy="1593467"/>
          </a:xfrm>
        </p:grpSpPr>
        <p:sp>
          <p:nvSpPr>
            <p:cNvPr id="17" name="TextBox 16"/>
            <p:cNvSpPr txBox="1"/>
            <p:nvPr/>
          </p:nvSpPr>
          <p:spPr>
            <a:xfrm>
              <a:off x="179512" y="227687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А1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72000" y="2420887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D1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5616" y="119675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B1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508104" y="119675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C1</a:t>
              </a:r>
              <a:endParaRPr lang="ru-RU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940152" y="1700808"/>
            <a:ext cx="32038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Основания:</a:t>
            </a:r>
            <a:r>
              <a:rPr lang="en-US" sz="2800" i="1" dirty="0" smtClean="0"/>
              <a:t> </a:t>
            </a:r>
          </a:p>
          <a:p>
            <a:endParaRPr lang="ru-RU" sz="1600" i="1" dirty="0" smtClean="0"/>
          </a:p>
          <a:p>
            <a:r>
              <a:rPr lang="ru-RU" sz="2800" i="1" dirty="0" smtClean="0"/>
              <a:t>Верхнее:</a:t>
            </a:r>
            <a:r>
              <a:rPr lang="en-US" sz="2800" dirty="0" smtClean="0"/>
              <a:t> </a:t>
            </a:r>
            <a:r>
              <a:rPr lang="en-US" dirty="0" smtClean="0"/>
              <a:t>  </a:t>
            </a:r>
            <a:r>
              <a:rPr lang="en-US" sz="2800" dirty="0" smtClean="0"/>
              <a:t>A</a:t>
            </a:r>
            <a:r>
              <a:rPr lang="en-US" dirty="0" smtClean="0"/>
              <a:t>1</a:t>
            </a:r>
            <a:r>
              <a:rPr lang="en-US" sz="2800" dirty="0" smtClean="0"/>
              <a:t>B</a:t>
            </a:r>
            <a:r>
              <a:rPr lang="en-US" dirty="0" smtClean="0"/>
              <a:t>1</a:t>
            </a:r>
            <a:r>
              <a:rPr lang="en-US" sz="2800" dirty="0" smtClean="0"/>
              <a:t>C</a:t>
            </a:r>
            <a:r>
              <a:rPr lang="en-US" dirty="0" smtClean="0"/>
              <a:t>1</a:t>
            </a:r>
            <a:r>
              <a:rPr lang="en-US" sz="2800" dirty="0" smtClean="0"/>
              <a:t>D</a:t>
            </a:r>
            <a:r>
              <a:rPr lang="en-US" dirty="0" smtClean="0"/>
              <a:t>1</a:t>
            </a:r>
          </a:p>
          <a:p>
            <a:endParaRPr lang="ru-RU" dirty="0" smtClean="0"/>
          </a:p>
          <a:p>
            <a:r>
              <a:rPr lang="ru-RU" sz="2800" i="1" dirty="0" smtClean="0"/>
              <a:t>Нижнее:  </a:t>
            </a:r>
            <a:r>
              <a:rPr lang="en-US" dirty="0" smtClean="0"/>
              <a:t> </a:t>
            </a:r>
            <a:r>
              <a:rPr lang="en-US" sz="2800" dirty="0" smtClean="0"/>
              <a:t>ABCD</a:t>
            </a:r>
          </a:p>
          <a:p>
            <a:endParaRPr lang="ru-RU" dirty="0"/>
          </a:p>
          <a:p>
            <a:r>
              <a:rPr lang="ru-RU" sz="2800" i="1" dirty="0"/>
              <a:t>Боковые </a:t>
            </a:r>
            <a:r>
              <a:rPr lang="ru-RU" sz="2800" i="1" dirty="0" smtClean="0"/>
              <a:t>грани</a:t>
            </a:r>
            <a:r>
              <a:rPr lang="ru-RU" sz="2800" i="1" dirty="0"/>
              <a:t>:</a:t>
            </a:r>
            <a:r>
              <a:rPr lang="en-US" sz="2800" i="1" dirty="0" smtClean="0"/>
              <a:t>  </a:t>
            </a:r>
            <a:r>
              <a:rPr lang="en-US" sz="2800" dirty="0" smtClean="0"/>
              <a:t>AA</a:t>
            </a:r>
            <a:r>
              <a:rPr lang="en-US" dirty="0" smtClean="0"/>
              <a:t>1</a:t>
            </a:r>
            <a:r>
              <a:rPr lang="en-US" sz="2800" dirty="0" smtClean="0"/>
              <a:t>B</a:t>
            </a:r>
            <a:r>
              <a:rPr lang="en-US" dirty="0" smtClean="0"/>
              <a:t>1</a:t>
            </a:r>
            <a:r>
              <a:rPr lang="en-US" sz="2800" dirty="0" smtClean="0"/>
              <a:t>B, BB</a:t>
            </a:r>
            <a:r>
              <a:rPr lang="en-US" dirty="0" smtClean="0"/>
              <a:t>1</a:t>
            </a:r>
            <a:r>
              <a:rPr lang="en-US" sz="2800" dirty="0" smtClean="0"/>
              <a:t>C</a:t>
            </a:r>
            <a:r>
              <a:rPr lang="en-US" dirty="0" smtClean="0"/>
              <a:t>1</a:t>
            </a:r>
            <a:r>
              <a:rPr lang="en-US" sz="2800" dirty="0" smtClean="0"/>
              <a:t>C, CC</a:t>
            </a:r>
            <a:r>
              <a:rPr lang="ru-RU" dirty="0" smtClean="0"/>
              <a:t>1</a:t>
            </a:r>
            <a:r>
              <a:rPr lang="en-US" sz="2800" dirty="0" smtClean="0"/>
              <a:t>D</a:t>
            </a:r>
            <a:r>
              <a:rPr lang="ru-RU" dirty="0" smtClean="0"/>
              <a:t>1</a:t>
            </a:r>
            <a:r>
              <a:rPr lang="en-US" sz="2800" dirty="0" smtClean="0"/>
              <a:t>D, AA</a:t>
            </a:r>
            <a:r>
              <a:rPr lang="en-US" dirty="0" smtClean="0"/>
              <a:t>1</a:t>
            </a:r>
            <a:r>
              <a:rPr lang="en-US" sz="2800" dirty="0" smtClean="0"/>
              <a:t>D</a:t>
            </a:r>
            <a:r>
              <a:rPr lang="en-US" dirty="0" smtClean="0"/>
              <a:t>1</a:t>
            </a:r>
            <a:r>
              <a:rPr lang="en-US" sz="2800" dirty="0" smtClean="0"/>
              <a:t>D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11560" y="5733256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Противоположные грани параллелепипеда параллельны и равны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Наклонный параллелепипед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грани </a:t>
            </a:r>
          </a:p>
          <a:p>
            <a:pPr>
              <a:buNone/>
            </a:pPr>
            <a:r>
              <a:rPr lang="ru-RU" dirty="0"/>
              <a:t>п</a:t>
            </a:r>
            <a:r>
              <a:rPr lang="ru-RU" dirty="0" smtClean="0"/>
              <a:t>араллелограммы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Противоположные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грани равны</a:t>
            </a:r>
            <a:endParaRPr lang="ru-RU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3851920" y="2060848"/>
            <a:ext cx="3600400" cy="3312368"/>
            <a:chOff x="2339752" y="1988840"/>
            <a:chExt cx="3600400" cy="3312368"/>
          </a:xfrm>
        </p:grpSpPr>
        <p:sp useBgFill="1">
          <p:nvSpPr>
            <p:cNvPr id="5" name="Параллелограмм 4"/>
            <p:cNvSpPr/>
            <p:nvPr/>
          </p:nvSpPr>
          <p:spPr>
            <a:xfrm>
              <a:off x="2339752" y="2780928"/>
              <a:ext cx="2880320" cy="2520280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5220072" y="1988840"/>
              <a:ext cx="720080" cy="7920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4572000" y="4509120"/>
              <a:ext cx="720080" cy="7920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2339752" y="4509120"/>
              <a:ext cx="720080" cy="792088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707904" y="1988840"/>
              <a:ext cx="22322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2987824" y="1988840"/>
              <a:ext cx="720080" cy="7920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059832" y="4509120"/>
              <a:ext cx="2232248" cy="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5292080" y="1988840"/>
              <a:ext cx="648072" cy="252028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3059832" y="1988840"/>
              <a:ext cx="648072" cy="252028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Параллелепипед</a:t>
            </a:r>
            <a:endParaRPr lang="ru-RU" dirty="0"/>
          </a:p>
        </p:txBody>
      </p:sp>
      <p:grpSp>
        <p:nvGrpSpPr>
          <p:cNvPr id="3" name="Содержимое 6"/>
          <p:cNvGrpSpPr>
            <a:grpSpLocks noGrp="1"/>
          </p:cNvGrpSpPr>
          <p:nvPr>
            <p:ph idx="1"/>
          </p:nvPr>
        </p:nvGrpSpPr>
        <p:grpSpPr>
          <a:xfrm>
            <a:off x="467544" y="1556792"/>
            <a:ext cx="5112568" cy="3888432"/>
            <a:chOff x="899592" y="2492896"/>
            <a:chExt cx="3600400" cy="2808312"/>
          </a:xfrm>
        </p:grpSpPr>
        <p:sp>
          <p:nvSpPr>
            <p:cNvPr id="8" name="Куб 7"/>
            <p:cNvSpPr/>
            <p:nvPr/>
          </p:nvSpPr>
          <p:spPr bwMode="auto">
            <a:xfrm>
              <a:off x="899592" y="2492896"/>
              <a:ext cx="3600400" cy="2808312"/>
            </a:xfrm>
            <a:prstGeom prst="cub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1619672" y="2492896"/>
              <a:ext cx="0" cy="20882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Прямая соединительная линия 9"/>
            <p:cNvCxnSpPr/>
            <p:nvPr/>
          </p:nvCxnSpPr>
          <p:spPr bwMode="auto">
            <a:xfrm flipV="1">
              <a:off x="899592" y="4581128"/>
              <a:ext cx="720080" cy="7200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>
              <a:off x="1619672" y="4581128"/>
              <a:ext cx="288032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Группа 20"/>
          <p:cNvGrpSpPr/>
          <p:nvPr/>
        </p:nvGrpSpPr>
        <p:grpSpPr>
          <a:xfrm>
            <a:off x="251520" y="4149080"/>
            <a:ext cx="5760640" cy="1737484"/>
            <a:chOff x="251520" y="4149080"/>
            <a:chExt cx="5760640" cy="1737484"/>
          </a:xfrm>
        </p:grpSpPr>
        <p:sp>
          <p:nvSpPr>
            <p:cNvPr id="13" name="TextBox 12"/>
            <p:cNvSpPr txBox="1"/>
            <p:nvPr/>
          </p:nvSpPr>
          <p:spPr>
            <a:xfrm>
              <a:off x="251520" y="537321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27984" y="551723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80112" y="422108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15616" y="414908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</p:grpSp>
      <p:grpSp>
        <p:nvGrpSpPr>
          <p:cNvPr id="5" name="Группа 21"/>
          <p:cNvGrpSpPr/>
          <p:nvPr/>
        </p:nvGrpSpPr>
        <p:grpSpPr>
          <a:xfrm>
            <a:off x="179512" y="1196752"/>
            <a:ext cx="5760640" cy="1593467"/>
            <a:chOff x="179512" y="1196752"/>
            <a:chExt cx="5760640" cy="1593467"/>
          </a:xfrm>
        </p:grpSpPr>
        <p:sp>
          <p:nvSpPr>
            <p:cNvPr id="17" name="TextBox 16"/>
            <p:cNvSpPr txBox="1"/>
            <p:nvPr/>
          </p:nvSpPr>
          <p:spPr>
            <a:xfrm>
              <a:off x="179512" y="227687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А1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72000" y="2420887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D1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5616" y="119675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B1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508104" y="119675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C1</a:t>
              </a:r>
              <a:endParaRPr lang="ru-RU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940152" y="1700808"/>
            <a:ext cx="3203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Диагонали:</a:t>
            </a:r>
            <a:r>
              <a:rPr lang="en-US" sz="2800" i="1" dirty="0" smtClean="0"/>
              <a:t> </a:t>
            </a:r>
          </a:p>
          <a:p>
            <a:endParaRPr lang="ru-RU" sz="1600" i="1" dirty="0" smtClean="0"/>
          </a:p>
          <a:p>
            <a:r>
              <a:rPr lang="en-US" sz="2800" dirty="0" smtClean="0"/>
              <a:t> </a:t>
            </a:r>
            <a:r>
              <a:rPr lang="en-US" dirty="0" smtClean="0"/>
              <a:t>  </a:t>
            </a:r>
            <a:r>
              <a:rPr lang="en-US" sz="2800" dirty="0" smtClean="0"/>
              <a:t>A</a:t>
            </a:r>
            <a:r>
              <a:rPr lang="en-US" dirty="0" smtClean="0"/>
              <a:t>1</a:t>
            </a:r>
            <a:r>
              <a:rPr lang="en-US" sz="2800" dirty="0" smtClean="0"/>
              <a:t>C</a:t>
            </a:r>
            <a:r>
              <a:rPr lang="ru-RU" sz="2800" dirty="0" smtClean="0"/>
              <a:t>, АС</a:t>
            </a:r>
            <a:r>
              <a:rPr lang="ru-RU" dirty="0" smtClean="0"/>
              <a:t>1</a:t>
            </a:r>
            <a:r>
              <a:rPr lang="ru-RU" sz="2800" dirty="0" smtClean="0"/>
              <a:t>, </a:t>
            </a:r>
            <a:r>
              <a:rPr lang="en-US" sz="2800" dirty="0" smtClean="0"/>
              <a:t>B</a:t>
            </a:r>
            <a:r>
              <a:rPr lang="ru-RU" dirty="0" smtClean="0"/>
              <a:t>1</a:t>
            </a:r>
            <a:r>
              <a:rPr lang="en-US" sz="2800" dirty="0" smtClean="0"/>
              <a:t>D</a:t>
            </a:r>
            <a:r>
              <a:rPr lang="ru-RU" sz="2800" dirty="0" smtClean="0"/>
              <a:t>, </a:t>
            </a:r>
            <a:r>
              <a:rPr lang="en-US" sz="2800" dirty="0" smtClean="0"/>
              <a:t> </a:t>
            </a:r>
            <a:r>
              <a:rPr lang="ru-RU" sz="2800" dirty="0" smtClean="0"/>
              <a:t>В</a:t>
            </a:r>
            <a:r>
              <a:rPr lang="en-US" sz="2800" dirty="0" smtClean="0"/>
              <a:t>D</a:t>
            </a:r>
            <a:r>
              <a:rPr lang="en-US" dirty="0" smtClean="0"/>
              <a:t>1</a:t>
            </a:r>
            <a:endParaRPr lang="en-US" sz="2800" dirty="0" smtClean="0"/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899592" y="5733256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Диагонали параллелепипеда  пересекаются в одной точке и делятся ей пополам.</a:t>
            </a:r>
            <a:endParaRPr lang="ru-RU" sz="2800" dirty="0" smtClean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475656" y="1556792"/>
            <a:ext cx="3168352" cy="388843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3" idx="0"/>
          </p:cNvCxnSpPr>
          <p:nvPr/>
        </p:nvCxnSpPr>
        <p:spPr>
          <a:xfrm flipV="1">
            <a:off x="467544" y="1556792"/>
            <a:ext cx="5112568" cy="3816424"/>
          </a:xfrm>
          <a:prstGeom prst="line">
            <a:avLst/>
          </a:prstGeom>
          <a:ln w="2222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5" idx="1"/>
          </p:cNvCxnSpPr>
          <p:nvPr/>
        </p:nvCxnSpPr>
        <p:spPr>
          <a:xfrm>
            <a:off x="467544" y="2492896"/>
            <a:ext cx="5112568" cy="191285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18" idx="1"/>
          </p:cNvCxnSpPr>
          <p:nvPr/>
        </p:nvCxnSpPr>
        <p:spPr>
          <a:xfrm flipV="1">
            <a:off x="1475656" y="2605553"/>
            <a:ext cx="3096344" cy="1831559"/>
          </a:xfrm>
          <a:prstGeom prst="line">
            <a:avLst/>
          </a:prstGeom>
          <a:ln w="158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Тетраэдр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Ребра основания:</a:t>
            </a:r>
          </a:p>
          <a:p>
            <a:pPr>
              <a:buNone/>
            </a:pPr>
            <a:r>
              <a:rPr lang="ru-RU" dirty="0" smtClean="0"/>
              <a:t>АВ, ВС, АС</a:t>
            </a:r>
          </a:p>
          <a:p>
            <a:r>
              <a:rPr lang="ru-RU" dirty="0" smtClean="0"/>
              <a:t>Боковые ребра:</a:t>
            </a:r>
          </a:p>
          <a:p>
            <a:pPr>
              <a:buNone/>
            </a:pPr>
            <a:r>
              <a:rPr lang="ru-RU" dirty="0" smtClean="0"/>
              <a:t>АМ, СМ, ВМ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Все грани - треугольники</a:t>
            </a:r>
            <a:endParaRPr lang="ru-RU" dirty="0"/>
          </a:p>
        </p:txBody>
      </p:sp>
      <p:sp useBgFill="1">
        <p:nvSpPr>
          <p:cNvPr id="4" name="Равнобедренный треугольник 3"/>
          <p:cNvSpPr/>
          <p:nvPr/>
        </p:nvSpPr>
        <p:spPr>
          <a:xfrm>
            <a:off x="2195736" y="3573016"/>
            <a:ext cx="4752528" cy="1584176"/>
          </a:xfrm>
          <a:prstGeom prst="triangle">
            <a:avLst>
              <a:gd name="adj" fmla="val 65979"/>
            </a:avLst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flipH="1">
            <a:off x="5364087" y="1772816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5"/>
            <a:endCxn id="4" idx="2"/>
          </p:cNvCxnSpPr>
          <p:nvPr/>
        </p:nvCxnSpPr>
        <p:spPr>
          <a:xfrm flipH="1">
            <a:off x="2195736" y="1834279"/>
            <a:ext cx="3175046" cy="33229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5"/>
            <a:endCxn id="4" idx="0"/>
          </p:cNvCxnSpPr>
          <p:nvPr/>
        </p:nvCxnSpPr>
        <p:spPr>
          <a:xfrm flipH="1">
            <a:off x="5331407" y="1834279"/>
            <a:ext cx="39375" cy="1738737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5"/>
            <a:endCxn id="4" idx="4"/>
          </p:cNvCxnSpPr>
          <p:nvPr/>
        </p:nvCxnSpPr>
        <p:spPr>
          <a:xfrm>
            <a:off x="5370782" y="1834279"/>
            <a:ext cx="1577482" cy="33229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64088" y="3212976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В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07704" y="4941168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948264" y="4941168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С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436096" y="1556792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М</a:t>
            </a:r>
            <a:endParaRPr lang="ru-RU" sz="2400" dirty="0"/>
          </a:p>
        </p:txBody>
      </p:sp>
      <p:cxnSp>
        <p:nvCxnSpPr>
          <p:cNvPr id="24" name="Прямая соединительная линия 23"/>
          <p:cNvCxnSpPr>
            <a:stCxn id="19" idx="3"/>
            <a:endCxn id="21" idx="1"/>
          </p:cNvCxnSpPr>
          <p:nvPr/>
        </p:nvCxnSpPr>
        <p:spPr>
          <a:xfrm>
            <a:off x="2270304" y="5172001"/>
            <a:ext cx="467796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110</Words>
  <Application>Microsoft Office PowerPoint</Application>
  <PresentationFormat>Экран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Параллелепипед и тетраэдр</vt:lpstr>
      <vt:lpstr>Прямой параллелепипед</vt:lpstr>
      <vt:lpstr>Наклонный параллелепипед</vt:lpstr>
      <vt:lpstr> Параллелепипед</vt:lpstr>
      <vt:lpstr>Тетраэдр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Параллелепипед и тетраэдр</dc:title>
  <dc:creator>Marina</dc:creator>
  <cp:lastModifiedBy>Marina</cp:lastModifiedBy>
  <cp:revision>13</cp:revision>
  <dcterms:created xsi:type="dcterms:W3CDTF">2012-11-12T16:00:27Z</dcterms:created>
  <dcterms:modified xsi:type="dcterms:W3CDTF">2012-11-12T17:50:35Z</dcterms:modified>
</cp:coreProperties>
</file>