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5" r:id="rId9"/>
    <p:sldId id="264" r:id="rId10"/>
    <p:sldId id="267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EC2C83-9620-4C53-9B6F-3C0E22F6D9C0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5E80D5-9ED6-44E4-998A-9D284F0FA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F8FD-A452-4F50-8F86-C2F0CFD396DA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B2F7-3D30-4301-BE7F-952B4B6E4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978D-0A80-4F43-8D24-D4D566E2CAB3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41893-8F9B-4954-BE61-700EAED99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0396-09F4-4EDF-8303-17B7DDFA2060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7C10-6B8B-4D49-B7DC-E85E748C5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A388-538B-4084-BEDB-EA70688C6C18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744A8-FA08-471F-A3EA-9C04BCB3A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8C3A-E9AA-47C1-809B-52235C4DE62C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937D0-D4AB-4A91-BF85-F43547668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5EAC-4774-425E-B33A-3F8D0EF78C95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64034-0254-4F92-B383-A6D8C0099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F593-BA30-426E-A913-48CEE38139CD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C30A-24EE-41F1-89C5-87A312A1F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89CC-E999-4DE2-8A30-67CA55364499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6797-E1BD-4368-BFEC-F6BC9D8DF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9B9F-6AA3-4A84-986A-E7CF4F2E6493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1FF5-4669-4848-A239-FA5EA7FA6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CCEAA-EB23-47AE-827D-E4E58C2721C4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2C487-E38D-41C3-B2F8-247F574A4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A0A9-D437-4FFF-BD24-947E26C62C8A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0F72-1746-4332-BD0F-F3F8C8A8C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76C7CA-A0BC-4E44-B2CB-691A28B2D604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12E48-E062-4CDA-A7D1-D13B772C4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14414" y="428604"/>
            <a:ext cx="7343798" cy="3398859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2400" b="1" dirty="0" smtClean="0"/>
              <a:t>ПРЕЗЕНТАЦИЯ</a:t>
            </a:r>
            <a:br>
              <a:rPr lang="ru-RU" sz="2400" b="1" dirty="0" smtClean="0"/>
            </a:br>
            <a:r>
              <a:rPr lang="ru-RU" sz="2400" b="1" dirty="0" smtClean="0"/>
              <a:t>    МЕТОДИЧЕСКОЙ РАЗРАБОТКИ</a:t>
            </a:r>
            <a:br>
              <a:rPr lang="ru-RU" sz="2400" b="1" dirty="0" smtClean="0"/>
            </a:br>
            <a:r>
              <a:rPr lang="ru-RU" sz="2400" b="1" dirty="0" smtClean="0"/>
              <a:t>раздела общеобразовательной программы по курсу                                        истории России ( 1 четверть </a:t>
            </a:r>
            <a:r>
              <a:rPr lang="en-US" sz="2400" b="1" dirty="0" smtClean="0"/>
              <a:t>XIX</a:t>
            </a:r>
            <a:r>
              <a:rPr lang="ru-RU" sz="2400" b="1" dirty="0" smtClean="0"/>
              <a:t>в)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 smtClean="0"/>
          </a:p>
        </p:txBody>
      </p:sp>
      <p:pic>
        <p:nvPicPr>
          <p:cNvPr id="6" name="Picture 3" descr="H:\Documents and Settings\Aida\Рабочий стол\клипарты рамки фончики\karty\karty\map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90">
            <a:off x="1675481" y="681142"/>
            <a:ext cx="1262071" cy="1081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H:\Documents and Settings\Aida\Рабочий стол\клипарты рамки фончики\karty\karty\map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00034" y="642918"/>
            <a:ext cx="1762137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 descr="фото для портфолио 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357562"/>
            <a:ext cx="3024188" cy="3241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14744" y="3500438"/>
            <a:ext cx="478634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Учитель истории МБОУ </a:t>
            </a:r>
            <a:r>
              <a:rPr lang="ru-RU" b="1" dirty="0" err="1" smtClean="0"/>
              <a:t>Кечасовской</a:t>
            </a: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b="1" dirty="0" smtClean="0"/>
              <a:t>средней общеобразовательной школы</a:t>
            </a:r>
            <a:endParaRPr lang="ru-RU" b="1" dirty="0" smtClean="0"/>
          </a:p>
          <a:p>
            <a:endParaRPr lang="ru-RU" dirty="0"/>
          </a:p>
          <a:p>
            <a:r>
              <a:rPr lang="ru-RU" b="1" i="1" dirty="0" smtClean="0"/>
              <a:t>ГОРШКОВА ЛЮДМИЛА АЛЕКСАНДРОВНА</a:t>
            </a:r>
            <a:endParaRPr lang="ru-RU" b="1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Активные методы позволяют</a:t>
            </a:r>
            <a:br>
              <a:rPr lang="ru-RU" sz="3600" b="1" dirty="0" smtClean="0"/>
            </a:br>
            <a:r>
              <a:rPr lang="ru-RU" sz="3600" b="1" dirty="0" smtClean="0"/>
              <a:t> на уроке: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 smtClean="0"/>
              <a:t> формировать собственное мнение, высказывать его, уметь аргументировать;</a:t>
            </a:r>
          </a:p>
          <a:p>
            <a:r>
              <a:rPr lang="ru-RU" sz="2400" b="1" dirty="0" smtClean="0"/>
              <a:t> учиться слушать и слышать другого человека, уважать мнение собеседника;</a:t>
            </a:r>
          </a:p>
          <a:p>
            <a:r>
              <a:rPr lang="ru-RU" sz="2400" b="1" dirty="0" smtClean="0"/>
              <a:t> обогащать свой социальный опыт путем включения и переживания тех или иных ситуаций;</a:t>
            </a:r>
          </a:p>
          <a:p>
            <a:r>
              <a:rPr lang="ru-RU" sz="2400" b="1" dirty="0" smtClean="0"/>
              <a:t>продуктивно усваивать учебный материал, активно и творчески работать, проявлять свою индивидуальность;</a:t>
            </a:r>
          </a:p>
          <a:p>
            <a:r>
              <a:rPr lang="ru-RU" sz="2400" b="1" dirty="0" smtClean="0"/>
              <a:t> уметь разрешать конфликты в повседневной жизни;</a:t>
            </a:r>
          </a:p>
          <a:p>
            <a:r>
              <a:rPr lang="ru-RU" sz="2400" b="1" dirty="0" smtClean="0"/>
              <a:t> анализировать факты и информацию.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3200" b="1" dirty="0" smtClean="0"/>
              <a:t>Ожидаемые результаты освоения раздела программы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43914" cy="476886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 результате изучения радела программы истории ученик должен знать/ понимать: </a:t>
            </a:r>
          </a:p>
          <a:p>
            <a:pPr>
              <a:buNone/>
            </a:pPr>
            <a:r>
              <a:rPr lang="ru-RU" sz="2000" b="1" dirty="0" smtClean="0"/>
              <a:t>*Основные даты и ключевые события истории России с начала </a:t>
            </a:r>
            <a:r>
              <a:rPr lang="en-US" sz="2000" b="1" dirty="0" smtClean="0"/>
              <a:t>XIX</a:t>
            </a:r>
            <a:r>
              <a:rPr lang="ru-RU" sz="2000" b="1" dirty="0" smtClean="0"/>
              <a:t> в. до 1855 г (годы царствований; политической и социальной истории, важнейших военных кампаний (1812 г., 1813-1814 гг., Рассказывать о важнейших исторических событиях, их участниках, показывая знания необходимых фактов, дат, терминов, давать описание исторических событий и памятников культуры на основе текста и иллюстрированного  материала учебника, фрагментов исторических источников, использовать приобретенные знания при написании творческих работ и рефератов.</a:t>
            </a:r>
          </a:p>
          <a:p>
            <a:pPr>
              <a:buNone/>
            </a:pPr>
            <a:r>
              <a:rPr lang="ru-RU" sz="2000" b="1" dirty="0" smtClean="0"/>
              <a:t>*Показывать на исторической карте: территории, присоединенные к империи в </a:t>
            </a:r>
            <a:r>
              <a:rPr lang="en-US" sz="2000" b="1" dirty="0" smtClean="0"/>
              <a:t>XIX</a:t>
            </a:r>
            <a:r>
              <a:rPr lang="ru-RU" sz="2000" b="1" dirty="0" smtClean="0"/>
              <a:t> в. центры  промышленности и торговли; места военных действий и походов.</a:t>
            </a:r>
          </a:p>
          <a:p>
            <a:pPr>
              <a:buNone/>
            </a:pPr>
            <a:endParaRPr lang="ru-RU" sz="20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Ожидаемые результаты освоения раздела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dirty="0" smtClean="0"/>
              <a:t>Называть </a:t>
            </a:r>
            <a:r>
              <a:rPr lang="ru-RU" sz="2000" b="1" dirty="0" smtClean="0"/>
              <a:t>характерные, существенные черты: социально-экономического развития и по­литического строя России в начале </a:t>
            </a:r>
            <a:r>
              <a:rPr lang="en-US" sz="2000" b="1" dirty="0" smtClean="0"/>
              <a:t>XIX </a:t>
            </a:r>
            <a:r>
              <a:rPr lang="ru-RU" sz="2000" b="1" dirty="0" smtClean="0"/>
              <a:t>в, положения разных слоев населения; внут­ренней и внешней политики самодержавия; идеологии и практики общественных движений (консервативных, либеральных, радикальных).</a:t>
            </a:r>
          </a:p>
          <a:p>
            <a:r>
              <a:rPr lang="ru-RU" sz="2000" b="1" dirty="0" smtClean="0"/>
              <a:t>Объяснять </a:t>
            </a:r>
            <a:r>
              <a:rPr lang="ru-RU" sz="2000" b="1" dirty="0" smtClean="0"/>
              <a:t>значение понятий: самодержавие, крепостное право, барщина, оброк, подушная подать, надел, промышленный переворот, фабрика</a:t>
            </a:r>
          </a:p>
          <a:p>
            <a:r>
              <a:rPr lang="ru-RU" sz="2000" b="1" dirty="0" smtClean="0"/>
              <a:t>Излагать </a:t>
            </a:r>
            <a:r>
              <a:rPr lang="ru-RU" sz="2000" b="1" dirty="0" smtClean="0"/>
              <a:t>суждения о причинах и последствиях: возникновения общественных движений начала </a:t>
            </a:r>
            <a:r>
              <a:rPr lang="en-US" sz="2000" b="1" dirty="0" smtClean="0"/>
              <a:t>XIX</a:t>
            </a:r>
            <a:r>
              <a:rPr lang="ru-RU" sz="2000" b="1" dirty="0" smtClean="0"/>
              <a:t> в.; войн 1812 г, 1853-1856гг</a:t>
            </a:r>
          </a:p>
          <a:p>
            <a:r>
              <a:rPr lang="ru-RU" sz="2000" b="1" dirty="0" smtClean="0"/>
              <a:t>Объяснять</a:t>
            </a:r>
            <a:r>
              <a:rPr lang="ru-RU" sz="2000" b="1" dirty="0" smtClean="0"/>
              <a:t>, в чем состояли цели и результаты деятельности государственных и общест­венных деятелей, представителей социальных и политических движений, науки и культуры.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- Антонов В. С. Книга для чтения по истории России. </a:t>
            </a:r>
            <a:r>
              <a:rPr lang="en-US" sz="1800" b="1" dirty="0" smtClean="0"/>
              <a:t>XIX </a:t>
            </a:r>
            <a:r>
              <a:rPr lang="ru-RU" sz="1800" b="1" dirty="0" smtClean="0"/>
              <a:t>в. Пособие для учащихся. М., «Просвещение», 1998.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- Учебник А.Н. Боханов, Д.А. Фадеева  История России, конец </a:t>
            </a:r>
            <a:r>
              <a:rPr lang="en-US" sz="1800" b="1" dirty="0" smtClean="0"/>
              <a:t>XVII – XIX</a:t>
            </a:r>
            <a:r>
              <a:rPr lang="ru-RU" sz="1800" b="1" dirty="0" smtClean="0"/>
              <a:t> в.: Учеб. для 8 </a:t>
            </a:r>
            <a:r>
              <a:rPr lang="ru-RU" sz="1800" b="1" dirty="0" err="1" smtClean="0"/>
              <a:t>кл</a:t>
            </a:r>
            <a:r>
              <a:rPr lang="ru-RU" sz="1800" b="1" dirty="0" smtClean="0"/>
              <a:t>. общеобразовательных учреждений. М., «Просвещение», 1995.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 - Володин В., Левченко В. Недаром помнит вся Россия… М., «Молодая гвардия», 1987.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 - Михайлов О. Н. Славный год войны народной: М., «Детская литература».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 - </a:t>
            </a:r>
            <a:r>
              <a:rPr lang="ru-RU" sz="1800" b="1" dirty="0" err="1" smtClean="0"/>
              <a:t>Пятецкий</a:t>
            </a:r>
            <a:r>
              <a:rPr lang="ru-RU" sz="1800" b="1" dirty="0" smtClean="0"/>
              <a:t> Л. М. История России для старшеклассников и абитуриентов. Т. </a:t>
            </a:r>
            <a:r>
              <a:rPr lang="en-US" sz="1800" b="1" dirty="0" smtClean="0"/>
              <a:t>II</a:t>
            </a:r>
            <a:r>
              <a:rPr lang="ru-RU" sz="1800" b="1" dirty="0" smtClean="0"/>
              <a:t>,</a:t>
            </a:r>
            <a:r>
              <a:rPr lang="en-US" sz="1800" b="1" dirty="0" smtClean="0"/>
              <a:t> </a:t>
            </a:r>
            <a:r>
              <a:rPr lang="ru-RU" sz="1800" b="1" dirty="0" smtClean="0"/>
              <a:t>М., «Московский лицей», 1998.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 - </a:t>
            </a:r>
            <a:r>
              <a:rPr lang="ru-RU" sz="1800" b="1" dirty="0" err="1" smtClean="0"/>
              <a:t>Пятецкий</a:t>
            </a:r>
            <a:r>
              <a:rPr lang="ru-RU" sz="1800" b="1" dirty="0" smtClean="0"/>
              <a:t> Л. М. По тропам Российской истории. Справочник – задачник. Учебное пособие.</a:t>
            </a:r>
            <a:r>
              <a:rPr lang="en-US" sz="1800" b="1" dirty="0" smtClean="0"/>
              <a:t> </a:t>
            </a:r>
            <a:r>
              <a:rPr lang="ru-RU" sz="1800" b="1" dirty="0" smtClean="0"/>
              <a:t>М., «Московский лицей», 1998.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 - Энциклопедия для детей. Т. 5, ч. 2. История России. От дворцовых переворотов до эпохи Великих реформ. – М., «</a:t>
            </a:r>
            <a:r>
              <a:rPr lang="ru-RU" sz="1800" b="1" dirty="0" err="1" smtClean="0"/>
              <a:t>Аванта</a:t>
            </a:r>
            <a:r>
              <a:rPr lang="ru-RU" sz="1800" b="1" dirty="0" smtClean="0"/>
              <a:t> +», 1997.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 - </a:t>
            </a:r>
            <a:r>
              <a:rPr lang="ru-RU" sz="1800" b="1" dirty="0" err="1" smtClean="0"/>
              <a:t>Мультимедийное</a:t>
            </a:r>
            <a:r>
              <a:rPr lang="ru-RU" sz="1800" b="1" dirty="0" smtClean="0"/>
              <a:t> издание «Энциклопедия истории России»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>
              <a:solidFill>
                <a:srgbClr val="663300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Picture 4" descr="16287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43932" cy="5857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28" y="35718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000108"/>
            <a:ext cx="45005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История не терпит славословья,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трудна ее народная стезя.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Ее страницы, залитые кровью,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нельзя любить бездумною любовью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и не любить без памяти нельзя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Пояснительная записка</a:t>
            </a:r>
          </a:p>
        </p:txBody>
      </p:sp>
      <p:sp>
        <p:nvSpPr>
          <p:cNvPr id="3075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ru-RU" sz="2400" b="1" dirty="0" smtClean="0"/>
              <a:t>У многих вызывает интерес этот отрезок истории России, т.к. 19 век  стал одной из самых неоднозначных эпох. И неудивительно, ведь это – особое  время в нашей стране, полное реформ и преобразований, </a:t>
            </a:r>
            <a:r>
              <a:rPr lang="ru-RU" sz="2400" b="1" dirty="0" smtClean="0"/>
              <a:t>насыщенный глубокими противоречиями</a:t>
            </a:r>
            <a:endParaRPr lang="ru-RU" sz="2400" b="1" dirty="0" smtClean="0"/>
          </a:p>
          <a:p>
            <a:r>
              <a:rPr lang="ru-RU" sz="2400" b="1" dirty="0" smtClean="0"/>
              <a:t>   Особое место XIX века в российской истории всегда будет привлекать к себе не только ученых, но и каждого человека, желающего прикоснуться к великой истории и понять суть происходивших процессов.</a:t>
            </a:r>
          </a:p>
          <a:p>
            <a:r>
              <a:rPr lang="ru-RU" sz="2400" b="1" dirty="0" smtClean="0"/>
              <a:t>Данный период истории России всегда считался одним из центральных в истории нашей страны. </a:t>
            </a:r>
            <a:endParaRPr lang="ru-RU" sz="2800" dirty="0" smtClean="0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FEFC10-5988-4150-BDB0-4B30C4EDB57F}" type="datetime1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85D66-0211-45B1-AEA3-9FADC1D40C6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400" b="1" dirty="0" smtClean="0"/>
              <a:t>      В России – это век расцвета искусства, живописи, архитектуры, литературы – великие писатели и поэты пришли к нам из 19 века - Достоевский, произведениями которого я восхищаюсь и перед гением которого я преклоняюсь, Пушкин , чья поэзия находится в сердце у каждого россиянина с рождения. Это век прогресса, несмотря на то, что за полосой реформ и глотками свободы тут же следовали контрреформы. Но мышление людей в это время поворачивается от рабского поклонения в противоположную сторону - к независимости, свободе мысли, слова.</a:t>
            </a:r>
          </a:p>
          <a:p>
            <a:r>
              <a:rPr lang="ru-RU" sz="2400" b="1" dirty="0" smtClean="0"/>
              <a:t> </a:t>
            </a:r>
          </a:p>
          <a:p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и задачи раздела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.  Освоение  знаний о важнейших событиях, деятелях ,процессах отечественной истории первой четверти 19 века в их взаимосвязи и  хронологической последовательности.</a:t>
            </a:r>
          </a:p>
          <a:p>
            <a:r>
              <a:rPr lang="ru-RU" sz="2000" b="1" dirty="0" smtClean="0"/>
              <a:t>Овладение элементарными методами исторического познания, умениями работать с различными историческими источниками. </a:t>
            </a:r>
          </a:p>
          <a:p>
            <a:r>
              <a:rPr lang="ru-RU" sz="2000" b="1" dirty="0" smtClean="0"/>
              <a:t>  Уметь соотносить общие исторические процессы и отдельные факты; выявлять существенные черты исторических процессов, явлений и событий; рассказывать о них, объяснять смысл изученных исторических понятий и терминов, дат; определять на основе учебного материала причины и следствия важнейших исторических событий    </a:t>
            </a:r>
          </a:p>
          <a:p>
            <a:pPr>
              <a:buNone/>
            </a:pPr>
            <a:r>
              <a:rPr lang="ru-RU" sz="2000" b="1" dirty="0" smtClean="0"/>
              <a:t>• Воспитание патриотизма, уважения к истории и традициям нашей Родины, к правам и свободам человека, демократическим принципам общественной жизни; </a:t>
            </a:r>
            <a:endParaRPr lang="ru-RU" sz="20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1060472"/>
          </a:xfrm>
        </p:spPr>
        <p:txBody>
          <a:bodyPr/>
          <a:lstStyle/>
          <a:p>
            <a:r>
              <a:rPr lang="ru-RU" sz="3600" b="1" dirty="0" smtClean="0"/>
              <a:t>Психолого-педагогическое обоснование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600" b="1" dirty="0" smtClean="0"/>
              <a:t>Чтобы добиться положительных результатов в работе, учителю необходимо не только знать , но  и чутко определять психолого-педагогические особенности развития учащихся в соответствии с их возрастом .Поэтому при разработке данного раздела образовательной программы я старалась учитывать  психологические особенности учащихся 8 класса.  Компетентность учителя проявляется в опоре в своей </a:t>
            </a:r>
            <a:r>
              <a:rPr lang="ru-RU" sz="1600" b="1" dirty="0" err="1" smtClean="0"/>
              <a:t>учебно</a:t>
            </a:r>
            <a:r>
              <a:rPr lang="ru-RU" sz="1600" b="1" dirty="0" smtClean="0"/>
              <a:t> – воспитательной работе на научные знания об общих закономерностях развития личности, на глубокое изучение особенностей каждого ученика. </a:t>
            </a:r>
          </a:p>
          <a:p>
            <a:r>
              <a:rPr lang="ru-RU" sz="1600" b="1" dirty="0" smtClean="0"/>
              <a:t> С точки зрения развития умений и навыков познавательной, рефлексивной деятельности, особое внимание уделено способности учащихся самостоятельно организовывать свою учебную деятельность, оценивать ее результаты, определить причины возникших трудностей и пути их устранения, осознавать сферы своих интересов и соотносить их со своими учебными достижениями, чертами своей личности. </a:t>
            </a:r>
          </a:p>
          <a:p>
            <a:r>
              <a:rPr lang="ru-RU" sz="1600" b="1" dirty="0" smtClean="0"/>
              <a:t>При работе с такими подростками упор следует сделать на пробуждение интереса и развитии доверия к самому себе, на постепенном понимании своих возможностей, способностей, особенностей характера и пр. Этот возраст является благоприятным временем для работы над развитием и укреплением уверенности в себе, чувства собственного достоинства</a:t>
            </a:r>
            <a:endParaRPr lang="ru-RU" sz="1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dirty="0" smtClean="0"/>
              <a:t>В основе обучения применяю следующие педагогические технологии:</a:t>
            </a:r>
          </a:p>
          <a:p>
            <a:pPr lvl="0"/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rgbClr val="FF0000"/>
                </a:solidFill>
              </a:rPr>
              <a:t>Технология интерактивного обучения</a:t>
            </a:r>
            <a:r>
              <a:rPr lang="ru-RU" sz="2000" b="1" dirty="0" smtClean="0"/>
              <a:t>»-обучение, погруженное в общение, основанное на взаимодействии, получении конкретного опыта, осмыслении его и применении на практике.</a:t>
            </a:r>
          </a:p>
          <a:p>
            <a:pPr lvl="0"/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rgbClr val="FF0000"/>
                </a:solidFill>
              </a:rPr>
              <a:t>Технология проектного обучения</a:t>
            </a:r>
            <a:r>
              <a:rPr lang="ru-RU" sz="2000" b="1" dirty="0" smtClean="0"/>
              <a:t>»-создание условий для реализации умений и компетентностей, связанных с планированием работы, разработкой поэтапной программы действий от замысла до готового продукта.</a:t>
            </a:r>
          </a:p>
          <a:p>
            <a:pPr lvl="0"/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rgbClr val="FF0000"/>
                </a:solidFill>
              </a:rPr>
              <a:t>Технология развития критического мышления</a:t>
            </a:r>
            <a:r>
              <a:rPr lang="ru-RU" sz="2000" b="1" dirty="0" smtClean="0"/>
              <a:t>»-целевое назначение которой в формировании таких гражданских умений и навыков, как вырабатывать свое собственное  мнение, осмысливать опыт, логично выстраивать цепь доказательств, выразить себя.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технологии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sz="2000" b="1" dirty="0" smtClean="0">
                <a:latin typeface="Verdana" pitchFamily="34" charset="0"/>
              </a:rPr>
              <a:t>Отработка глубины и прочности знаний,  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закрепление умений и навыков в различных   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областях деятельности;</a:t>
            </a:r>
          </a:p>
          <a:p>
            <a:pPr algn="just"/>
            <a:r>
              <a:rPr lang="ru-RU" sz="2000" b="1" dirty="0" smtClean="0">
                <a:latin typeface="Verdana" pitchFamily="34" charset="0"/>
              </a:rPr>
              <a:t>  Отработка и закрепление социально ценных  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форм и привычек поведения;</a:t>
            </a:r>
          </a:p>
          <a:p>
            <a:pPr algn="just"/>
            <a:r>
              <a:rPr lang="ru-RU" sz="2000" b="1" dirty="0" smtClean="0">
                <a:latin typeface="Verdana" pitchFamily="34" charset="0"/>
              </a:rPr>
              <a:t>  обучение действиям с технологическим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инструментарием;</a:t>
            </a:r>
          </a:p>
          <a:p>
            <a:pPr algn="just"/>
            <a:r>
              <a:rPr lang="ru-RU" sz="2000" b="1" dirty="0" smtClean="0">
                <a:latin typeface="Verdana" pitchFamily="34" charset="0"/>
              </a:rPr>
              <a:t>  Развитие технологического мышления, 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умений самостоятельно планировать свою  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учебную деятельность;</a:t>
            </a:r>
          </a:p>
          <a:p>
            <a:pPr algn="just"/>
            <a:r>
              <a:rPr lang="ru-RU" sz="2000" b="1" dirty="0" smtClean="0">
                <a:latin typeface="Verdana" pitchFamily="34" charset="0"/>
              </a:rPr>
              <a:t>  Воспитание привычки четко следовать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требованиям технологической дисциплины в </a:t>
            </a:r>
          </a:p>
          <a:p>
            <a:pPr algn="just">
              <a:buNone/>
            </a:pPr>
            <a:r>
              <a:rPr lang="ru-RU" sz="2000" b="1" dirty="0" smtClean="0">
                <a:latin typeface="Verdana" pitchFamily="34" charset="0"/>
              </a:rPr>
              <a:t>  организации учебных занятий и труда.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FA388-538B-4084-BEDB-EA70688C6C18}" type="datetime1">
              <a:rPr lang="ru-RU" smtClean="0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744A8-FA08-471F-A3EA-9C04BCB3A1E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Педагогические методы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Объяснительно-иллюстративный </a:t>
            </a:r>
            <a:r>
              <a:rPr lang="ru-RU" sz="1800" b="1" dirty="0" smtClean="0"/>
              <a:t>(сообщаю готовую информацию различными путями учащиеся воспринимают, осмысливают и запоминают ее. При необходимости воспроизводят)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Репродуктивный</a:t>
            </a:r>
            <a:r>
              <a:rPr lang="ru-RU" sz="1800" b="1" dirty="0" smtClean="0">
                <a:solidFill>
                  <a:srgbClr val="C00000"/>
                </a:solidFill>
              </a:rPr>
              <a:t>(</a:t>
            </a:r>
            <a:r>
              <a:rPr lang="ru-RU" sz="1800" b="1" dirty="0" smtClean="0"/>
              <a:t> усваивают знания(путем заучивания),приобретают умения и навыки)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Метод проблемного изложения </a:t>
            </a:r>
            <a:r>
              <a:rPr lang="ru-RU" sz="1800" b="1" dirty="0" smtClean="0"/>
              <a:t>(вовлекаю ученика в познавательную деятельность в условиях словесного обучения</a:t>
            </a:r>
            <a:r>
              <a:rPr lang="ru-RU" sz="1800" dirty="0" smtClean="0"/>
              <a:t>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Метод контроля и самоконтроля </a:t>
            </a:r>
            <a:r>
              <a:rPr lang="ru-RU" sz="1800" b="1" dirty="0" smtClean="0"/>
              <a:t>( индивидуальный опрос, контрольные работы, зачеты, письменный самоконтроль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A388-538B-4084-BEDB-EA70688C6C18}" type="datetime1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4A8-FA08-471F-A3EA-9C04BCB3A1E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ия 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 4</Template>
  <TotalTime>184</TotalTime>
  <Words>1230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История  4</vt:lpstr>
      <vt:lpstr> ПРЕЗЕНТАЦИЯ     МЕТОДИЧЕСКОЙ РАЗРАБОТКИ раздела общеобразовательной программы по курсу                                        истории России ( 1 четверть XIXв)  </vt:lpstr>
      <vt:lpstr>Слайд 2</vt:lpstr>
      <vt:lpstr>Пояснительная записка</vt:lpstr>
      <vt:lpstr>Пояснительная записка</vt:lpstr>
      <vt:lpstr>Цели и задачи раздела</vt:lpstr>
      <vt:lpstr>Психолого-педагогическое обоснование</vt:lpstr>
      <vt:lpstr>Технология обучения</vt:lpstr>
      <vt:lpstr>Задачи технологии обучения</vt:lpstr>
      <vt:lpstr>Педагогические методы</vt:lpstr>
      <vt:lpstr> Активные методы позволяют  на уроке: </vt:lpstr>
      <vt:lpstr>Ожидаемые результаты освоения раздела программы</vt:lpstr>
      <vt:lpstr>Ожидаемые результаты освоения раздела программы</vt:lpstr>
      <vt:lpstr>Литература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    МЕТОДИЧЕСКОЙ РАЗРАБОТКИ раздела общеобразовательной программы по курсу                                        истории России ( 1 четверть XIXв)  </dc:title>
  <dc:creator>User</dc:creator>
  <dc:description>http://aida.ucoz.ru</dc:description>
  <cp:lastModifiedBy>User</cp:lastModifiedBy>
  <cp:revision>7</cp:revision>
  <dcterms:created xsi:type="dcterms:W3CDTF">2014-01-09T13:38:27Z</dcterms:created>
  <dcterms:modified xsi:type="dcterms:W3CDTF">2014-01-10T10:20:08Z</dcterms:modified>
  <cp:category>шаблоны к Powerpoint</cp:category>
</cp:coreProperties>
</file>