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слайды\54308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" y="0"/>
            <a:ext cx="9144872" cy="68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грамотность – базовый элемент культуры человека в современном обществе.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документы\слайды\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28" y="-37454"/>
            <a:ext cx="9158028" cy="689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72808" cy="4018458"/>
          </a:xfrm>
        </p:spPr>
        <p:txBody>
          <a:bodyPr>
            <a:normAutofit/>
          </a:bodyPr>
          <a:lstStyle/>
          <a:p>
            <a:r>
              <a:rPr lang="ru-RU" dirty="0" smtClean="0"/>
              <a:t>В чем , на ваш взгляд, заключается полезность знания групп вопросов, предложенных Б. </a:t>
            </a:r>
            <a:r>
              <a:rPr lang="ru-RU" dirty="0" err="1" smtClean="0"/>
              <a:t>Блумом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2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D:\документы\слайды\54308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755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547664" y="260648"/>
            <a:ext cx="7293496" cy="6480720"/>
          </a:xfrm>
        </p:spPr>
        <p:txBody>
          <a:bodyPr>
            <a:normAutofit/>
          </a:bodyPr>
          <a:lstStyle/>
          <a:p>
            <a:r>
              <a:rPr lang="ru-RU" dirty="0" smtClean="0"/>
              <a:t>Прочитав отрывок из книги Шона </a:t>
            </a:r>
            <a:r>
              <a:rPr lang="ru-RU" dirty="0" err="1" smtClean="0"/>
              <a:t>Кови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7 навыков высокоэффективных </a:t>
            </a:r>
            <a:r>
              <a:rPr lang="ru-RU" dirty="0" err="1"/>
              <a:t>тинейджеров</a:t>
            </a:r>
            <a:r>
              <a:rPr lang="ru-RU" dirty="0"/>
              <a:t>: как стать крутым и продвинутым</a:t>
            </a:r>
            <a:r>
              <a:rPr lang="ru-RU" dirty="0" smtClean="0"/>
              <a:t>», попытайтесь сформулировать к содержанию этого текста хотя бы по одному вопросу из каждой группы вопросов, фигурирующих в таблице </a:t>
            </a:r>
            <a:r>
              <a:rPr lang="ru-RU" dirty="0" err="1" smtClean="0"/>
              <a:t>Блума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2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документы\слайды\05640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3367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	Я </a:t>
            </a:r>
            <a:r>
              <a:rPr lang="ru-RU" dirty="0"/>
              <a:t>написал эту книгу, потому, что жизнь подростков перестала быть лёгкой и беззаботной. Сегодня это – джунгли. Если я сделал свою работу </a:t>
            </a:r>
            <a:r>
              <a:rPr lang="ru-RU" dirty="0" smtClean="0"/>
              <a:t> </a:t>
            </a:r>
            <a:r>
              <a:rPr lang="ru-RU" dirty="0"/>
              <a:t>как </a:t>
            </a:r>
            <a:r>
              <a:rPr lang="ru-RU" dirty="0" smtClean="0"/>
              <a:t>следует</a:t>
            </a:r>
            <a:r>
              <a:rPr lang="ru-RU" dirty="0"/>
              <a:t>, эта книга может стать компасом, который поможет тебе выбраться из них.</a:t>
            </a:r>
          </a:p>
          <a:p>
            <a:pPr marL="0" indent="0">
              <a:buNone/>
            </a:pPr>
            <a:r>
              <a:rPr lang="ru-RU" dirty="0" smtClean="0"/>
              <a:t>	От </a:t>
            </a:r>
            <a:r>
              <a:rPr lang="ru-RU" dirty="0"/>
              <a:t>реальной </a:t>
            </a:r>
            <a:r>
              <a:rPr lang="ru-RU" dirty="0" smtClean="0"/>
              <a:t>жизни </a:t>
            </a:r>
            <a:r>
              <a:rPr lang="ru-RU" dirty="0"/>
              <a:t>не </a:t>
            </a:r>
            <a:r>
              <a:rPr lang="ru-RU" dirty="0" smtClean="0"/>
              <a:t>спрячешься</a:t>
            </a:r>
            <a:r>
              <a:rPr lang="ru-RU" dirty="0"/>
              <a:t>, как ни пытайся. Я и не пытаюсь: вместо этого я предлагаю тебе набор инструментов, которые прекрасно помогают справляться с реальной жизнью. Что это за инструменты? </a:t>
            </a:r>
            <a:r>
              <a:rPr lang="ru-RU" dirty="0" smtClean="0"/>
              <a:t>Это - </a:t>
            </a:r>
            <a:r>
              <a:rPr lang="ru-RU" dirty="0"/>
              <a:t>семь навыков эффективных </a:t>
            </a:r>
            <a:r>
              <a:rPr lang="ru-RU" dirty="0" err="1"/>
              <a:t>тинейджеров</a:t>
            </a:r>
            <a:r>
              <a:rPr lang="ru-RU" dirty="0" smtClean="0"/>
              <a:t>, или</a:t>
            </a:r>
            <a:r>
              <a:rPr lang="ru-RU" dirty="0"/>
              <a:t>, другими словами, семь качеств, которыми отличаются все успешные </a:t>
            </a:r>
            <a:r>
              <a:rPr lang="ru-RU" dirty="0" err="1"/>
              <a:t>тинейджеры</a:t>
            </a:r>
            <a:r>
              <a:rPr lang="ru-RU" dirty="0"/>
              <a:t> в мире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Сейчас ты, наверное, гадаешь, что это за навыки… Пожалуй, я перестану держать тебя а напряжении и назову их.</a:t>
            </a:r>
          </a:p>
          <a:p>
            <a:pPr marL="0" indent="0">
              <a:buNone/>
            </a:pPr>
            <a:r>
              <a:rPr lang="ru-RU" dirty="0" smtClean="0"/>
              <a:t>Навык 1. </a:t>
            </a:r>
            <a:r>
              <a:rPr lang="ru-RU" b="1" i="1" dirty="0" smtClean="0">
                <a:hlinkClick r:id="rId3" action="ppaction://hlinksldjump"/>
              </a:rPr>
              <a:t>Будь </a:t>
            </a:r>
            <a:r>
              <a:rPr lang="ru-RU" b="1" i="1" dirty="0" err="1" smtClean="0">
                <a:hlinkClick r:id="rId3" action="ppaction://hlinksldjump"/>
              </a:rPr>
              <a:t>проактивен</a:t>
            </a:r>
            <a:r>
              <a:rPr lang="ru-RU" dirty="0" smtClean="0"/>
              <a:t>. Возьми на себя ответственность за свою жизнь.</a:t>
            </a:r>
          </a:p>
          <a:p>
            <a:pPr marL="0" indent="0">
              <a:buNone/>
            </a:pPr>
            <a:r>
              <a:rPr lang="ru-RU" dirty="0" smtClean="0"/>
              <a:t>Навык 2. </a:t>
            </a:r>
            <a:r>
              <a:rPr lang="ru-RU" b="1" i="1" dirty="0" err="1" smtClean="0"/>
              <a:t>Начинай,представляя</a:t>
            </a:r>
            <a:r>
              <a:rPr lang="ru-RU" b="1" i="1" dirty="0" smtClean="0"/>
              <a:t> конечную цель</a:t>
            </a:r>
            <a:r>
              <a:rPr lang="ru-RU" dirty="0" smtClean="0"/>
              <a:t>. Определи свою цель и миссию в жизни.</a:t>
            </a:r>
          </a:p>
          <a:p>
            <a:pPr marL="0" indent="0">
              <a:buNone/>
            </a:pPr>
            <a:r>
              <a:rPr lang="ru-RU" dirty="0" smtClean="0"/>
              <a:t>Навык 3. </a:t>
            </a:r>
            <a:r>
              <a:rPr lang="ru-RU" b="1" i="1" dirty="0" smtClean="0"/>
              <a:t>Начинай с самого важного</a:t>
            </a:r>
            <a:r>
              <a:rPr lang="ru-RU" dirty="0" smtClean="0"/>
              <a:t>. Расставляй приоритеты и в первую очередь делай самое важное.</a:t>
            </a:r>
          </a:p>
          <a:p>
            <a:pPr marL="0" indent="0">
              <a:buNone/>
            </a:pPr>
            <a:r>
              <a:rPr lang="ru-RU" dirty="0" smtClean="0"/>
              <a:t>Навык 4. </a:t>
            </a:r>
            <a:r>
              <a:rPr lang="ru-RU" b="1" i="1" dirty="0" smtClean="0"/>
              <a:t>Действуй по принципу «выиграть – выиграть».</a:t>
            </a:r>
          </a:p>
          <a:p>
            <a:pPr marL="0" indent="0">
              <a:buNone/>
            </a:pPr>
            <a:r>
              <a:rPr lang="ru-RU" dirty="0" smtClean="0"/>
              <a:t>Поддерживай установку « выиграть может каждый».</a:t>
            </a:r>
          </a:p>
          <a:p>
            <a:pPr marL="0" indent="0">
              <a:buNone/>
            </a:pPr>
            <a:r>
              <a:rPr lang="ru-RU" dirty="0" smtClean="0"/>
              <a:t>	Навык 5. </a:t>
            </a:r>
            <a:r>
              <a:rPr lang="ru-RU" b="1" i="1" dirty="0" smtClean="0"/>
              <a:t>Сначала стремись понять, потом – быть понятым</a:t>
            </a:r>
            <a:r>
              <a:rPr lang="ru-RU" dirty="0" smtClean="0"/>
              <a:t>. 			Искренне слушай других людей.</a:t>
            </a:r>
          </a:p>
          <a:p>
            <a:pPr marL="0" indent="0">
              <a:buNone/>
            </a:pPr>
            <a:r>
              <a:rPr lang="ru-RU" dirty="0" smtClean="0"/>
              <a:t>		Навык 6. </a:t>
            </a:r>
            <a:r>
              <a:rPr lang="ru-RU" b="1" dirty="0" smtClean="0"/>
              <a:t>Синергия.</a:t>
            </a:r>
            <a:r>
              <a:rPr lang="ru-RU" dirty="0" smtClean="0"/>
              <a:t> Сотрудничай с другими людьми, чтобы 			достичь большего.</a:t>
            </a:r>
          </a:p>
          <a:p>
            <a:pPr marL="0" indent="0">
              <a:buNone/>
            </a:pPr>
            <a:r>
              <a:rPr lang="ru-RU" dirty="0" smtClean="0"/>
              <a:t>		Навык 7. </a:t>
            </a:r>
            <a:r>
              <a:rPr lang="ru-RU" b="1" dirty="0" smtClean="0"/>
              <a:t>«Затачивай пилу».</a:t>
            </a:r>
          </a:p>
          <a:p>
            <a:pPr marL="0" indent="0">
              <a:buNone/>
            </a:pPr>
            <a:r>
              <a:rPr lang="ru-RU" dirty="0" smtClean="0"/>
              <a:t>			Регулярно обновляй себя».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2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окументы\слайды\05640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22"/>
            <a:ext cx="9143999" cy="68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работы с информацией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075240" cy="6397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Работу человека с информацией можно разделить на 3 этапа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2746648" cy="420933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Стартовый этап.</a:t>
            </a:r>
          </a:p>
          <a:p>
            <a:pPr marL="514350" indent="-514350">
              <a:buFont typeface="+mj-lt"/>
              <a:buAutoNum type="romanUcPeriod"/>
            </a:pPr>
            <a:endParaRPr lang="ru-RU" dirty="0"/>
          </a:p>
          <a:p>
            <a:pPr marL="514350" indent="-514350">
              <a:buFont typeface="+mj-lt"/>
              <a:buAutoNum type="romanUcPeriod"/>
            </a:pPr>
            <a:endParaRPr lang="ru-RU" dirty="0" smtClean="0"/>
          </a:p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Осмысление полученной информации</a:t>
            </a:r>
          </a:p>
          <a:p>
            <a:pPr marL="514350" indent="-514350">
              <a:buFont typeface="+mj-lt"/>
              <a:buAutoNum type="romanUcPeriod"/>
            </a:pPr>
            <a:endParaRPr lang="ru-RU" dirty="0" smtClean="0"/>
          </a:p>
          <a:p>
            <a:pPr marL="514350" indent="-514350">
              <a:buFont typeface="+mj-lt"/>
              <a:buAutoNum type="romanUcPeriod"/>
            </a:pPr>
            <a:endParaRPr lang="ru-RU" dirty="0"/>
          </a:p>
          <a:p>
            <a:pPr marL="514350" indent="-514350">
              <a:buFont typeface="+mj-lt"/>
              <a:buAutoNum type="romanUcPeriod"/>
            </a:pPr>
            <a:r>
              <a:rPr lang="ru-RU" dirty="0" smtClean="0">
                <a:solidFill>
                  <a:schemeClr val="bg1"/>
                </a:solidFill>
              </a:rPr>
              <a:t>Рефлексивный этап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203848" y="1844824"/>
            <a:ext cx="5760639" cy="428133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Выяснить, для чего мне нужна информация(подготовка к экзамену, участие в конкурсе проектов, определиться с будущей профессией, решить личные проблемы.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Восприятие информации;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Интерпретация полученной информации- извлечения смысла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Выдвижение гипотез – создание собственного смысла.</a:t>
            </a:r>
          </a:p>
          <a:p>
            <a:pPr marL="0" indent="0">
              <a:buNone/>
            </a:pPr>
            <a:r>
              <a:rPr lang="ru-RU" dirty="0" smtClean="0"/>
              <a:t>Новый опыт становится для человека своим.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75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\слайды\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приёмы в построении стратегии  обработки информации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219256" cy="8640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Осмысление информации сопровождается рассуждениями </a:t>
            </a:r>
            <a:r>
              <a:rPr lang="ru-RU" dirty="0" err="1" smtClean="0"/>
              <a:t>т.е</a:t>
            </a:r>
            <a:r>
              <a:rPr lang="ru-RU" dirty="0" smtClean="0"/>
              <a:t> попытаться ответить на вопросы.</a:t>
            </a:r>
          </a:p>
          <a:p>
            <a:pPr algn="ctr"/>
            <a:r>
              <a:rPr lang="ru-RU" dirty="0" smtClean="0">
                <a:hlinkClick r:id="rId3" action="ppaction://hlinksldjump"/>
              </a:rPr>
              <a:t>Таблица </a:t>
            </a:r>
            <a:r>
              <a:rPr lang="ru-RU" dirty="0" err="1" smtClean="0">
                <a:hlinkClick r:id="rId3" action="ppaction://hlinksldjump"/>
              </a:rPr>
              <a:t>Бенджамена</a:t>
            </a:r>
            <a:r>
              <a:rPr lang="ru-RU" dirty="0" smtClean="0">
                <a:hlinkClick r:id="rId3" action="ppaction://hlinksldjump"/>
              </a:rPr>
              <a:t> </a:t>
            </a:r>
            <a:r>
              <a:rPr lang="ru-RU" dirty="0" err="1" smtClean="0">
                <a:hlinkClick r:id="rId3" action="ppaction://hlinksldjump"/>
              </a:rPr>
              <a:t>Блума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2215547"/>
              </p:ext>
            </p:extLst>
          </p:nvPr>
        </p:nvGraphicFramePr>
        <p:xfrm>
          <a:off x="179512" y="2060848"/>
          <a:ext cx="882914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627"/>
                <a:gridCol w="3456384"/>
                <a:gridCol w="3025135"/>
              </a:tblGrid>
              <a:tr h="559774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вопросов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 вопросов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формулировки вопросов</a:t>
                      </a:r>
                      <a:endParaRPr lang="ru-RU" dirty="0"/>
                    </a:p>
                  </a:txBody>
                  <a:tcPr/>
                </a:tc>
              </a:tr>
              <a:tr h="55977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Факт</a:t>
                      </a:r>
                      <a:r>
                        <a:rPr lang="ru-RU" b="1" dirty="0" smtClean="0"/>
                        <a:t>о</a:t>
                      </a:r>
                      <a:r>
                        <a:rPr lang="ru-RU" dirty="0" smtClean="0"/>
                        <a:t>графическая</a:t>
                      </a:r>
                      <a:r>
                        <a:rPr lang="ru-RU" baseline="0" dirty="0" smtClean="0"/>
                        <a:t> инф-я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Кто, где, когда, кем, что это было?</a:t>
                      </a:r>
                      <a:endParaRPr lang="ru-RU" dirty="0"/>
                    </a:p>
                  </a:txBody>
                  <a:tcPr/>
                </a:tc>
              </a:tr>
              <a:tr h="559774">
                <a:tc>
                  <a:txBody>
                    <a:bodyPr/>
                    <a:lstStyle/>
                    <a:p>
                      <a:r>
                        <a:rPr lang="ru-RU" dirty="0" smtClean="0"/>
                        <a:t>Уточняющие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Установление </a:t>
                      </a:r>
                      <a:r>
                        <a:rPr lang="ru-RU" b="1" i="1" dirty="0" smtClean="0"/>
                        <a:t>обратной связи</a:t>
                      </a:r>
                      <a:r>
                        <a:rPr lang="ru-RU" dirty="0" smtClean="0"/>
                        <a:t> с источником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Верно ли я понял?</a:t>
                      </a:r>
                      <a:endParaRPr lang="ru-RU" dirty="0"/>
                    </a:p>
                  </a:txBody>
                  <a:tcPr/>
                </a:tc>
              </a:tr>
              <a:tr h="559774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Интерпретационные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Выяснения </a:t>
                      </a:r>
                      <a:r>
                        <a:rPr lang="ru-RU" b="1" i="1" dirty="0" smtClean="0"/>
                        <a:t>причины и раскрытия смысла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Почему, как,</a:t>
                      </a:r>
                      <a:r>
                        <a:rPr lang="ru-RU" baseline="0" dirty="0" smtClean="0"/>
                        <a:t> в чем заключается связь?</a:t>
                      </a:r>
                      <a:endParaRPr lang="ru-RU" dirty="0"/>
                    </a:p>
                  </a:txBody>
                  <a:tcPr/>
                </a:tc>
              </a:tr>
              <a:tr h="559774"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Содержат</a:t>
                      </a:r>
                      <a:r>
                        <a:rPr lang="ru-RU" baseline="0" dirty="0" smtClean="0"/>
                        <a:t> элементы </a:t>
                      </a:r>
                      <a:r>
                        <a:rPr lang="ru-RU" b="1" i="1" baseline="0" dirty="0" smtClean="0"/>
                        <a:t>условности, фантазии, прогноза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могло быть, если бы</a:t>
                      </a:r>
                      <a:endParaRPr lang="ru-RU" dirty="0"/>
                    </a:p>
                  </a:txBody>
                  <a:tcPr/>
                </a:tc>
              </a:tr>
              <a:tr h="559774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Оценочные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Определяют </a:t>
                      </a:r>
                      <a:r>
                        <a:rPr lang="ru-RU" b="1" i="1" dirty="0" smtClean="0"/>
                        <a:t>качество </a:t>
                      </a:r>
                      <a:r>
                        <a:rPr lang="ru-RU" dirty="0" smtClean="0"/>
                        <a:t>получаемой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есть ценного, в чем есть сомнения?</a:t>
                      </a:r>
                      <a:endParaRPr lang="ru-RU" dirty="0"/>
                    </a:p>
                  </a:txBody>
                  <a:tcPr/>
                </a:tc>
              </a:tr>
              <a:tr h="559774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Установление </a:t>
                      </a:r>
                      <a:r>
                        <a:rPr lang="ru-RU" b="1" i="1" dirty="0" smtClean="0"/>
                        <a:t>возможности использования </a:t>
                      </a:r>
                      <a:r>
                        <a:rPr lang="ru-RU" dirty="0" smtClean="0"/>
                        <a:t>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 может</a:t>
                      </a:r>
                      <a:r>
                        <a:rPr lang="ru-RU" baseline="0" dirty="0" smtClean="0"/>
                        <a:t> пригодиться, как может использоваться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53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документы\слайды\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31840" cy="686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чем отличие обычной грамотности от информационной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Умения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758181"/>
          </a:xfrm>
        </p:spPr>
        <p:txBody>
          <a:bodyPr/>
          <a:lstStyle/>
          <a:p>
            <a:r>
              <a:rPr lang="ru-RU" dirty="0" smtClean="0"/>
              <a:t>Читать</a:t>
            </a:r>
          </a:p>
          <a:p>
            <a:r>
              <a:rPr lang="ru-RU" dirty="0" smtClean="0"/>
              <a:t>Писать</a:t>
            </a:r>
          </a:p>
          <a:p>
            <a:r>
              <a:rPr lang="ru-RU" dirty="0" smtClean="0"/>
              <a:t>Воспринимать графические образы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Умения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Запрашивать</a:t>
            </a:r>
          </a:p>
          <a:p>
            <a:r>
              <a:rPr lang="ru-RU" dirty="0" smtClean="0"/>
              <a:t>Искать</a:t>
            </a:r>
          </a:p>
          <a:p>
            <a:r>
              <a:rPr lang="ru-RU" dirty="0" smtClean="0"/>
              <a:t>Отбирать</a:t>
            </a:r>
          </a:p>
          <a:p>
            <a:r>
              <a:rPr lang="ru-RU" dirty="0" smtClean="0"/>
              <a:t>Оценивать</a:t>
            </a:r>
          </a:p>
          <a:p>
            <a:r>
              <a:rPr lang="ru-RU" dirty="0" smtClean="0"/>
              <a:t>Осмысливать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414908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Навыки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4610745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Применение  умений в бытовой и профессиональной деятельности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522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  <p:bldP spid="10" grpId="0" build="p"/>
      <p:bldP spid="11" grpId="0" build="p"/>
      <p:bldP spid="12" grpId="0" build="p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документы\слайды\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определении информационной грамотности есть 2 важных момента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Умение формулировать информационную потребность и сделать запрос на поиск необходимой информации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Умение интерпретировать полученную информацию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1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документы\слайды\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" y="0"/>
            <a:ext cx="91082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Информационная грамотность – это умение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Осознать и сформулировать потребность в информации для решения той или иной проблемы;</a:t>
            </a:r>
          </a:p>
          <a:p>
            <a:r>
              <a:rPr lang="ru-RU" dirty="0" smtClean="0"/>
              <a:t>Выработать стратегию поиска информации;</a:t>
            </a:r>
          </a:p>
          <a:p>
            <a:r>
              <a:rPr lang="ru-RU" dirty="0" smtClean="0"/>
              <a:t>Найти соответствующую информацию;</a:t>
            </a:r>
          </a:p>
          <a:p>
            <a:r>
              <a:rPr lang="ru-RU" dirty="0" smtClean="0"/>
              <a:t>Оценить качество информации: полноту, достоверность, актуальность, объективность;</a:t>
            </a:r>
          </a:p>
          <a:p>
            <a:r>
              <a:rPr lang="ru-RU" dirty="0" smtClean="0"/>
              <a:t>Сформировать собственное отношение к этой информации;</a:t>
            </a:r>
          </a:p>
          <a:p>
            <a:r>
              <a:rPr lang="ru-RU" dirty="0" smtClean="0"/>
              <a:t>Представить свою точку зрения, новые знания и понимание или решение проблемы;</a:t>
            </a:r>
          </a:p>
          <a:p>
            <a:r>
              <a:rPr lang="ru-RU" dirty="0" smtClean="0"/>
              <a:t>Оценить эффективность проделанной работы;</a:t>
            </a:r>
          </a:p>
          <a:p>
            <a:r>
              <a:rPr lang="ru-RU" dirty="0" smtClean="0"/>
              <a:t>Осознать, куда можно распространить эту информацию;</a:t>
            </a:r>
          </a:p>
          <a:p>
            <a:r>
              <a:rPr lang="ru-RU" dirty="0" smtClean="0"/>
              <a:t>Осознать влияние этих знаний на свои личные позиции и поведение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2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документы\слайды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9156" y="836712"/>
            <a:ext cx="8784976" cy="4824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Будьте информационно грамотными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научитесь работать с   информацией и это будет залогом</a:t>
            </a:r>
            <a:br>
              <a:rPr lang="ru-RU" dirty="0" smtClean="0"/>
            </a:br>
            <a:r>
              <a:rPr lang="ru-RU" dirty="0" smtClean="0"/>
              <a:t> принятия правильных решений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в самых жизненных ситуациях!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443711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/>
              </a:rPr>
              <a:t>§11, </a:t>
            </a:r>
            <a:r>
              <a:rPr lang="ru-RU" dirty="0" err="1" smtClean="0">
                <a:latin typeface="Calibri"/>
              </a:rPr>
              <a:t>стр</a:t>
            </a:r>
            <a:r>
              <a:rPr lang="ru-RU" dirty="0" smtClean="0">
                <a:latin typeface="Calibri"/>
              </a:rPr>
              <a:t> 80, вопросы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1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документы\слайды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279"/>
            <a:ext cx="9108504" cy="685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На каком шаге осмысления информации были сделаны суждения читателей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0971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79512" y="1844825"/>
            <a:ext cx="4608512" cy="26642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dirty="0" smtClean="0"/>
              <a:t>«Скажи-ка, дядя, ведь не даром</a:t>
            </a:r>
          </a:p>
          <a:p>
            <a:pPr marL="0" indent="0">
              <a:buNone/>
            </a:pPr>
            <a:r>
              <a:rPr lang="ru-RU" sz="3200" dirty="0" smtClean="0"/>
              <a:t>Москва, спалённая пожаром, </a:t>
            </a:r>
          </a:p>
          <a:p>
            <a:pPr marL="0" indent="0">
              <a:buNone/>
            </a:pPr>
            <a:r>
              <a:rPr lang="ru-RU" sz="3200" dirty="0" smtClean="0"/>
              <a:t>Французу отдана?»</a:t>
            </a:r>
          </a:p>
          <a:p>
            <a:pPr marL="0" indent="0" algn="r">
              <a:buNone/>
            </a:pPr>
            <a:r>
              <a:rPr lang="ru-RU" sz="3200" dirty="0" smtClean="0"/>
              <a:t>М. Ю Лермонтов</a:t>
            </a:r>
            <a:endParaRPr lang="ru-RU" sz="32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0971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Суждения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89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Здесь говорится о том, какой  ценой была взята Москва войсками Наполеона.</a:t>
            </a:r>
          </a:p>
          <a:p>
            <a:r>
              <a:rPr lang="ru-RU" dirty="0" smtClean="0"/>
              <a:t>Выражена просьба рассказать о событиях Отечественной война 1812 года.</a:t>
            </a:r>
          </a:p>
          <a:p>
            <a:r>
              <a:rPr lang="ru-RU" dirty="0" smtClean="0"/>
              <a:t>Здесь говорится о самоотверженности всего русского народа – как тех, кто сражался на Бородинском поле, так и мирных жителей, которые, пожертвовав всем, фактически не отдали Москву.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42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документы\слайды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3600" dirty="0"/>
              <a:t>На каком шаге осмысления информации были сделаны суждения читателей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«Не только вы собрали книги, но и книги собрали вас»</a:t>
            </a:r>
          </a:p>
          <a:p>
            <a:pPr marL="0" indent="0" algn="r">
              <a:buNone/>
            </a:pPr>
            <a:r>
              <a:rPr lang="ru-RU" dirty="0" smtClean="0"/>
              <a:t>В. Шкловский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Суждения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Книги обладают свойством объединять людей</a:t>
            </a:r>
          </a:p>
          <a:p>
            <a:r>
              <a:rPr lang="ru-RU" dirty="0" smtClean="0"/>
              <a:t>С помощью книг можно найти единомышленников</a:t>
            </a:r>
          </a:p>
          <a:p>
            <a:r>
              <a:rPr lang="ru-RU" dirty="0" smtClean="0"/>
              <a:t>По книжным собраниям можно судить о внутреннем мире людей</a:t>
            </a:r>
          </a:p>
          <a:p>
            <a:r>
              <a:rPr lang="ru-RU" dirty="0" smtClean="0"/>
              <a:t>Людей всегда объединяют общие интересы, книги – лучший фундамент для такого объединения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42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532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Информационная грамотность – базовый элемент культуры человека в современном обществе.</vt:lpstr>
      <vt:lpstr>Методы работы с информацией</vt:lpstr>
      <vt:lpstr>Общие приёмы в построении стратегии  обработки информации</vt:lpstr>
      <vt:lpstr>В чем отличие обычной грамотности от информационной</vt:lpstr>
      <vt:lpstr>В определении информационной грамотности есть 2 важных момента</vt:lpstr>
      <vt:lpstr>Информационная грамотность – это умение</vt:lpstr>
      <vt:lpstr>Будьте информационно грамотными,  научитесь работать с   информацией и это будет залогом  принятия правильных решений  в самых жизненных ситуациях! </vt:lpstr>
      <vt:lpstr>На каком шаге осмысления информации были сделаны суждения читателей</vt:lpstr>
      <vt:lpstr>На каком шаге осмысления информации были сделаны суждения читателей</vt:lpstr>
      <vt:lpstr>В чем , на ваш взгляд, заключается полезность знания групп вопросов, предложенных Б. Блумом?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грамотность – базовый элемент культуры человека в современном обществе.</dc:title>
  <dc:creator>Алла</dc:creator>
  <cp:lastModifiedBy>Алла</cp:lastModifiedBy>
  <cp:revision>22</cp:revision>
  <dcterms:created xsi:type="dcterms:W3CDTF">2013-12-22T17:15:16Z</dcterms:created>
  <dcterms:modified xsi:type="dcterms:W3CDTF">2014-01-12T21:48:48Z</dcterms:modified>
</cp:coreProperties>
</file>