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8" r:id="rId3"/>
    <p:sldId id="257" r:id="rId4"/>
    <p:sldId id="260" r:id="rId5"/>
    <p:sldId id="259" r:id="rId6"/>
    <p:sldId id="264" r:id="rId7"/>
    <p:sldId id="265" r:id="rId8"/>
    <p:sldId id="266" r:id="rId9"/>
    <p:sldId id="267" r:id="rId10"/>
    <p:sldId id="268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671" autoAdjust="0"/>
  </p:normalViewPr>
  <p:slideViewPr>
    <p:cSldViewPr>
      <p:cViewPr varScale="1">
        <p:scale>
          <a:sx n="70" d="100"/>
          <a:sy n="70" d="100"/>
        </p:scale>
        <p:origin x="-71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F65F7AC-1259-47ED-ACAE-78AB479797F5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34DABFA-657F-4989-932D-EB5AA768FFA5}">
      <dgm:prSet/>
      <dgm:spPr/>
      <dgm:t>
        <a:bodyPr/>
        <a:lstStyle/>
        <a:p>
          <a:pPr rtl="0"/>
          <a:r>
            <a:rPr lang="ru-RU" dirty="0" smtClean="0"/>
            <a:t>Растровая и векторная графика</a:t>
          </a:r>
          <a:endParaRPr lang="ru-RU" dirty="0"/>
        </a:p>
      </dgm:t>
    </dgm:pt>
    <dgm:pt modelId="{ED6138CB-1728-40BC-9F29-8DA914286951}" type="parTrans" cxnId="{66048F3F-E5AC-4395-B436-315440774BA8}">
      <dgm:prSet/>
      <dgm:spPr/>
      <dgm:t>
        <a:bodyPr/>
        <a:lstStyle/>
        <a:p>
          <a:endParaRPr lang="ru-RU"/>
        </a:p>
      </dgm:t>
    </dgm:pt>
    <dgm:pt modelId="{99FCF88B-2B5A-4500-9669-C13A2ADB2F17}" type="sibTrans" cxnId="{66048F3F-E5AC-4395-B436-315440774BA8}">
      <dgm:prSet/>
      <dgm:spPr/>
      <dgm:t>
        <a:bodyPr/>
        <a:lstStyle/>
        <a:p>
          <a:endParaRPr lang="ru-RU"/>
        </a:p>
      </dgm:t>
    </dgm:pt>
    <dgm:pt modelId="{A5A37D1E-A43F-425C-94C6-37C555881EC6}" type="pres">
      <dgm:prSet presAssocID="{9F65F7AC-1259-47ED-ACAE-78AB479797F5}" presName="linear" presStyleCnt="0">
        <dgm:presLayoutVars>
          <dgm:dir/>
          <dgm:resizeHandles val="exact"/>
        </dgm:presLayoutVars>
      </dgm:prSet>
      <dgm:spPr/>
    </dgm:pt>
    <dgm:pt modelId="{0E15154C-5611-4584-8DFF-AE8B5D7FBB14}" type="pres">
      <dgm:prSet presAssocID="{534DABFA-657F-4989-932D-EB5AA768FFA5}" presName="comp" presStyleCnt="0"/>
      <dgm:spPr/>
    </dgm:pt>
    <dgm:pt modelId="{BBB0BB7F-442F-43F4-8C77-347351ABADD0}" type="pres">
      <dgm:prSet presAssocID="{534DABFA-657F-4989-932D-EB5AA768FFA5}" presName="box" presStyleLbl="node1" presStyleIdx="0" presStyleCnt="1"/>
      <dgm:spPr/>
    </dgm:pt>
    <dgm:pt modelId="{5600F5BA-C474-4017-BD80-A542D0D86320}" type="pres">
      <dgm:prSet presAssocID="{534DABFA-657F-4989-932D-EB5AA768FFA5}" presName="img" presStyleLbl="fgImgPlace1" presStyleIdx="0" presStyleCnt="1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  <dgm:pt modelId="{3D56D37C-7242-4EFF-821D-FEBA18898250}" type="pres">
      <dgm:prSet presAssocID="{534DABFA-657F-4989-932D-EB5AA768FFA5}" presName="text" presStyleLbl="node1" presStyleIdx="0" presStyleCnt="1">
        <dgm:presLayoutVars>
          <dgm:bulletEnabled val="1"/>
        </dgm:presLayoutVars>
      </dgm:prSet>
      <dgm:spPr/>
    </dgm:pt>
  </dgm:ptLst>
  <dgm:cxnLst>
    <dgm:cxn modelId="{44657E70-AB9E-4824-B441-D34A303EA2EB}" type="presOf" srcId="{9F65F7AC-1259-47ED-ACAE-78AB479797F5}" destId="{A5A37D1E-A43F-425C-94C6-37C555881EC6}" srcOrd="0" destOrd="0" presId="urn:microsoft.com/office/officeart/2005/8/layout/vList4"/>
    <dgm:cxn modelId="{B992A770-49DE-4A7D-B426-B4FBCD1285E6}" type="presOf" srcId="{534DABFA-657F-4989-932D-EB5AA768FFA5}" destId="{3D56D37C-7242-4EFF-821D-FEBA18898250}" srcOrd="1" destOrd="0" presId="urn:microsoft.com/office/officeart/2005/8/layout/vList4"/>
    <dgm:cxn modelId="{66048F3F-E5AC-4395-B436-315440774BA8}" srcId="{9F65F7AC-1259-47ED-ACAE-78AB479797F5}" destId="{534DABFA-657F-4989-932D-EB5AA768FFA5}" srcOrd="0" destOrd="0" parTransId="{ED6138CB-1728-40BC-9F29-8DA914286951}" sibTransId="{99FCF88B-2B5A-4500-9669-C13A2ADB2F17}"/>
    <dgm:cxn modelId="{24CC9C8A-E69B-4AC1-A006-D44CA8D101C3}" type="presOf" srcId="{534DABFA-657F-4989-932D-EB5AA768FFA5}" destId="{BBB0BB7F-442F-43F4-8C77-347351ABADD0}" srcOrd="0" destOrd="0" presId="urn:microsoft.com/office/officeart/2005/8/layout/vList4"/>
    <dgm:cxn modelId="{D5357761-B036-46EC-9B4F-E7DBD00649A2}" type="presParOf" srcId="{A5A37D1E-A43F-425C-94C6-37C555881EC6}" destId="{0E15154C-5611-4584-8DFF-AE8B5D7FBB14}" srcOrd="0" destOrd="0" presId="urn:microsoft.com/office/officeart/2005/8/layout/vList4"/>
    <dgm:cxn modelId="{B92E8A3B-6D61-46BE-ACC7-FA84A294B35A}" type="presParOf" srcId="{0E15154C-5611-4584-8DFF-AE8B5D7FBB14}" destId="{BBB0BB7F-442F-43F4-8C77-347351ABADD0}" srcOrd="0" destOrd="0" presId="urn:microsoft.com/office/officeart/2005/8/layout/vList4"/>
    <dgm:cxn modelId="{CD04346A-ACF2-477F-BD6D-BFB231050819}" type="presParOf" srcId="{0E15154C-5611-4584-8DFF-AE8B5D7FBB14}" destId="{5600F5BA-C474-4017-BD80-A542D0D86320}" srcOrd="1" destOrd="0" presId="urn:microsoft.com/office/officeart/2005/8/layout/vList4"/>
    <dgm:cxn modelId="{18122EBB-86D9-46D0-B12F-331A923BAE76}" type="presParOf" srcId="{0E15154C-5611-4584-8DFF-AE8B5D7FBB14}" destId="{3D56D37C-7242-4EFF-821D-FEBA18898250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B0BB7F-442F-43F4-8C77-347351ABADD0}">
      <dsp:nvSpPr>
        <dsp:cNvPr id="0" name=""/>
        <dsp:cNvSpPr/>
      </dsp:nvSpPr>
      <dsp:spPr>
        <a:xfrm>
          <a:off x="0" y="0"/>
          <a:ext cx="7772400" cy="147002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l" defTabSz="1911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300" kern="1200" dirty="0" smtClean="0"/>
            <a:t>Растровая и векторная графика</a:t>
          </a:r>
          <a:endParaRPr lang="ru-RU" sz="4300" kern="1200" dirty="0"/>
        </a:p>
      </dsp:txBody>
      <dsp:txXfrm>
        <a:off x="1701482" y="0"/>
        <a:ext cx="6070917" cy="1470025"/>
      </dsp:txXfrm>
    </dsp:sp>
    <dsp:sp modelId="{5600F5BA-C474-4017-BD80-A542D0D86320}">
      <dsp:nvSpPr>
        <dsp:cNvPr id="0" name=""/>
        <dsp:cNvSpPr/>
      </dsp:nvSpPr>
      <dsp:spPr>
        <a:xfrm>
          <a:off x="147002" y="147002"/>
          <a:ext cx="1554480" cy="117602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4BE9DA-347E-479A-840E-6DDA8FF42733}" type="datetimeFigureOut">
              <a:rPr lang="ru-RU" smtClean="0"/>
              <a:t>10.11.2011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20ECDA-D300-413A-A0EE-823B3B737F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61611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20ECDA-D300-413A-A0EE-823B3B737F5D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62951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C2DED-2BAB-467E-A22E-7806A911423C}" type="datetimeFigureOut">
              <a:rPr lang="ru-RU" smtClean="0"/>
              <a:t>10.11.2011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CCD38-8394-495A-A505-AB4FD7E4E3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2864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Tm="2000">
        <p14:honeycomb/>
      </p:transition>
    </mc:Choice>
    <mc:Fallback>
      <p:transition spd="slow" advTm="2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C2DED-2BAB-467E-A22E-7806A911423C}" type="datetimeFigureOut">
              <a:rPr lang="ru-RU" smtClean="0"/>
              <a:t>10.11.2011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CCD38-8394-495A-A505-AB4FD7E4E3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27032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Tm="2000">
        <p14:honeycomb/>
      </p:transition>
    </mc:Choice>
    <mc:Fallback>
      <p:transition spd="slow" advTm="2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C2DED-2BAB-467E-A22E-7806A911423C}" type="datetimeFigureOut">
              <a:rPr lang="ru-RU" smtClean="0"/>
              <a:t>10.11.2011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CCD38-8394-495A-A505-AB4FD7E4E3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07767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Tm="2000">
        <p14:honeycomb/>
      </p:transition>
    </mc:Choice>
    <mc:Fallback>
      <p:transition spd="slow" advTm="2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C2DED-2BAB-467E-A22E-7806A911423C}" type="datetimeFigureOut">
              <a:rPr lang="ru-RU" smtClean="0"/>
              <a:t>10.11.2011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CCD38-8394-495A-A505-AB4FD7E4E3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5076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Tm="2000">
        <p14:honeycomb/>
      </p:transition>
    </mc:Choice>
    <mc:Fallback>
      <p:transition spd="slow" advTm="2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C2DED-2BAB-467E-A22E-7806A911423C}" type="datetimeFigureOut">
              <a:rPr lang="ru-RU" smtClean="0"/>
              <a:t>10.11.2011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CCD38-8394-495A-A505-AB4FD7E4E3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25929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Tm="2000">
        <p14:honeycomb/>
      </p:transition>
    </mc:Choice>
    <mc:Fallback>
      <p:transition spd="slow" advTm="2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C2DED-2BAB-467E-A22E-7806A911423C}" type="datetimeFigureOut">
              <a:rPr lang="ru-RU" smtClean="0"/>
              <a:t>10.11.2011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CCD38-8394-495A-A505-AB4FD7E4E3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59961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Tm="2000">
        <p14:honeycomb/>
      </p:transition>
    </mc:Choice>
    <mc:Fallback>
      <p:transition spd="slow" advTm="2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C2DED-2BAB-467E-A22E-7806A911423C}" type="datetimeFigureOut">
              <a:rPr lang="ru-RU" smtClean="0"/>
              <a:t>10.11.2011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CCD38-8394-495A-A505-AB4FD7E4E3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57908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Tm="2000">
        <p14:honeycomb/>
      </p:transition>
    </mc:Choice>
    <mc:Fallback>
      <p:transition spd="slow" advTm="2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C2DED-2BAB-467E-A22E-7806A911423C}" type="datetimeFigureOut">
              <a:rPr lang="ru-RU" smtClean="0"/>
              <a:t>10.11.2011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CCD38-8394-495A-A505-AB4FD7E4E3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00996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Tm="2000">
        <p14:honeycomb/>
      </p:transition>
    </mc:Choice>
    <mc:Fallback>
      <p:transition spd="slow" advTm="2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C2DED-2BAB-467E-A22E-7806A911423C}" type="datetimeFigureOut">
              <a:rPr lang="ru-RU" smtClean="0"/>
              <a:t>10.11.2011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CCD38-8394-495A-A505-AB4FD7E4E3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81888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Tm="2000">
        <p14:honeycomb/>
      </p:transition>
    </mc:Choice>
    <mc:Fallback>
      <p:transition spd="slow" advTm="2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C2DED-2BAB-467E-A22E-7806A911423C}" type="datetimeFigureOut">
              <a:rPr lang="ru-RU" smtClean="0"/>
              <a:t>10.11.2011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CCD38-8394-495A-A505-AB4FD7E4E3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046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Tm="2000">
        <p14:honeycomb/>
      </p:transition>
    </mc:Choice>
    <mc:Fallback>
      <p:transition spd="slow" advTm="2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C2DED-2BAB-467E-A22E-7806A911423C}" type="datetimeFigureOut">
              <a:rPr lang="ru-RU" smtClean="0"/>
              <a:t>10.11.2011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CCD38-8394-495A-A505-AB4FD7E4E3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4556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Tm="2000">
        <p14:honeycomb/>
      </p:transition>
    </mc:Choice>
    <mc:Fallback>
      <p:transition spd="slow" advTm="2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C2DED-2BAB-467E-A22E-7806A911423C}" type="datetimeFigureOut">
              <a:rPr lang="ru-RU" smtClean="0"/>
              <a:t>10.11.2011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DCCD38-8394-495A-A505-AB4FD7E4E3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3537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4400" advTm="2000">
        <p14:honeycomb/>
      </p:transition>
    </mc:Choice>
    <mc:Fallback>
      <p:transition spd="slow" advTm="2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185814070"/>
              </p:ext>
            </p:extLst>
          </p:nvPr>
        </p:nvGraphicFramePr>
        <p:xfrm>
          <a:off x="685800" y="2130425"/>
          <a:ext cx="7772400" cy="14700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17797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Tm="2000">
        <p14:honeycomb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pPr algn="just"/>
            <a:r>
              <a:rPr lang="ru-RU" dirty="0"/>
              <a:t>Достоинством векторной графики является то, что векторные графические изображения могут быть увеличены или уменьшены без потери качества. Это возможно, так как увеличение и уменьшение изображения происходит с учетом формулы. 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2324" y="4077072"/>
            <a:ext cx="3261910" cy="260952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078143"/>
            <a:ext cx="3456384" cy="2580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668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Tm="2000">
        <p14:honeycomb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Цели урока: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Образовательная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rgbClr val="FF0000"/>
                </a:solidFill>
              </a:rPr>
              <a:t>– сформировать понятия о растровой и векторной графике. </a:t>
            </a:r>
          </a:p>
          <a:p>
            <a:pPr lvl="0"/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Развивающая</a:t>
            </a:r>
            <a:r>
              <a:rPr lang="ru-RU" dirty="0">
                <a:solidFill>
                  <a:srgbClr val="FF0000"/>
                </a:solidFill>
              </a:rPr>
              <a:t> – продолжить развитие познавательных  процессов: внимание, память, воображение.</a:t>
            </a:r>
          </a:p>
          <a:p>
            <a:pPr lvl="0"/>
            <a:r>
              <a:rPr lang="ru-RU" b="1" dirty="0">
                <a:solidFill>
                  <a:schemeClr val="accent4">
                    <a:lumMod val="75000"/>
                  </a:schemeClr>
                </a:solidFill>
              </a:rPr>
              <a:t>Воспитательная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rgbClr val="FF0000"/>
                </a:solidFill>
              </a:rPr>
              <a:t>– внимательность, аккуратность, интерес к предмету.</a:t>
            </a:r>
          </a:p>
          <a:p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0411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Tm="2000">
        <p14:honeycomb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1556792"/>
            <a:ext cx="6120680" cy="3949899"/>
          </a:xfr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  <a:scene3d>
            <a:camera prst="isometricOffAxis1Right"/>
            <a:lightRig rig="threePt" dir="t"/>
          </a:scene3d>
        </p:spPr>
        <p:txBody>
          <a:bodyPr/>
          <a:lstStyle/>
          <a:p>
            <a:r>
              <a:rPr lang="ru-RU" dirty="0" smtClean="0"/>
              <a:t>Раздел информатики, занимающийся проблемами создания и обработки на компьютере графических изображений, называется </a:t>
            </a:r>
            <a:r>
              <a:rPr lang="ru-RU" i="1" dirty="0" smtClean="0">
                <a:cs typeface="Aharoni" pitchFamily="2" charset="-79"/>
              </a:rPr>
              <a:t>компьютерной графикой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19736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2000">
        <p14:prism isInverted="1"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15616" y="1916832"/>
            <a:ext cx="6840760" cy="156966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just"/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компьютерной графике существуют два различных подхода к представлению графической информации. Они называются соответственно 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растровым и векторным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934774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Tm="2000">
        <p14:honeycomb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Растровая графика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362" y="1412776"/>
            <a:ext cx="2488082" cy="244827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7545" y="2745680"/>
            <a:ext cx="3862258" cy="308980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4509120"/>
            <a:ext cx="2850543" cy="2137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784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Tm="2000">
        <p14:honeycomb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 Растровое изображение создается с использованием точек различного цвета </a:t>
            </a:r>
            <a:r>
              <a:rPr lang="ru-RU" b="1" dirty="0"/>
              <a:t>(пикселей), </a:t>
            </a:r>
            <a:r>
              <a:rPr lang="ru-RU" dirty="0"/>
              <a:t>которые образуют строки и столбцы. Совокупность точечных строк образует </a:t>
            </a:r>
            <a:r>
              <a:rPr lang="ru-RU" b="1" dirty="0"/>
              <a:t>графическую сетку </a:t>
            </a:r>
            <a:r>
              <a:rPr lang="ru-RU" dirty="0"/>
              <a:t>или </a:t>
            </a:r>
            <a:r>
              <a:rPr lang="ru-RU" b="1" dirty="0"/>
              <a:t>растр.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84507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Tm="2000">
        <p14:honeycomb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/>
          <a:lstStyle/>
          <a:p>
            <a:r>
              <a:rPr lang="ru-RU" dirty="0"/>
              <a:t>Каждый пиксель может принимать любой цвет из </a:t>
            </a:r>
            <a:r>
              <a:rPr lang="ru-RU" b="1" dirty="0"/>
              <a:t>палитры, </a:t>
            </a:r>
            <a:r>
              <a:rPr lang="ru-RU" dirty="0"/>
              <a:t>содержащей десятки тысяч или даже десятки миллионов цветов, поэтому растровые изображения обеспечивают высокую точность передачи цветов и полутонов.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933055"/>
            <a:ext cx="4392488" cy="235597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4012132"/>
            <a:ext cx="2088232" cy="2713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2712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Tm="2000">
        <p14:honeycomb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/>
          <a:lstStyle/>
          <a:p>
            <a:r>
              <a:rPr lang="ru-RU" dirty="0" smtClean="0"/>
              <a:t>Если </a:t>
            </a:r>
            <a:r>
              <a:rPr lang="ru-RU" dirty="0"/>
              <a:t>увеличить размер точек изображения, то изображение станет менее четким;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284984"/>
            <a:ext cx="2880320" cy="2520280"/>
          </a:xfrm>
          <a:prstGeom prst="rect">
            <a:avLst/>
          </a:prstGeom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5404" y="2204864"/>
            <a:ext cx="5458596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87633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Tm="2000">
        <p14:honeycomb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Векторная графика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7427168" cy="3124944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</a:rPr>
              <a:t>Векторные изображения </a:t>
            </a:r>
            <a:r>
              <a:rPr lang="ru-RU" dirty="0"/>
              <a:t>получаются с помощью графических редакторов векторного типа (их еще называют пакетами иллюстративной графики), Эти пакеты предоставляют в распоряжение пользователя набор инструментов и команд, с помощью которых создаются рисунки. Прямые линии, окружности, эллипсы и дуги являются основными компонентами векторных изображений. </a:t>
            </a:r>
          </a:p>
        </p:txBody>
      </p:sp>
      <p:sp>
        <p:nvSpPr>
          <p:cNvPr id="4" name="Овал 3"/>
          <p:cNvSpPr/>
          <p:nvPr/>
        </p:nvSpPr>
        <p:spPr>
          <a:xfrm>
            <a:off x="827584" y="4581128"/>
            <a:ext cx="1512168" cy="13681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220072" y="4581128"/>
            <a:ext cx="3024336" cy="15841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2843808" y="4149080"/>
            <a:ext cx="2160240" cy="14401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Овал 9"/>
          <p:cNvSpPr/>
          <p:nvPr/>
        </p:nvSpPr>
        <p:spPr>
          <a:xfrm>
            <a:off x="2627784" y="5949280"/>
            <a:ext cx="2088232" cy="7200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52866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Tm="2000">
        <p14:honeycomb/>
      </p:transition>
    </mc:Choice>
    <mc:Fallback>
      <p:transition spd="slow" advTm="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120</TotalTime>
  <Words>228</Words>
  <Application>Microsoft Office PowerPoint</Application>
  <PresentationFormat>Экран (4:3)</PresentationFormat>
  <Paragraphs>15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Цели урока:  </vt:lpstr>
      <vt:lpstr>Презентация PowerPoint</vt:lpstr>
      <vt:lpstr>Презентация PowerPoint</vt:lpstr>
      <vt:lpstr>Растровая графика</vt:lpstr>
      <vt:lpstr>Презентация PowerPoint</vt:lpstr>
      <vt:lpstr>Презентация PowerPoint</vt:lpstr>
      <vt:lpstr>Презентация PowerPoint</vt:lpstr>
      <vt:lpstr>Векторная графика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PC1</dc:creator>
  <cp:lastModifiedBy>PC1</cp:lastModifiedBy>
  <cp:revision>5</cp:revision>
  <dcterms:created xsi:type="dcterms:W3CDTF">2011-11-10T09:22:47Z</dcterms:created>
  <dcterms:modified xsi:type="dcterms:W3CDTF">2011-11-10T11:23:43Z</dcterms:modified>
</cp:coreProperties>
</file>