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4"/>
  </p:notesMasterIdLst>
  <p:sldIdLst>
    <p:sldId id="256" r:id="rId2"/>
    <p:sldId id="283" r:id="rId3"/>
    <p:sldId id="259" r:id="rId4"/>
    <p:sldId id="274" r:id="rId5"/>
    <p:sldId id="287" r:id="rId6"/>
    <p:sldId id="261" r:id="rId7"/>
    <p:sldId id="268" r:id="rId8"/>
    <p:sldId id="271" r:id="rId9"/>
    <p:sldId id="272" r:id="rId10"/>
    <p:sldId id="294" r:id="rId11"/>
    <p:sldId id="295" r:id="rId12"/>
    <p:sldId id="296" r:id="rId13"/>
    <p:sldId id="297" r:id="rId14"/>
    <p:sldId id="298" r:id="rId15"/>
    <p:sldId id="299" r:id="rId16"/>
    <p:sldId id="275" r:id="rId17"/>
    <p:sldId id="285" r:id="rId18"/>
    <p:sldId id="286" r:id="rId19"/>
    <p:sldId id="288" r:id="rId20"/>
    <p:sldId id="293" r:id="rId21"/>
    <p:sldId id="284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AF7D46-3DCE-44BD-8869-E44F94423ED2}" type="datetimeFigureOut">
              <a:rPr lang="ru-RU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21D861-D04C-4D44-A122-02CF3286D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E386C7-A08B-43E4-B7C2-6156B99DAC9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01C285-3B84-4055-B36B-56CB4E556B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5DB48-7206-4C51-9470-11C6298FCDDC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DC6B7-E161-4608-A74B-8A5C3F224A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5DF78-3E85-4D42-AED1-DEEBAF1265AF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97545-80D1-4BB6-B4C8-BFFA22D468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D97CC-3E20-46FD-8AD6-8FFE0A400153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0EA14-0B01-4AE1-BD72-FD1FE95BC7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F4F1C-8C6B-485E-A239-D59F7AD2A009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38B59-F5FB-4AAB-BD1F-91CFD796C8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E3068-2A98-4F95-A3D0-DA8BA10DE24B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CC94B53-3375-4BE6-9539-E41ED25D14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19C3D4-4AF6-48D7-BD86-7B8EBEEAB9E7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8EAF8-6678-4314-B427-11BA30554A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CAE26-FC7B-4213-8E7D-BF96E6341634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69ED4-0903-4393-9F81-9C825D7623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7D5EB-FD39-413C-A2AB-8475AA4198C0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3B7C7-02EA-4AE5-81F1-3CC6B67518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A22E2-7DC3-4C1C-A516-1AB0CFCA0D15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2BEFD-AC17-4BE1-9A1C-A70D6E736C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E00972-85AF-44C3-881C-98703F120AB3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CEE9C-C9DD-49A2-910C-C0D8AA0A87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89A1F-6D3D-4BB4-9C27-53C5C14C8456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7EACD-0243-4C9F-8D32-1D9D56896F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100C19B-1C92-42D3-AEEF-53A0A37E99DC}" type="datetimeFigureOut">
              <a:rPr lang="ru-RU" smtClean="0"/>
              <a:pPr>
                <a:defRPr/>
              </a:pPr>
              <a:t>12.05.2013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1AE345B-0E08-41C8-9E9C-B6DA433C61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tdigest.narod.ru/dig2_02/napol/pic2_big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jtdigest.narod.ru/dig2_02/napol/pic2.jpg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jtdigest.narod.ru/dig2_02/napol/pic2_big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://jtdigest.narod.ru/dig2_02/napol/pic2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ebgrossmeister.dreamwidth.org/5035.html" TargetMode="External"/><Relationship Id="rId3" Type="http://schemas.openxmlformats.org/officeDocument/2006/relationships/hyperlink" Target="http://napaleon.ru/napoleon" TargetMode="External"/><Relationship Id="rId7" Type="http://schemas.openxmlformats.org/officeDocument/2006/relationships/hyperlink" Target="http://files.school-collection.edu.ru/dlrstore/02b7798e-607d-88ff-f603-9526ec4cf0bb/napoleon.html" TargetMode="External"/><Relationship Id="rId2" Type="http://schemas.openxmlformats.org/officeDocument/2006/relationships/hyperlink" Target="http://www.chtivo.ru/company/view/383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2%E5%EE%F0%E5%EC%E0_%D2%E5%E1%EE" TargetMode="External"/><Relationship Id="rId5" Type="http://schemas.openxmlformats.org/officeDocument/2006/relationships/hyperlink" Target="http://oldskola1.narod.ru/NiktinZ/d05.htm" TargetMode="External"/><Relationship Id="rId4" Type="http://schemas.openxmlformats.org/officeDocument/2006/relationships/hyperlink" Target="http://jtdigest.narod.ru/dig2_02/napol.htm" TargetMode="External"/><Relationship Id="rId9" Type="http://schemas.openxmlformats.org/officeDocument/2006/relationships/hyperlink" Target="http://uchinfo.com.ua/zadachi/zadachi3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496944" cy="1008112"/>
          </a:xfrm>
        </p:spPr>
        <p:txBody>
          <a:bodyPr>
            <a:norm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6" charset="0"/>
              </a:rPr>
              <a:t>МБОУ «Средняя общеобразовательная школа № 34 с УИОП»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996952"/>
            <a:ext cx="4824536" cy="3096344"/>
          </a:xfrm>
        </p:spPr>
        <p:txBody>
          <a:bodyPr>
            <a:normAutofit/>
          </a:bodyPr>
          <a:lstStyle/>
          <a:p>
            <a:pPr fontAlgn="auto">
              <a:spcBef>
                <a:spcPts val="1125"/>
              </a:spcBef>
              <a:spcAft>
                <a:spcPts val="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 smtClean="0">
                <a:latin typeface="Times New Roman" pitchFamily="16" charset="0"/>
              </a:rPr>
              <a:t>Выполнили: </a:t>
            </a:r>
          </a:p>
          <a:p>
            <a:pPr fontAlgn="auto">
              <a:spcBef>
                <a:spcPts val="1125"/>
              </a:spcBef>
              <a:spcAft>
                <a:spcPts val="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 smtClean="0">
                <a:latin typeface="Times New Roman" pitchFamily="16" charset="0"/>
              </a:rPr>
              <a:t> Югов Иван, обучающийся 10 «Б»</a:t>
            </a:r>
          </a:p>
          <a:p>
            <a:pPr fontAlgn="auto">
              <a:spcBef>
                <a:spcPts val="1125"/>
              </a:spcBef>
              <a:spcAft>
                <a:spcPts val="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 smtClean="0">
                <a:latin typeface="Times New Roman" pitchFamily="16" charset="0"/>
              </a:rPr>
              <a:t>Малахова Наталья, обучающаяся 9 «А»</a:t>
            </a:r>
          </a:p>
          <a:p>
            <a:pPr fontAlgn="auto">
              <a:spcBef>
                <a:spcPts val="1125"/>
              </a:spcBef>
              <a:spcAft>
                <a:spcPts val="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 smtClean="0">
                <a:latin typeface="Times New Roman" pitchFamily="16" charset="0"/>
              </a:rPr>
              <a:t>Преподаватели:</a:t>
            </a:r>
          </a:p>
          <a:p>
            <a:pPr fontAlgn="auto">
              <a:spcBef>
                <a:spcPts val="1125"/>
              </a:spcBef>
              <a:spcAft>
                <a:spcPts val="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dirty="0" smtClean="0">
                <a:latin typeface="Times New Roman" pitchFamily="16" charset="0"/>
              </a:rPr>
              <a:t>Прудских</a:t>
            </a:r>
            <a:r>
              <a:rPr lang="ru-RU" sz="2000" dirty="0" smtClean="0">
                <a:latin typeface="Times New Roman" pitchFamily="16" charset="0"/>
              </a:rPr>
              <a:t> Анна Георгиевна </a:t>
            </a:r>
          </a:p>
          <a:p>
            <a:pPr fontAlgn="auto">
              <a:spcBef>
                <a:spcPts val="1125"/>
              </a:spcBef>
              <a:spcAft>
                <a:spcPts val="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 smtClean="0">
                <a:latin typeface="Times New Roman" pitchFamily="16" charset="0"/>
              </a:rPr>
              <a:t>Шенцева</a:t>
            </a:r>
            <a:r>
              <a:rPr lang="ru-RU" sz="2000" dirty="0" smtClean="0">
                <a:latin typeface="Times New Roman" pitchFamily="16" charset="0"/>
              </a:rPr>
              <a:t> Татьяна Александровна</a:t>
            </a:r>
          </a:p>
          <a:p>
            <a:pPr fontAlgn="auto">
              <a:spcBef>
                <a:spcPts val="1125"/>
              </a:spcBef>
              <a:spcAft>
                <a:spcPts val="0"/>
              </a:spcAft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dirty="0" smtClean="0">
              <a:latin typeface="Times New Roman" pitchFamily="1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6237288"/>
            <a:ext cx="2159000" cy="91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dirty="0">
                <a:solidFill>
                  <a:srgbClr val="262626"/>
                </a:solidFill>
                <a:latin typeface="Cambria" pitchFamily="18" charset="0"/>
              </a:rPr>
              <a:t>Старый Оскол</a:t>
            </a:r>
          </a:p>
          <a:p>
            <a:r>
              <a:rPr lang="ru-RU" dirty="0">
                <a:solidFill>
                  <a:srgbClr val="262626"/>
                </a:solidFill>
                <a:latin typeface="Cambria" pitchFamily="18" charset="0"/>
              </a:rPr>
              <a:t>         2013 г.</a:t>
            </a: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928813" y="1571625"/>
            <a:ext cx="538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latin typeface="Cambria" pitchFamily="18" charset="0"/>
              </a:rPr>
              <a:t> </a:t>
            </a:r>
            <a:r>
              <a:rPr lang="ru-RU" sz="4000" b="1" i="1" dirty="0">
                <a:solidFill>
                  <a:srgbClr val="FFC000"/>
                </a:solidFill>
                <a:latin typeface="Cambria" pitchFamily="18" charset="0"/>
              </a:rPr>
              <a:t>Теорема Наполеона</a:t>
            </a:r>
          </a:p>
        </p:txBody>
      </p:sp>
      <p:pic>
        <p:nvPicPr>
          <p:cNvPr id="14341" name="Рисунок 6" descr="еш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4019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08012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ЗАДАЧА О РАВНЫХ  ТРЕУГОЛЬНИКАХ  ПРИ ИСКОМОЙ ТОЧКЕ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8064896" cy="537321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3600" b="1" dirty="0" smtClean="0"/>
              <a:t>В треугольнике </a:t>
            </a:r>
            <a:r>
              <a:rPr lang="en-GB" sz="3600" b="1" dirty="0" smtClean="0"/>
              <a:t>ABC</a:t>
            </a:r>
            <a:r>
              <a:rPr lang="ru-RU" sz="3600" b="1" dirty="0" smtClean="0"/>
              <a:t> найти точку F, такую, что сумма расстояний от F до вершин  </a:t>
            </a:r>
            <a:r>
              <a:rPr lang="en-GB" sz="3600" b="1" dirty="0" smtClean="0"/>
              <a:t>A</a:t>
            </a:r>
            <a:r>
              <a:rPr lang="ru-RU" sz="3600" b="1" dirty="0" smtClean="0"/>
              <a:t>, </a:t>
            </a:r>
            <a:r>
              <a:rPr lang="en-GB" sz="3600" b="1" dirty="0" smtClean="0"/>
              <a:t>B</a:t>
            </a:r>
            <a:r>
              <a:rPr lang="ru-RU" sz="3600" b="1" dirty="0" smtClean="0"/>
              <a:t> и </a:t>
            </a:r>
            <a:r>
              <a:rPr lang="en-GB" sz="3600" b="1" dirty="0" smtClean="0"/>
              <a:t>C</a:t>
            </a:r>
            <a:r>
              <a:rPr lang="ru-RU" sz="3600" b="1" dirty="0" smtClean="0"/>
              <a:t>  будет минимальна.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Решение данной задачи имеет единственное ограничение: наибольший угол треугольника должен быть меньше 120 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4345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Решение:</a:t>
            </a:r>
            <a:endParaRPr lang="ru-RU" dirty="0" smtClean="0"/>
          </a:p>
          <a:p>
            <a:pPr lvl="0"/>
            <a:r>
              <a:rPr lang="ru-RU" dirty="0" smtClean="0"/>
              <a:t>Пусть </a:t>
            </a:r>
            <a:r>
              <a:rPr lang="en-US" dirty="0" smtClean="0"/>
              <a:t>F</a:t>
            </a:r>
            <a:r>
              <a:rPr lang="ru-RU" dirty="0" smtClean="0"/>
              <a:t> - произвольная точка внутри треугольника. Повернем треугольник AB</a:t>
            </a:r>
            <a:r>
              <a:rPr lang="en-US" dirty="0" smtClean="0"/>
              <a:t>F </a:t>
            </a:r>
            <a:r>
              <a:rPr lang="ru-RU" dirty="0" smtClean="0"/>
              <a:t>вокруг вершины B наружу на 60</a:t>
            </a:r>
            <a:r>
              <a:rPr lang="en-US" dirty="0" smtClean="0">
                <a:sym typeface="Symbol"/>
              </a:rPr>
              <a:t>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В этом случае AF = A'F' и BF = B'F' по построению, BF = F'F, потому что треугольник BFF' равносторонний, значит сумма расстояний от F до A, B, C равна длине ломаной A'F'FC.</a:t>
            </a:r>
          </a:p>
          <a:p>
            <a:pPr lvl="0"/>
            <a:r>
              <a:rPr lang="ru-RU" dirty="0" smtClean="0"/>
              <a:t>Эта сумма станет минимальной, если F примет такое положение, что ломаная станет прямой. Для этого нужно, чтобы участок AF'F стал прямым, т. е. чтобы </a:t>
            </a:r>
            <a:r>
              <a:rPr lang="ru-RU" dirty="0" smtClean="0">
                <a:sym typeface="Symbol"/>
              </a:rPr>
              <a:t></a:t>
            </a:r>
            <a:r>
              <a:rPr lang="ru-RU" dirty="0" smtClean="0"/>
              <a:t> A'F'B и, следовательно,  </a:t>
            </a:r>
            <a:r>
              <a:rPr lang="ru-RU" dirty="0" smtClean="0">
                <a:sym typeface="Symbol"/>
              </a:rPr>
              <a:t></a:t>
            </a:r>
            <a:r>
              <a:rPr lang="ru-RU" dirty="0" smtClean="0"/>
              <a:t> AFB равнялся 120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Необходимо еще, чтобы участок F'FC стал прямым, т. е. </a:t>
            </a:r>
            <a:r>
              <a:rPr lang="ru-RU" dirty="0" smtClean="0">
                <a:sym typeface="Symbol"/>
              </a:rPr>
              <a:t></a:t>
            </a:r>
            <a:r>
              <a:rPr lang="ru-RU" dirty="0" smtClean="0"/>
              <a:t> BFC равнялся 120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. Третий угол при точке F автоматически станет равным 120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.  Итак, доказано, что все три угла при искомой точке F равны 120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8507" t="19839" r="51686" b="58116"/>
          <a:stretch>
            <a:fillRect/>
          </a:stretch>
        </p:blipFill>
        <p:spPr bwMode="auto">
          <a:xfrm>
            <a:off x="2195736" y="4149080"/>
            <a:ext cx="565212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019200"/>
          </a:xfrm>
        </p:spPr>
        <p:txBody>
          <a:bodyPr/>
          <a:lstStyle/>
          <a:p>
            <a:pPr algn="ctr"/>
            <a:r>
              <a:rPr lang="ru-RU" sz="3200" dirty="0" smtClean="0"/>
              <a:t>ЗАДАЧА О КВАДРАТЕ, ВПИСАННОМ В ОКРУЖНОСТЬ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8507288" cy="4608512"/>
          </a:xfrm>
        </p:spPr>
        <p:txBody>
          <a:bodyPr/>
          <a:lstStyle/>
          <a:p>
            <a:r>
              <a:rPr lang="ru-RU" sz="3600" dirty="0" smtClean="0"/>
              <a:t> </a:t>
            </a:r>
          </a:p>
          <a:p>
            <a:r>
              <a:rPr lang="ru-RU" sz="3600" b="1" dirty="0" smtClean="0"/>
              <a:t>Необходимо  найти вершины квадрата, вписанного в окружность с отмеченным центром</a:t>
            </a:r>
            <a:endParaRPr lang="ru-RU" sz="36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57903"/>
            <a:ext cx="70922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Решение, предложенное американским математиком Ф. Чини: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1.Выбрать на окружности произвольную точку А. Провести через нее окружность того же радиуса, что и первая.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Затем из точки пересечения второй окружности с первой (точки E - первая вершина) провести третью окружность, пересекающую первую окружность (в точке D).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Провести из этой точки D первую дугу (DA), пересекающую первую исходную окружность в точке E (вторая вершина квадрата).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Из точки F - как из центра пересечения второй и третьей окружности (внешней по отношению к первой) провести дугу радиусом FO в точке G. 5.Оставшиеся две вершины квадрата H, I, вписанного в исходную окружность, получите, проведя дугу радиуса CG с центром в точке 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http://uchinfo.com.ua/img/zadacha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175" y="4509120"/>
            <a:ext cx="2409825" cy="206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12968" cy="803176"/>
          </a:xfrm>
        </p:spPr>
        <p:txBody>
          <a:bodyPr/>
          <a:lstStyle/>
          <a:p>
            <a:pPr algn="ctr"/>
            <a:r>
              <a:rPr lang="ru-RU" dirty="0" smtClean="0"/>
              <a:t>ТЕОРЕМА ТЕБО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363272" cy="3168352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Теорема </a:t>
            </a:r>
            <a:r>
              <a:rPr lang="ru-RU" sz="3600" dirty="0" smtClean="0"/>
              <a:t>Тебо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Центры   квадратов, построенных на сторонах параллелограмма вне его, являются вершинами квадрата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6672"/>
            <a:ext cx="16372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538268"/>
            <a:ext cx="71642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Пусть K, L, M, N — центры квадратов, построенных соответственно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сторонах AB BC, CD, DA параллелограмма ABCD; O — центр параллелограмма. Применив теорему для треугольников ABK, BCL, CAO,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построенных на сторонах треугольника ABC, получаем, что треугольник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KOL — равнобедренный прямоугольный с прямым углом O. Аналогично,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треугольники LOM, MON, NOK — равнобедренные прямоугольные с прямым углом O.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Другое решение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можно получить, заметив, что KAN и KBL —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равные треугольники, получающиеся друг из друга поворотом на 90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910454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Головоломка Наполеона (</a:t>
            </a:r>
            <a:r>
              <a:rPr lang="ru-RU" sz="3600" u="sng" dirty="0" smtClean="0"/>
              <a:t>"</a:t>
            </a:r>
            <a:r>
              <a:rPr lang="ru-RU" sz="3600" u="sng" dirty="0" smtClean="0"/>
              <a:t>Танграм</a:t>
            </a:r>
            <a:r>
              <a:rPr lang="ru-RU" sz="3600" u="sng" dirty="0" smtClean="0"/>
              <a:t>"</a:t>
            </a:r>
            <a:r>
              <a:rPr lang="ru-RU" sz="3600" dirty="0" smtClean="0">
                <a:solidFill>
                  <a:srgbClr val="FFC000"/>
                </a:solidFill>
              </a:rPr>
              <a:t>)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060848"/>
            <a:ext cx="5076056" cy="4516462"/>
          </a:xfrm>
        </p:spPr>
        <p:txBody>
          <a:bodyPr spcCol="540000">
            <a:norm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ru-RU" sz="2400" dirty="0" smtClean="0"/>
              <a:t>Наполеон любил задавать своим офицерам и эту головоломку: какие плоские геометрические фигуры можно построить из девяти предложенных в россыпь деталей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endParaRPr lang="ru-RU" sz="2600" dirty="0" smtClean="0"/>
          </a:p>
          <a:p>
            <a:pPr algn="l">
              <a:lnSpc>
                <a:spcPct val="80000"/>
              </a:lnSpc>
              <a:spcBef>
                <a:spcPct val="0"/>
              </a:spcBef>
            </a:pPr>
            <a:endParaRPr lang="ru-RU" sz="2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2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2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2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2400" dirty="0" smtClean="0">
              <a:cs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ru-RU" sz="2400" dirty="0" smtClean="0"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600" dirty="0" smtClean="0"/>
              <a:t>                             </a:t>
            </a:r>
          </a:p>
        </p:txBody>
      </p:sp>
      <p:pic>
        <p:nvPicPr>
          <p:cNvPr id="5" name="Рисунок 4" descr="головоломка наполеон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384376" cy="3456384"/>
          </a:xfrm>
          <a:prstGeom prst="rect">
            <a:avLst/>
          </a:prstGeom>
        </p:spPr>
      </p:pic>
      <p:pic>
        <p:nvPicPr>
          <p:cNvPr id="6" name="Рисунок 5" descr="Детали головоломки">
            <a:hlinkClick r:id="rId3"/>
          </p:cNvPr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35896" y="5157192"/>
            <a:ext cx="51911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subTitle" idx="1"/>
          </p:nvPr>
        </p:nvSpPr>
        <p:spPr>
          <a:xfrm>
            <a:off x="3347863" y="260648"/>
            <a:ext cx="5544617" cy="65973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dirty="0" smtClean="0"/>
              <a:t>Маршал </a:t>
            </a:r>
            <a:r>
              <a:rPr lang="ru-RU" sz="3400" dirty="0" smtClean="0"/>
              <a:t>Даву</a:t>
            </a:r>
            <a:r>
              <a:rPr lang="ru-RU" sz="3400" dirty="0" smtClean="0"/>
              <a:t>, сумел собрать из предложенных деталей квадрат </a:t>
            </a:r>
          </a:p>
          <a:p>
            <a:pPr>
              <a:lnSpc>
                <a:spcPct val="80000"/>
              </a:lnSpc>
            </a:pPr>
            <a:r>
              <a:rPr lang="ru-RU" sz="3400" dirty="0" smtClean="0"/>
              <a:t>Мюрат -  квадрат, и прямоугольник.</a:t>
            </a:r>
          </a:p>
          <a:p>
            <a:pPr>
              <a:lnSpc>
                <a:spcPct val="80000"/>
              </a:lnSpc>
            </a:pPr>
            <a:r>
              <a:rPr lang="ru-RU" sz="3400" dirty="0" smtClean="0"/>
              <a:t> Позже нашелся полковник, построивший звезду.</a:t>
            </a:r>
          </a:p>
          <a:p>
            <a:pPr>
              <a:lnSpc>
                <a:spcPct val="80000"/>
              </a:lnSpc>
            </a:pPr>
            <a:r>
              <a:rPr lang="ru-RU" sz="3400" dirty="0" smtClean="0"/>
              <a:t> Но никто до сих пор не сумел построить из этих деталей треугольник, ромб или трапецию... И возникает вопрос можно ли построит треугольник вообще?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45060" name="Picture 3" descr="p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324036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91264" cy="5983560"/>
          </a:xfrm>
        </p:spPr>
        <p:txBody>
          <a:bodyPr/>
          <a:lstStyle/>
          <a:p>
            <a:r>
              <a:rPr lang="ru-RU" dirty="0" smtClean="0"/>
              <a:t>Но перед решением головоломки обратите внимание на градусы углов.</a:t>
            </a:r>
          </a:p>
          <a:p>
            <a:r>
              <a:rPr lang="ru-RU" dirty="0" smtClean="0"/>
              <a:t> 18</a:t>
            </a:r>
            <a:r>
              <a:rPr lang="en-US" dirty="0" smtClean="0">
                <a:latin typeface="Cambria" pitchFamily="18" charset="0"/>
              </a:rPr>
              <a:t>:36:90:108:126:144- </a:t>
            </a:r>
            <a:r>
              <a:rPr lang="ru-RU" dirty="0" smtClean="0"/>
              <a:t>они все кратны </a:t>
            </a:r>
          </a:p>
          <a:p>
            <a:pPr>
              <a:buNone/>
            </a:pPr>
            <a:r>
              <a:rPr lang="ru-RU" dirty="0" smtClean="0"/>
              <a:t>18-ти</a:t>
            </a:r>
          </a:p>
        </p:txBody>
      </p:sp>
      <p:pic>
        <p:nvPicPr>
          <p:cNvPr id="46085" name="Picture 2" descr="Детали головоломки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5288" y="3356992"/>
            <a:ext cx="874871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ctrTitle"/>
          </p:nvPr>
        </p:nvSpPr>
        <p:spPr bwMode="auto">
          <a:xfrm>
            <a:off x="467544" y="260648"/>
            <a:ext cx="8229600" cy="1143000"/>
          </a:xfrm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/>
              </a:rPr>
              <a:t>Задачи, решаемые с помощью теоремы Наполеона: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subTitle" idx="1"/>
          </p:nvPr>
        </p:nvSpPr>
        <p:spPr>
          <a:xfrm>
            <a:off x="179512" y="1646238"/>
            <a:ext cx="8784976" cy="487910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200" dirty="0" smtClean="0"/>
              <a:t>1.  На боковых сторонах трапеции ABCD построены треугольники ABE</a:t>
            </a:r>
          </a:p>
          <a:p>
            <a:pPr algn="l"/>
            <a:r>
              <a:rPr lang="ru-RU" sz="3200" dirty="0" smtClean="0"/>
              <a:t>и CDF так, что AE || CF и BE || DF. Докажите, что если E лежит на</a:t>
            </a:r>
          </a:p>
          <a:p>
            <a:pPr algn="l"/>
            <a:r>
              <a:rPr lang="ru-RU" sz="3200" dirty="0" smtClean="0"/>
              <a:t>стороне CD, то F лежит на стороне AB.</a:t>
            </a:r>
          </a:p>
          <a:p>
            <a:pPr algn="l"/>
            <a:r>
              <a:rPr lang="ru-RU" sz="3200" dirty="0" smtClean="0"/>
              <a:t>2. (З. Насыров) (задачник ”Кванта” 1992 г.)  Круг поделили </a:t>
            </a:r>
            <a:r>
              <a:rPr lang="ru-RU" sz="3200" dirty="0" smtClean="0"/>
              <a:t>xордой</a:t>
            </a:r>
            <a:r>
              <a:rPr lang="ru-RU" sz="3200" dirty="0" smtClean="0"/>
              <a:t> AB</a:t>
            </a:r>
          </a:p>
          <a:p>
            <a:pPr algn="l"/>
            <a:r>
              <a:rPr lang="ru-RU" sz="3200" dirty="0" smtClean="0"/>
              <a:t>на два круговых сегмента и один из </a:t>
            </a:r>
            <a:r>
              <a:rPr lang="ru-RU" sz="3200" dirty="0" smtClean="0"/>
              <a:t>ниx</a:t>
            </a:r>
            <a:r>
              <a:rPr lang="ru-RU" sz="3200" dirty="0" smtClean="0"/>
              <a:t> повернули вокруг точки A на </a:t>
            </a:r>
            <a:r>
              <a:rPr lang="ru-RU" sz="3200" dirty="0" smtClean="0"/>
              <a:t>неко</a:t>
            </a:r>
            <a:r>
              <a:rPr lang="ru-RU" sz="3200" dirty="0" smtClean="0"/>
              <a:t>-</a:t>
            </a:r>
          </a:p>
          <a:p>
            <a:pPr algn="l"/>
            <a:r>
              <a:rPr lang="ru-RU" sz="3200" dirty="0" smtClean="0"/>
              <a:t>торый</a:t>
            </a:r>
            <a:r>
              <a:rPr lang="ru-RU" sz="3200" dirty="0" smtClean="0"/>
              <a:t> угол. Пусть при этом повороте точка B перешла в точку D. Докажи-</a:t>
            </a:r>
          </a:p>
          <a:p>
            <a:pPr algn="l"/>
            <a:r>
              <a:rPr lang="ru-RU" sz="3200" dirty="0" smtClean="0"/>
              <a:t>те, что отрезки, соединяющие середины дуг сегментов с серединой отрезка</a:t>
            </a:r>
          </a:p>
          <a:p>
            <a:pPr algn="l"/>
            <a:r>
              <a:rPr lang="ru-RU" sz="3200" dirty="0" smtClean="0"/>
              <a:t>BD, перпендикулярны друг другу.</a:t>
            </a:r>
          </a:p>
          <a:p>
            <a:pPr algn="l"/>
            <a:r>
              <a:rPr lang="ru-RU" sz="3200" dirty="0" smtClean="0"/>
              <a:t>3. (А. </a:t>
            </a:r>
            <a:r>
              <a:rPr lang="ru-RU" sz="3200" dirty="0" smtClean="0"/>
              <a:t>Заславский</a:t>
            </a:r>
            <a:r>
              <a:rPr lang="ru-RU" sz="3200" dirty="0" smtClean="0"/>
              <a:t>) (Геометрическая олимпиада им. И. Ф. </a:t>
            </a:r>
            <a:r>
              <a:rPr lang="ru-RU" sz="3200" dirty="0" smtClean="0"/>
              <a:t>Шарыгина</a:t>
            </a:r>
            <a:r>
              <a:rPr lang="ru-RU" sz="3200" dirty="0" smtClean="0"/>
              <a:t>)</a:t>
            </a:r>
          </a:p>
          <a:p>
            <a:pPr algn="l"/>
            <a:r>
              <a:rPr lang="ru-RU" sz="3200" dirty="0" smtClean="0"/>
              <a:t>На описанной окружности треугольника ABC взяты точки A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, B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, C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 так,</a:t>
            </a:r>
          </a:p>
          <a:p>
            <a:pPr algn="l"/>
            <a:r>
              <a:rPr lang="ru-RU" sz="3200" dirty="0" smtClean="0"/>
              <a:t>что AA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, BB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 и CC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 пересекаются в одной точке. При отражении A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, B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,</a:t>
            </a:r>
          </a:p>
          <a:p>
            <a:pPr algn="l"/>
            <a:r>
              <a:rPr lang="ru-RU" sz="3200" dirty="0" smtClean="0"/>
              <a:t>C1 относительно сторон BC, CA, AB соответственно получаются точки A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,</a:t>
            </a:r>
          </a:p>
          <a:p>
            <a:pPr algn="l"/>
            <a:r>
              <a:rPr lang="ru-RU" sz="3200" dirty="0" smtClean="0"/>
              <a:t>B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, C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. Докажите, что треугольники A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B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C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 и A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B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C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 подобны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ctrTitle"/>
          </p:nvPr>
        </p:nvSpPr>
        <p:spPr bwMode="auto">
          <a:xfrm>
            <a:off x="457200" y="254000"/>
            <a:ext cx="8229600" cy="1734840"/>
          </a:xfrm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/>
              </a:rPr>
              <a:t>Цель: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5328592" cy="3895328"/>
          </a:xfrm>
        </p:spPr>
        <p:txBody>
          <a:bodyPr/>
          <a:lstStyle/>
          <a:p>
            <a:pPr algn="l"/>
            <a:r>
              <a:rPr lang="ru-RU" dirty="0" smtClean="0"/>
              <a:t>изучение теоремы Наполеона и рассмотрение нескольких  геометрических задач, составленных им; доказать теорему </a:t>
            </a:r>
            <a:r>
              <a:rPr lang="ru-RU" dirty="0" smtClean="0"/>
              <a:t>Тебо</a:t>
            </a:r>
            <a:r>
              <a:rPr lang="ru-RU" dirty="0" smtClean="0"/>
              <a:t> с помощью теоремы Наполеона.</a:t>
            </a:r>
            <a:endParaRPr lang="ru-RU" dirty="0"/>
          </a:p>
        </p:txBody>
      </p:sp>
      <p:pic>
        <p:nvPicPr>
          <p:cNvPr id="43012" name="Рисунок 5" descr="post-26912-12262964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3024188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 Через вершину A треугольника ABC проведены прямые l1 и l2, симметричные относительно биссектрисы угла A. Докажите, что проекции точек B и C на l1 и l2 соответственно, середина стороны BC и основание высоты, опущенной из вершины A, лежат на одной окружности.</a:t>
            </a:r>
          </a:p>
          <a:p>
            <a:r>
              <a:rPr lang="ru-RU" sz="2800" dirty="0" smtClean="0"/>
              <a:t>5. Во вписанном четырехугольнике ABCD диагонали пересекаются в точке E, K и M —середины сторон AB и CD, L и N — проекции E на BC и AD. Докажите, что KMLN.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611560" y="404664"/>
            <a:ext cx="8075240" cy="792088"/>
          </a:xfrm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/>
              </a:rPr>
              <a:t>Вывод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8075240" cy="29523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Теорему приписывают Наполеону, хотя впервые она была опубликована У.Резерфордом в 1825 году. Теорема вполне могла быть сформулирована если не самим Наполеоном, то кем-то из его ученых. Известно, что сам Наполеон был отличным артиллеристом и широко привлекал ученых к решению различных прикладных задач. </a:t>
            </a:r>
          </a:p>
          <a:p>
            <a:pPr>
              <a:lnSpc>
                <a:spcPct val="90000"/>
              </a:lnSpc>
            </a:pPr>
            <a:endParaRPr lang="ru-RU" sz="3600" dirty="0" smtClean="0"/>
          </a:p>
          <a:p>
            <a:pPr algn="r">
              <a:lnSpc>
                <a:spcPct val="90000"/>
              </a:lnSpc>
            </a:pPr>
            <a:endParaRPr lang="ru-RU" sz="2900" dirty="0" smtClean="0"/>
          </a:p>
          <a:p>
            <a:pPr algn="r">
              <a:lnSpc>
                <a:spcPct val="90000"/>
              </a:lnSpc>
            </a:pPr>
            <a:endParaRPr lang="ru-RU" sz="29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8229600" cy="91439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Список литературы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9"/>
            <a:ext cx="8604448" cy="4752528"/>
          </a:xfrm>
        </p:spPr>
        <p:txBody>
          <a:bodyPr>
            <a:normAutofit fontScale="55000" lnSpcReduction="20000"/>
          </a:bodyPr>
          <a:lstStyle/>
          <a:p>
            <a:pPr lvl="0" algn="l"/>
            <a:r>
              <a:rPr lang="ru-RU" dirty="0" smtClean="0"/>
              <a:t>1 Ришелье. Оливер Кромвель. Наполеон </a:t>
            </a:r>
            <a:r>
              <a:rPr lang="en-US" dirty="0" smtClean="0"/>
              <a:t>I</a:t>
            </a:r>
            <a:r>
              <a:rPr lang="ru-RU" dirty="0" smtClean="0"/>
              <a:t>. Князь Бисмарк: </a:t>
            </a:r>
            <a:r>
              <a:rPr lang="ru-RU" dirty="0" smtClean="0"/>
              <a:t>Биогр</a:t>
            </a:r>
            <a:r>
              <a:rPr lang="ru-RU" dirty="0" smtClean="0"/>
              <a:t>. Р 57 очерки. - М.: Республика, 1994.-320 с.: ил.</a:t>
            </a:r>
          </a:p>
          <a:p>
            <a:pPr lvl="0" algn="l"/>
            <a:r>
              <a:rPr lang="ru-RU" dirty="0" smtClean="0"/>
              <a:t>2.Энциклопедический словарь юного математика, 2-е изд., исп.и доп./Сост. Э-68 А.П. Савин. - М.: Педагогика, 1989.-352 с.: ил., </a:t>
            </a:r>
            <a:r>
              <a:rPr lang="ru-RU" dirty="0" smtClean="0"/>
              <a:t>стр</a:t>
            </a:r>
            <a:r>
              <a:rPr lang="ru-RU" dirty="0" smtClean="0"/>
              <a:t> 298.</a:t>
            </a:r>
          </a:p>
          <a:p>
            <a:pPr lvl="0" algn="l"/>
            <a:r>
              <a:rPr lang="ru-RU" dirty="0" smtClean="0"/>
              <a:t>3.Заславский А.А., Протасов В.Ю., </a:t>
            </a:r>
            <a:r>
              <a:rPr lang="ru-RU" dirty="0" smtClean="0"/>
              <a:t>Шарыгин</a:t>
            </a:r>
            <a:r>
              <a:rPr lang="ru-RU" dirty="0" smtClean="0"/>
              <a:t> Д.И. — Геометрические олимпиады им. И.Ф. </a:t>
            </a:r>
            <a:r>
              <a:rPr lang="ru-RU" dirty="0" smtClean="0"/>
              <a:t>Шарыгина</a:t>
            </a:r>
            <a:r>
              <a:rPr lang="ru-RU" dirty="0" smtClean="0"/>
              <a:t> - М.: </a:t>
            </a:r>
            <a:r>
              <a:rPr lang="ru-RU" dirty="0" smtClean="0">
                <a:hlinkClick r:id="rId2"/>
              </a:rPr>
              <a:t>МЦНМО</a:t>
            </a:r>
            <a:r>
              <a:rPr lang="ru-RU" dirty="0" smtClean="0"/>
              <a:t>, 2007 г.- 152 с.</a:t>
            </a:r>
          </a:p>
          <a:p>
            <a:pPr lvl="0" algn="l"/>
            <a:r>
              <a:rPr lang="ru-RU" dirty="0" smtClean="0"/>
              <a:t>4.Задача Наполеона. Квант, № 6, 1972, Березин В.Н.</a:t>
            </a:r>
          </a:p>
          <a:p>
            <a:pPr lvl="0" algn="l"/>
            <a:r>
              <a:rPr lang="ru-RU" u="sng" dirty="0" smtClean="0">
                <a:hlinkClick r:id="rId3"/>
              </a:rPr>
              <a:t>http://napaleon.ru/napoleon</a:t>
            </a:r>
            <a:endParaRPr lang="ru-RU" dirty="0" smtClean="0"/>
          </a:p>
          <a:p>
            <a:pPr lvl="0" algn="l"/>
            <a:r>
              <a:rPr lang="ru-RU" dirty="0" smtClean="0"/>
              <a:t>5.Е. Андреева «Головоломка Наполеона»  </a:t>
            </a:r>
            <a:r>
              <a:rPr lang="ru-RU" u="sng" dirty="0" smtClean="0">
                <a:hlinkClick r:id="rId4"/>
              </a:rPr>
              <a:t>http://jtdigest.narod.ru/dig2_02/napol.htm</a:t>
            </a:r>
            <a:endParaRPr lang="ru-RU" dirty="0" smtClean="0"/>
          </a:p>
          <a:p>
            <a:pPr lvl="0" algn="l"/>
            <a:r>
              <a:rPr lang="ru-RU" dirty="0" smtClean="0"/>
              <a:t>6.Н.Н.Никитин, Г.Г.Маслова. Сборник задач по геометрии. Задача № 31. </a:t>
            </a:r>
            <a:r>
              <a:rPr lang="ru-RU" u="sng" dirty="0" smtClean="0">
                <a:hlinkClick r:id="rId5"/>
              </a:rPr>
              <a:t>http://oldskola1.narod.ru/NiktinZ/d05.htm</a:t>
            </a:r>
            <a:endParaRPr lang="ru-RU" dirty="0" smtClean="0"/>
          </a:p>
          <a:p>
            <a:pPr lvl="0" algn="l"/>
            <a:r>
              <a:rPr lang="ru-RU" dirty="0" smtClean="0"/>
              <a:t>  7.Теорема </a:t>
            </a:r>
            <a:r>
              <a:rPr lang="ru-RU" dirty="0" smtClean="0"/>
              <a:t>Тебо</a:t>
            </a:r>
            <a:r>
              <a:rPr lang="ru-RU" dirty="0" smtClean="0"/>
              <a:t> 1. </a:t>
            </a:r>
            <a:r>
              <a:rPr lang="en-GB" u="sng" dirty="0" smtClean="0">
                <a:hlinkClick r:id="rId6"/>
              </a:rPr>
              <a:t>http</a:t>
            </a:r>
            <a:r>
              <a:rPr lang="ru-RU" u="sng" dirty="0" smtClean="0">
                <a:hlinkClick r:id="rId6"/>
              </a:rPr>
              <a:t>://</a:t>
            </a:r>
            <a:r>
              <a:rPr lang="en-GB" u="sng" dirty="0" smtClean="0">
                <a:hlinkClick r:id="rId6"/>
              </a:rPr>
              <a:t>ru</a:t>
            </a:r>
            <a:r>
              <a:rPr lang="ru-RU" u="sng" dirty="0" smtClean="0">
                <a:hlinkClick r:id="rId6"/>
              </a:rPr>
              <a:t>.</a:t>
            </a:r>
            <a:r>
              <a:rPr lang="en-GB" u="sng" dirty="0" smtClean="0">
                <a:hlinkClick r:id="rId6"/>
              </a:rPr>
              <a:t>wikipedia</a:t>
            </a:r>
            <a:r>
              <a:rPr lang="ru-RU" u="sng" dirty="0" smtClean="0">
                <a:hlinkClick r:id="rId6"/>
              </a:rPr>
              <a:t>.</a:t>
            </a:r>
            <a:r>
              <a:rPr lang="en-GB" u="sng" dirty="0" smtClean="0">
                <a:hlinkClick r:id="rId6"/>
              </a:rPr>
              <a:t>org</a:t>
            </a:r>
            <a:r>
              <a:rPr lang="ru-RU" u="sng" dirty="0" smtClean="0">
                <a:hlinkClick r:id="rId6"/>
              </a:rPr>
              <a:t>/</a:t>
            </a:r>
            <a:r>
              <a:rPr lang="en-GB" u="sng" dirty="0" smtClean="0">
                <a:hlinkClick r:id="rId6"/>
              </a:rPr>
              <a:t>wiki</a:t>
            </a:r>
            <a:r>
              <a:rPr lang="ru-RU" u="sng" dirty="0" smtClean="0">
                <a:hlinkClick r:id="rId6"/>
              </a:rPr>
              <a:t>/%</a:t>
            </a:r>
            <a:r>
              <a:rPr lang="en-GB" u="sng" dirty="0" smtClean="0">
                <a:hlinkClick r:id="rId6"/>
              </a:rPr>
              <a:t>D</a:t>
            </a:r>
            <a:r>
              <a:rPr lang="ru-RU" u="sng" dirty="0" smtClean="0">
                <a:hlinkClick r:id="rId6"/>
              </a:rPr>
              <a:t>2%</a:t>
            </a:r>
            <a:r>
              <a:rPr lang="en-GB" u="sng" dirty="0" smtClean="0">
                <a:hlinkClick r:id="rId6"/>
              </a:rPr>
              <a:t>E</a:t>
            </a:r>
            <a:r>
              <a:rPr lang="ru-RU" u="sng" dirty="0" smtClean="0">
                <a:hlinkClick r:id="rId6"/>
              </a:rPr>
              <a:t>5%</a:t>
            </a:r>
            <a:r>
              <a:rPr lang="en-GB" u="sng" dirty="0" smtClean="0">
                <a:hlinkClick r:id="rId6"/>
              </a:rPr>
              <a:t>EE</a:t>
            </a:r>
            <a:r>
              <a:rPr lang="ru-RU" u="sng" dirty="0" smtClean="0">
                <a:hlinkClick r:id="rId6"/>
              </a:rPr>
              <a:t>%</a:t>
            </a:r>
            <a:r>
              <a:rPr lang="en-GB" u="sng" dirty="0" smtClean="0">
                <a:hlinkClick r:id="rId6"/>
              </a:rPr>
              <a:t>F</a:t>
            </a:r>
            <a:r>
              <a:rPr lang="ru-RU" u="sng" dirty="0" smtClean="0">
                <a:hlinkClick r:id="rId6"/>
              </a:rPr>
              <a:t>0%</a:t>
            </a:r>
            <a:r>
              <a:rPr lang="en-GB" u="sng" dirty="0" smtClean="0">
                <a:hlinkClick r:id="rId6"/>
              </a:rPr>
              <a:t>E</a:t>
            </a:r>
            <a:r>
              <a:rPr lang="ru-RU" u="sng" dirty="0" smtClean="0">
                <a:hlinkClick r:id="rId6"/>
              </a:rPr>
              <a:t>5%</a:t>
            </a:r>
            <a:r>
              <a:rPr lang="en-GB" u="sng" dirty="0" smtClean="0">
                <a:hlinkClick r:id="rId6"/>
              </a:rPr>
              <a:t>EC</a:t>
            </a:r>
            <a:r>
              <a:rPr lang="ru-RU" u="sng" dirty="0" smtClean="0">
                <a:hlinkClick r:id="rId6"/>
              </a:rPr>
              <a:t>%</a:t>
            </a:r>
            <a:r>
              <a:rPr lang="en-GB" u="sng" dirty="0" smtClean="0">
                <a:hlinkClick r:id="rId6"/>
              </a:rPr>
              <a:t>E</a:t>
            </a:r>
            <a:r>
              <a:rPr lang="ru-RU" u="sng" dirty="0" smtClean="0">
                <a:hlinkClick r:id="rId6"/>
              </a:rPr>
              <a:t>0_%</a:t>
            </a:r>
            <a:r>
              <a:rPr lang="en-GB" u="sng" dirty="0" smtClean="0">
                <a:hlinkClick r:id="rId6"/>
              </a:rPr>
              <a:t>D</a:t>
            </a:r>
            <a:r>
              <a:rPr lang="ru-RU" u="sng" dirty="0" smtClean="0">
                <a:hlinkClick r:id="rId6"/>
              </a:rPr>
              <a:t>2%</a:t>
            </a:r>
            <a:r>
              <a:rPr lang="en-GB" u="sng" dirty="0" smtClean="0">
                <a:hlinkClick r:id="rId6"/>
              </a:rPr>
              <a:t>E</a:t>
            </a:r>
            <a:r>
              <a:rPr lang="ru-RU" u="sng" dirty="0" smtClean="0">
                <a:hlinkClick r:id="rId6"/>
              </a:rPr>
              <a:t>5%</a:t>
            </a:r>
            <a:r>
              <a:rPr lang="en-GB" u="sng" dirty="0" smtClean="0">
                <a:hlinkClick r:id="rId6"/>
              </a:rPr>
              <a:t>E</a:t>
            </a:r>
            <a:r>
              <a:rPr lang="ru-RU" u="sng" dirty="0" smtClean="0">
                <a:hlinkClick r:id="rId6"/>
              </a:rPr>
              <a:t>1%</a:t>
            </a:r>
            <a:r>
              <a:rPr lang="en-GB" u="sng" dirty="0" smtClean="0">
                <a:hlinkClick r:id="rId6"/>
              </a:rPr>
              <a:t>EE</a:t>
            </a:r>
            <a:endParaRPr lang="ru-RU" dirty="0" smtClean="0"/>
          </a:p>
          <a:p>
            <a:pPr lvl="0" algn="l"/>
            <a:r>
              <a:rPr lang="ru-RU" dirty="0" smtClean="0"/>
              <a:t>8.Анимация теоремы Наполеона </a:t>
            </a:r>
          </a:p>
          <a:p>
            <a:pPr algn="l"/>
            <a:r>
              <a:rPr lang="ru-RU" dirty="0" smtClean="0"/>
              <a:t> </a:t>
            </a:r>
            <a:r>
              <a:rPr lang="ru-RU" u="sng" dirty="0" smtClean="0">
                <a:hlinkClick r:id="rId7"/>
              </a:rPr>
              <a:t>http://files.school-collection.edu.ru/dlrstore/02b7798e-607d-88ff-f603-9526ec4cf0bb/napoleon.html</a:t>
            </a:r>
            <a:endParaRPr lang="ru-RU" dirty="0" smtClean="0"/>
          </a:p>
          <a:p>
            <a:pPr algn="l"/>
            <a:r>
              <a:rPr lang="ru-RU" dirty="0" smtClean="0"/>
              <a:t>9. Задача/Теорема Наполеона </a:t>
            </a:r>
          </a:p>
          <a:p>
            <a:pPr algn="l"/>
            <a:r>
              <a:rPr lang="ru-RU" u="sng" dirty="0" smtClean="0">
                <a:hlinkClick r:id="rId8"/>
              </a:rPr>
              <a:t>http://webgrossmeister.dreamwidth.org/5035.html</a:t>
            </a:r>
            <a:endParaRPr lang="ru-RU" dirty="0" smtClean="0"/>
          </a:p>
          <a:p>
            <a:pPr algn="l"/>
            <a:r>
              <a:rPr lang="ru-RU" dirty="0" smtClean="0"/>
              <a:t>10. Задача о квадрате, вписанном в окружность.</a:t>
            </a:r>
          </a:p>
          <a:p>
            <a:pPr algn="l"/>
            <a:r>
              <a:rPr lang="ru-RU" u="sng" dirty="0" smtClean="0">
                <a:hlinkClick r:id="rId9"/>
              </a:rPr>
              <a:t>http://uchinfo.com.ua/zadachi/zadachi3.htm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 algn="l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5807568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C000"/>
                </a:solidFill>
              </a:rPr>
              <a:t>Задачи: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508104" cy="56612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изучить имеющуюся литературу по данной теме;  </a:t>
            </a:r>
          </a:p>
          <a:p>
            <a:pPr lvl="0"/>
            <a:r>
              <a:rPr lang="ru-RU" dirty="0" smtClean="0"/>
              <a:t>доказать теорему Наполеона с использованием геометрических преобразований ;  </a:t>
            </a:r>
          </a:p>
          <a:p>
            <a:pPr lvl="0"/>
            <a:r>
              <a:rPr lang="ru-RU" dirty="0" smtClean="0"/>
              <a:t>решить задачу Наполеона о равных треугольниках при искомой точке;</a:t>
            </a:r>
          </a:p>
          <a:p>
            <a:pPr lvl="0"/>
            <a:r>
              <a:rPr lang="ru-RU" dirty="0" smtClean="0"/>
              <a:t>решить задачу Наполеона о квадрате, вписанном в окружность;</a:t>
            </a:r>
          </a:p>
          <a:p>
            <a:pPr lvl="0"/>
            <a:r>
              <a:rPr lang="ru-RU" dirty="0" smtClean="0"/>
              <a:t>доказать теорему </a:t>
            </a:r>
            <a:r>
              <a:rPr lang="ru-RU" dirty="0" smtClean="0"/>
              <a:t>Тебо</a:t>
            </a:r>
            <a:r>
              <a:rPr lang="ru-RU" dirty="0" smtClean="0"/>
              <a:t>, с помощью теоремы Наполеона;</a:t>
            </a:r>
          </a:p>
          <a:p>
            <a:pPr lvl="0"/>
            <a:r>
              <a:rPr lang="ru-RU" dirty="0" smtClean="0"/>
              <a:t>рассмотреть любимую головоломку Наполеона «</a:t>
            </a:r>
            <a:r>
              <a:rPr lang="ru-RU" dirty="0" smtClean="0"/>
              <a:t>Танграм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Наполе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423324" cy="4560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4300510" cy="91439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Биография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43000"/>
            <a:ext cx="4968552" cy="5715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endParaRPr lang="ru-RU" sz="2800" dirty="0" smtClean="0"/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ru-RU" sz="3100" dirty="0" smtClean="0"/>
              <a:t>Французский император, гениальный полководец. Родился в семье мелкопоместного дворянина. В 1785 г. в чине поручика окончил Парижскую военную школу, служил в полку в Южной Франции.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ru-RU" sz="3100" dirty="0" smtClean="0"/>
              <a:t>Был произведен в капитаны и направлен в войска, осаждавшие Тулон, захваченный англичанами. </a:t>
            </a:r>
          </a:p>
        </p:txBody>
      </p:sp>
      <p:pic>
        <p:nvPicPr>
          <p:cNvPr id="4" name="Содержимое 3" descr="Jacques-Louis_David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48680"/>
            <a:ext cx="3962400" cy="79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218810" cy="23762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3100" dirty="0" smtClean="0"/>
              <a:t>Благодаря плану, разработанному Наполеоном, англичанам пришлось срочно покинуть город. Тулон пал, а сам Наполеон, которому было всего 24 года, был сразу же произведен в бригадные генералы. В 1795 г. решительно подавил монархистский мятеж в Париже, после чего был назначен главнокомандующим армией в Италии.</a:t>
            </a:r>
          </a:p>
        </p:txBody>
      </p:sp>
      <p:pic>
        <p:nvPicPr>
          <p:cNvPr id="47108" name="Picture 4" descr="images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6515968" cy="343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4719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Теорема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Наполеона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464496" cy="38884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3200" b="1" dirty="0" smtClean="0"/>
              <a:t>«Если на каждой стороне произвольного треугольника построить по равностороннему треугольнику, то треугольник с вершинами в центрах равносторонних треугольников — тоже равносторонний»</a:t>
            </a:r>
            <a:endParaRPr lang="ru-RU" sz="1900" dirty="0" smtClean="0">
              <a:solidFill>
                <a:srgbClr val="F2F2F2"/>
              </a:solidFill>
            </a:endParaRPr>
          </a:p>
        </p:txBody>
      </p:sp>
      <p:pic>
        <p:nvPicPr>
          <p:cNvPr id="24579" name="Рисунок 6" descr="еш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16113"/>
            <a:ext cx="4019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563" cy="1050925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Доказательство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183562" cy="4187825"/>
          </a:xfrm>
        </p:spPr>
        <p:txBody>
          <a:bodyPr/>
          <a:lstStyle/>
          <a:p>
            <a:pPr lvl="0"/>
            <a:r>
              <a:rPr lang="ru-RU" dirty="0" smtClean="0"/>
              <a:t>Пусть М, N, К - центры равносторонних треугольников. Выполним дополнительное построение: соединим точки М, N, К с ближайшими (к каждой из них) двумя вершинами треугольника АВС и между собой (рис.1)</a:t>
            </a:r>
            <a:endParaRPr lang="ru-RU" dirty="0"/>
          </a:p>
        </p:txBody>
      </p:sp>
      <p:pic>
        <p:nvPicPr>
          <p:cNvPr id="25603" name="Picture 2" descr="C:\Users\Галина\Desktop\7-68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336208" cy="12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857875" y="4714875"/>
            <a:ext cx="3571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C:\Documents and Settings\ariha\Рабочий стол\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40042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352839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 свойствам равностороннего (правильного) треугольника АМ=МВ, ВN=NС, СК= КА; угол АМВ равен углу ВNС равен углу СКА равен 120°, а их сумма равна 360°. Выделим шестиугольник АМВNСК, а внешние к нему невыпуклые четырёхугольники отбросим. Получим фигуру, изображённую на рис.2 </a:t>
            </a:r>
            <a:endParaRPr lang="ru-RU" dirty="0"/>
          </a:p>
        </p:txBody>
      </p:sp>
      <p:pic>
        <p:nvPicPr>
          <p:cNvPr id="15" name="Рисунок 14" descr="C:\Documents and Settings\ariha\Рабочий стол\2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188321" cy="319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Содержимое 5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4320480" cy="5937523"/>
          </a:xfrm>
        </p:spPr>
        <p:txBody>
          <a:bodyPr>
            <a:normAutofit fontScale="85000" lnSpcReduction="20000"/>
          </a:bodyPr>
          <a:lstStyle/>
          <a:p>
            <a:pPr marL="265176" lvl="0" indent="-265176">
              <a:spcBef>
                <a:spcPts val="0"/>
              </a:spcBef>
              <a:buFont typeface="Wingdings 2"/>
              <a:buChar char=""/>
              <a:defRPr/>
            </a:pPr>
            <a:endParaRPr lang="ru-RU" dirty="0" smtClean="0"/>
          </a:p>
          <a:p>
            <a:pPr marL="265176" lvl="0" indent="-265176">
              <a:spcBef>
                <a:spcPts val="0"/>
              </a:spcBef>
              <a:buFont typeface="Wingdings 2"/>
              <a:buChar char=""/>
              <a:defRPr/>
            </a:pPr>
            <a:endParaRPr lang="ru-RU" dirty="0" smtClean="0"/>
          </a:p>
          <a:p>
            <a:pPr marL="265176" lvl="0" indent="-265176">
              <a:spcBef>
                <a:spcPts val="0"/>
              </a:spcBef>
              <a:buFont typeface="Wingdings 2"/>
              <a:buChar char=""/>
              <a:defRPr/>
            </a:pPr>
            <a:endParaRPr lang="ru-RU" dirty="0" smtClean="0"/>
          </a:p>
          <a:p>
            <a:pPr marL="265176" lvl="0" indent="-265176">
              <a:spcBef>
                <a:spcPts val="0"/>
              </a:spcBef>
              <a:buFont typeface="Wingdings 2"/>
              <a:buChar char=""/>
              <a:defRPr/>
            </a:pPr>
            <a:r>
              <a:rPr lang="ru-RU" sz="2800" dirty="0" smtClean="0"/>
              <a:t>Отсекая теперь от этого шестиугольника треугольники МАК и NСК, перемещая их в плоскости в положение, которое указано на рис.3, получаем четырёхугольник МDNK. </a:t>
            </a:r>
          </a:p>
          <a:p>
            <a:pPr marL="265176" indent="-265176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/>
          </a:p>
          <a:p>
            <a:pPr marL="265176" indent="-265176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/>
          </a:p>
          <a:p>
            <a:pPr marL="265176" indent="-265176">
              <a:spcBef>
                <a:spcPts val="0"/>
              </a:spcBef>
              <a:buFont typeface="Wingdings 2"/>
              <a:buChar char=""/>
              <a:defRPr/>
            </a:pPr>
            <a:r>
              <a:rPr lang="ru-RU" sz="2800" dirty="0" smtClean="0"/>
              <a:t>Отрезок МN делит его на два равных (по трем сторонам) треугольника. Углы DNK и DМК равны 120° каждый. Поэтому углы NМК и МNК равны 60° каждый. Следовательно, треугольник МNК равносторонний, что и требовалось доказать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67544" y="404664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" name="Рисунок 24" descr="C:\Documents and Settings\ariha\Рабочий стол\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032448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525</TotalTime>
  <Words>1389</Words>
  <Application>Microsoft Office PowerPoint</Application>
  <PresentationFormat>Экран (4:3)</PresentationFormat>
  <Paragraphs>125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МБОУ «Средняя общеобразовательная школа № 34 с УИОП»</vt:lpstr>
      <vt:lpstr>Цель:</vt:lpstr>
      <vt:lpstr>Задачи:</vt:lpstr>
      <vt:lpstr>Биография </vt:lpstr>
      <vt:lpstr>Слайд 5</vt:lpstr>
      <vt:lpstr>Теорема Наполеона:</vt:lpstr>
      <vt:lpstr>Доказательство</vt:lpstr>
      <vt:lpstr>Слайд 8</vt:lpstr>
      <vt:lpstr>Слайд 9</vt:lpstr>
      <vt:lpstr>ЗАДАЧА О РАВНЫХ  ТРЕУГОЛЬНИКАХ  ПРИ ИСКОМОЙ ТОЧКЕ</vt:lpstr>
      <vt:lpstr>Слайд 11</vt:lpstr>
      <vt:lpstr>ЗАДАЧА О КВАДРАТЕ, ВПИСАННОМ В ОКРУЖНОСТЬ</vt:lpstr>
      <vt:lpstr>Слайд 13</vt:lpstr>
      <vt:lpstr>ТЕОРЕМА ТЕБО</vt:lpstr>
      <vt:lpstr>Слайд 15</vt:lpstr>
      <vt:lpstr>Головоломка Наполеона ("Танграм")</vt:lpstr>
      <vt:lpstr>Слайд 17</vt:lpstr>
      <vt:lpstr>Слайд 18</vt:lpstr>
      <vt:lpstr>Задачи, решаемые с помощью теоремы Наполеона:</vt:lpstr>
      <vt:lpstr>Слайд 20</vt:lpstr>
      <vt:lpstr>Вывод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общеобразовательная школа № 34 с УИОП»</dc:title>
  <dc:creator>Катерина</dc:creator>
  <cp:lastModifiedBy>DNA7 X86</cp:lastModifiedBy>
  <cp:revision>71</cp:revision>
  <dcterms:created xsi:type="dcterms:W3CDTF">2012-11-13T14:19:18Z</dcterms:created>
  <dcterms:modified xsi:type="dcterms:W3CDTF">2013-05-12T13:27:56Z</dcterms:modified>
</cp:coreProperties>
</file>