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  <p:sldId id="264" r:id="rId7"/>
    <p:sldId id="265" r:id="rId8"/>
    <p:sldId id="261" r:id="rId9"/>
    <p:sldId id="262" r:id="rId10"/>
    <p:sldId id="263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062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234B3-F454-4857-84C7-03A0627B5172}" type="datetimeFigureOut">
              <a:rPr lang="ru-RU" smtClean="0"/>
              <a:t>17.12.2013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007DE-A0AD-47F3-9D5D-26B82D4F7A7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234B3-F454-4857-84C7-03A0627B5172}" type="datetimeFigureOut">
              <a:rPr lang="ru-RU" smtClean="0"/>
              <a:t>17.12.2013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007DE-A0AD-47F3-9D5D-26B82D4F7A7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234B3-F454-4857-84C7-03A0627B5172}" type="datetimeFigureOut">
              <a:rPr lang="ru-RU" smtClean="0"/>
              <a:t>17.12.2013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007DE-A0AD-47F3-9D5D-26B82D4F7A72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234B3-F454-4857-84C7-03A0627B5172}" type="datetimeFigureOut">
              <a:rPr lang="ru-RU" smtClean="0"/>
              <a:t>17.12.2013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007DE-A0AD-47F3-9D5D-26B82D4F7A72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234B3-F454-4857-84C7-03A0627B5172}" type="datetimeFigureOut">
              <a:rPr lang="ru-RU" smtClean="0"/>
              <a:t>17.12.2013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007DE-A0AD-47F3-9D5D-26B82D4F7A7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234B3-F454-4857-84C7-03A0627B5172}" type="datetimeFigureOut">
              <a:rPr lang="ru-RU" smtClean="0"/>
              <a:t>17.12.2013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007DE-A0AD-47F3-9D5D-26B82D4F7A72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234B3-F454-4857-84C7-03A0627B5172}" type="datetimeFigureOut">
              <a:rPr lang="ru-RU" smtClean="0"/>
              <a:t>17.12.2013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007DE-A0AD-47F3-9D5D-26B82D4F7A7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234B3-F454-4857-84C7-03A0627B5172}" type="datetimeFigureOut">
              <a:rPr lang="ru-RU" smtClean="0"/>
              <a:t>17.12.2013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007DE-A0AD-47F3-9D5D-26B82D4F7A7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234B3-F454-4857-84C7-03A0627B5172}" type="datetimeFigureOut">
              <a:rPr lang="ru-RU" smtClean="0"/>
              <a:t>17.12.2013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007DE-A0AD-47F3-9D5D-26B82D4F7A7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234B3-F454-4857-84C7-03A0627B5172}" type="datetimeFigureOut">
              <a:rPr lang="ru-RU" smtClean="0"/>
              <a:t>17.12.2013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007DE-A0AD-47F3-9D5D-26B82D4F7A72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234B3-F454-4857-84C7-03A0627B5172}" type="datetimeFigureOut">
              <a:rPr lang="ru-RU" smtClean="0"/>
              <a:t>17.12.2013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007DE-A0AD-47F3-9D5D-26B82D4F7A72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AA3234B3-F454-4857-84C7-03A0627B5172}" type="datetimeFigureOut">
              <a:rPr lang="ru-RU" smtClean="0"/>
              <a:t>17.12.2013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0D3007DE-A0AD-47F3-9D5D-26B82D4F7A72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2404864"/>
          </a:xfrm>
        </p:spPr>
        <p:txBody>
          <a:bodyPr>
            <a:normAutofit fontScale="90000"/>
          </a:bodyPr>
          <a:lstStyle/>
          <a:p>
            <a:r>
              <a:rPr lang="ru-RU" b="1" u="sng" dirty="0"/>
              <a:t>Предмет информатики. </a:t>
            </a:r>
            <a:r>
              <a:rPr lang="ru-RU" b="1" u="sng" dirty="0" smtClean="0"/>
              <a:t/>
            </a:r>
            <a:br>
              <a:rPr lang="ru-RU" b="1" u="sng" dirty="0" smtClean="0"/>
            </a:br>
            <a:r>
              <a:rPr lang="ru-RU" b="1" u="sng" dirty="0" smtClean="0"/>
              <a:t>Роль </a:t>
            </a:r>
            <a:r>
              <a:rPr lang="ru-RU" b="1" u="sng" dirty="0"/>
              <a:t>информации в жизни людей. </a:t>
            </a:r>
            <a:r>
              <a:rPr lang="ru-RU" b="1" u="sng" dirty="0" smtClean="0"/>
              <a:t/>
            </a:r>
            <a:br>
              <a:rPr lang="ru-RU" b="1" u="sng" dirty="0" smtClean="0"/>
            </a:br>
            <a:r>
              <a:rPr lang="ru-RU" b="1" u="sng" dirty="0" smtClean="0"/>
              <a:t>Информация </a:t>
            </a:r>
            <a:r>
              <a:rPr lang="ru-RU" b="1" u="sng" dirty="0"/>
              <a:t>и знания.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179512" y="5733256"/>
            <a:ext cx="43204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chemeClr val="bg2">
                    <a:lumMod val="50000"/>
                  </a:schemeClr>
                </a:solidFill>
              </a:rPr>
              <a:t>Составитель:</a:t>
            </a:r>
          </a:p>
          <a:p>
            <a:r>
              <a:rPr lang="ru-RU" b="1" dirty="0" smtClean="0">
                <a:solidFill>
                  <a:schemeClr val="bg2">
                    <a:lumMod val="50000"/>
                  </a:schemeClr>
                </a:solidFill>
              </a:rPr>
              <a:t>Учитель информатики МБОУ СОШ №33 </a:t>
            </a:r>
          </a:p>
          <a:p>
            <a:r>
              <a:rPr lang="ru-RU" b="1" dirty="0" smtClean="0">
                <a:solidFill>
                  <a:schemeClr val="bg2">
                    <a:lumMod val="50000"/>
                  </a:schemeClr>
                </a:solidFill>
              </a:rPr>
              <a:t>Примак А.А.</a:t>
            </a:r>
            <a:endParaRPr lang="ru-RU" b="1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3891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79512" y="404664"/>
            <a:ext cx="8784975" cy="6336704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ru-RU" b="1" i="1" u="sng" dirty="0"/>
              <a:t>Из предложенного списка выбрать "декларативные знания" и "процедурные знания" (объяснить почему</a:t>
            </a:r>
            <a:r>
              <a:rPr lang="ru-RU" b="1" i="1" u="sng" dirty="0" smtClean="0"/>
              <a:t>):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b="1" dirty="0" smtClean="0"/>
              <a:t>а</a:t>
            </a:r>
            <a:r>
              <a:rPr lang="ru-RU" b="1" dirty="0"/>
              <a:t>) чтобы определить кислотность раствора, нужно опустить в него лакмусовую бумажку и посмотреть на её цвет</a:t>
            </a:r>
            <a:r>
              <a:rPr lang="ru-RU" b="1" dirty="0" smtClean="0"/>
              <a:t>.</a:t>
            </a:r>
          </a:p>
          <a:p>
            <a:pPr marL="0" indent="0">
              <a:buNone/>
            </a:pPr>
            <a:r>
              <a:rPr lang="ru-RU" b="1" dirty="0" smtClean="0"/>
              <a:t>б</a:t>
            </a:r>
            <a:r>
              <a:rPr lang="ru-RU" b="1" dirty="0"/>
              <a:t>) Вашингтон - столица США</a:t>
            </a:r>
            <a:r>
              <a:rPr lang="ru-RU" b="1" dirty="0" smtClean="0"/>
              <a:t>.</a:t>
            </a:r>
          </a:p>
          <a:p>
            <a:pPr marL="0" indent="0">
              <a:buNone/>
            </a:pPr>
            <a:r>
              <a:rPr lang="ru-RU" b="1" dirty="0" smtClean="0"/>
              <a:t>в</a:t>
            </a:r>
            <a:r>
              <a:rPr lang="ru-RU" b="1" dirty="0"/>
              <a:t>) чтобы найти площадь прямоугольника, нужно его ширину умножить на длину</a:t>
            </a:r>
            <a:r>
              <a:rPr lang="ru-RU" b="1" dirty="0" smtClean="0"/>
              <a:t>.</a:t>
            </a:r>
          </a:p>
          <a:p>
            <a:pPr marL="0" indent="0">
              <a:buNone/>
            </a:pPr>
            <a:r>
              <a:rPr lang="ru-RU" b="1" dirty="0" smtClean="0"/>
              <a:t>г</a:t>
            </a:r>
            <a:r>
              <a:rPr lang="ru-RU" b="1" dirty="0"/>
              <a:t>) для определения числа решений квадратного уравнения нужно вычислить его дискриминант: если он меньше 0, то решений нет; если равен 0, то решений одно; если больше 0 то решений 2</a:t>
            </a:r>
            <a:r>
              <a:rPr lang="ru-RU" b="1" dirty="0" smtClean="0"/>
              <a:t>.</a:t>
            </a:r>
          </a:p>
          <a:p>
            <a:pPr marL="0" indent="0">
              <a:buNone/>
            </a:pPr>
            <a:r>
              <a:rPr lang="ru-RU" b="1" dirty="0" smtClean="0"/>
              <a:t>д</a:t>
            </a:r>
            <a:r>
              <a:rPr lang="ru-RU" b="1" dirty="0"/>
              <a:t>) А.С. Пушкин - автор поэмы "</a:t>
            </a:r>
            <a:r>
              <a:rPr lang="ru-RU" b="1" dirty="0" smtClean="0"/>
              <a:t>Полтава</a:t>
            </a:r>
            <a:r>
              <a:rPr lang="ru-RU" b="1" dirty="0" smtClean="0"/>
              <a:t>".</a:t>
            </a:r>
          </a:p>
          <a:p>
            <a:pPr marL="0" indent="0">
              <a:buNone/>
            </a:pPr>
            <a:r>
              <a:rPr lang="ru-RU" b="1" dirty="0" smtClean="0"/>
              <a:t>е</a:t>
            </a:r>
            <a:r>
              <a:rPr lang="ru-RU" b="1" dirty="0"/>
              <a:t>) </a:t>
            </a:r>
            <a:r>
              <a:rPr lang="ru-RU" b="1" dirty="0" err="1" smtClean="0"/>
              <a:t>Н.Виннер</a:t>
            </a:r>
            <a:r>
              <a:rPr lang="ru-RU" b="1" dirty="0" smtClean="0"/>
              <a:t> </a:t>
            </a:r>
            <a:r>
              <a:rPr lang="ru-RU" b="1" dirty="0"/>
              <a:t>- основатель кибернетики</a:t>
            </a:r>
            <a:r>
              <a:rPr lang="ru-RU" b="1" dirty="0" smtClean="0"/>
              <a:t>.</a:t>
            </a:r>
          </a:p>
          <a:p>
            <a:pPr marL="0" indent="0">
              <a:buNone/>
            </a:pPr>
            <a:r>
              <a:rPr lang="ru-RU" b="1" dirty="0" smtClean="0"/>
              <a:t>д</a:t>
            </a:r>
            <a:r>
              <a:rPr lang="ru-RU" b="1" dirty="0"/>
              <a:t>) чтобы сократить дробь, нужно найти общий делитель числителя и знаменателя и разделить на него и числитель и знаменатель</a:t>
            </a:r>
            <a:r>
              <a:rPr lang="ru-RU" b="1" dirty="0" smtClean="0"/>
              <a:t>.</a:t>
            </a:r>
          </a:p>
          <a:p>
            <a:pPr marL="0" indent="0">
              <a:buNone/>
            </a:pPr>
            <a:r>
              <a:rPr lang="ru-RU" b="1" dirty="0" smtClean="0"/>
              <a:t>е</a:t>
            </a:r>
            <a:r>
              <a:rPr lang="ru-RU" b="1" dirty="0"/>
              <a:t>) для удаления текущего файла с помощью </a:t>
            </a:r>
            <a:r>
              <a:rPr lang="ru-RU" b="1" dirty="0" err="1"/>
              <a:t>Windows</a:t>
            </a:r>
            <a:r>
              <a:rPr lang="ru-RU" b="1" dirty="0"/>
              <a:t> </a:t>
            </a:r>
            <a:r>
              <a:rPr lang="ru-RU" b="1" dirty="0" err="1"/>
              <a:t>Commander</a:t>
            </a:r>
            <a:r>
              <a:rPr lang="ru-RU" b="1" dirty="0"/>
              <a:t> нужно нажать клавишу F8</a:t>
            </a:r>
            <a:r>
              <a:rPr lang="ru-RU" b="1" dirty="0" smtClean="0"/>
              <a:t>.</a:t>
            </a:r>
          </a:p>
          <a:p>
            <a:pPr marL="0" indent="0">
              <a:buNone/>
            </a:pPr>
            <a:r>
              <a:rPr lang="ru-RU" b="1" dirty="0" smtClean="0"/>
              <a:t>ж</a:t>
            </a:r>
            <a:r>
              <a:rPr lang="ru-RU" b="1" dirty="0"/>
              <a:t>) Юрий Гагарин - первый космонавт.</a:t>
            </a:r>
          </a:p>
        </p:txBody>
      </p:sp>
    </p:spTree>
    <p:extLst>
      <p:ext uri="{BB962C8B-B14F-4D97-AF65-F5344CB8AC3E}">
        <p14:creationId xmlns:p14="http://schemas.microsoft.com/office/powerpoint/2010/main" val="35834829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1700808"/>
            <a:ext cx="7408333" cy="5040560"/>
          </a:xfrm>
        </p:spPr>
        <p:txBody>
          <a:bodyPr>
            <a:normAutofit/>
          </a:bodyPr>
          <a:lstStyle/>
          <a:p>
            <a:r>
              <a:rPr lang="ru-RU" dirty="0" smtClean="0"/>
              <a:t>все</a:t>
            </a:r>
            <a:r>
              <a:rPr lang="ru-RU" dirty="0"/>
              <a:t>, что мы </a:t>
            </a:r>
            <a:r>
              <a:rPr lang="ru-RU" dirty="0" smtClean="0"/>
              <a:t>узнали </a:t>
            </a:r>
            <a:r>
              <a:rPr lang="ru-RU" dirty="0"/>
              <a:t>от </a:t>
            </a:r>
            <a:r>
              <a:rPr lang="ru-RU" dirty="0" smtClean="0"/>
              <a:t>родителей </a:t>
            </a:r>
          </a:p>
          <a:p>
            <a:r>
              <a:rPr lang="ru-RU" dirty="0"/>
              <a:t>все, что мы узнали от </a:t>
            </a:r>
            <a:r>
              <a:rPr lang="ru-RU" dirty="0" smtClean="0"/>
              <a:t>учителей </a:t>
            </a:r>
          </a:p>
          <a:p>
            <a:r>
              <a:rPr lang="ru-RU" dirty="0"/>
              <a:t>все, что мы узнали </a:t>
            </a:r>
            <a:r>
              <a:rPr lang="ru-RU" dirty="0" smtClean="0"/>
              <a:t>из книг </a:t>
            </a:r>
          </a:p>
          <a:p>
            <a:r>
              <a:rPr lang="ru-RU" dirty="0"/>
              <a:t>все, что мы узнали от </a:t>
            </a:r>
            <a:r>
              <a:rPr lang="ru-RU" dirty="0" smtClean="0"/>
              <a:t>из </a:t>
            </a:r>
            <a:r>
              <a:rPr lang="ru-RU" dirty="0"/>
              <a:t>личного практического опыта и сохранили в своей </a:t>
            </a:r>
            <a:r>
              <a:rPr lang="ru-RU" dirty="0" smtClean="0"/>
              <a:t>памяти </a:t>
            </a:r>
          </a:p>
          <a:p>
            <a:r>
              <a:rPr lang="ru-RU" dirty="0"/>
              <a:t>все, что написано в книгах, журналах, </a:t>
            </a:r>
            <a:r>
              <a:rPr lang="ru-RU" dirty="0" smtClean="0"/>
              <a:t>газетах</a:t>
            </a:r>
          </a:p>
          <a:p>
            <a:pPr marL="0" indent="0">
              <a:buNone/>
            </a:pPr>
            <a:endParaRPr lang="ru-RU" dirty="0" smtClean="0"/>
          </a:p>
          <a:p>
            <a:pPr marL="0" indent="0" algn="ctr">
              <a:buNone/>
            </a:pPr>
            <a:r>
              <a:rPr lang="ru-RU" b="1" dirty="0" smtClean="0"/>
              <a:t>Все это – информация.</a:t>
            </a:r>
            <a:endParaRPr lang="ru-RU" b="1" dirty="0"/>
          </a:p>
          <a:p>
            <a:pPr marL="0" indent="0" algn="just">
              <a:buNone/>
            </a:pPr>
            <a:r>
              <a:rPr lang="ru-RU" dirty="0"/>
              <a:t>Информация для человека — это содержание получаемых им сообщений. Информация пополняет знания человека.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Что такое информация?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846025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2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2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2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872067" y="2132856"/>
            <a:ext cx="7408333" cy="3993307"/>
          </a:xfrm>
        </p:spPr>
        <p:txBody>
          <a:bodyPr/>
          <a:lstStyle/>
          <a:p>
            <a:r>
              <a:rPr lang="ru-RU" dirty="0" smtClean="0"/>
              <a:t>При помощи </a:t>
            </a:r>
            <a:r>
              <a:rPr lang="ru-RU" b="1" u="sng" dirty="0" smtClean="0"/>
              <a:t>зрения</a:t>
            </a:r>
            <a:r>
              <a:rPr lang="ru-RU" dirty="0" smtClean="0"/>
              <a:t> – видит</a:t>
            </a:r>
          </a:p>
          <a:p>
            <a:r>
              <a:rPr lang="ru-RU" dirty="0" smtClean="0"/>
              <a:t>При помощи </a:t>
            </a:r>
            <a:r>
              <a:rPr lang="ru-RU" b="1" u="sng" dirty="0" smtClean="0"/>
              <a:t>слуха</a:t>
            </a:r>
            <a:r>
              <a:rPr lang="ru-RU" dirty="0" smtClean="0"/>
              <a:t> – слышит</a:t>
            </a:r>
          </a:p>
          <a:p>
            <a:r>
              <a:rPr lang="ru-RU" dirty="0" smtClean="0"/>
              <a:t>При помощи </a:t>
            </a:r>
            <a:r>
              <a:rPr lang="ru-RU" b="1" u="sng" dirty="0" smtClean="0"/>
              <a:t>обоняния</a:t>
            </a:r>
            <a:r>
              <a:rPr lang="ru-RU" dirty="0" smtClean="0"/>
              <a:t> – чувствует запахи</a:t>
            </a:r>
          </a:p>
          <a:p>
            <a:r>
              <a:rPr lang="ru-RU" dirty="0" smtClean="0"/>
              <a:t>При помощи </a:t>
            </a:r>
            <a:r>
              <a:rPr lang="ru-RU" b="1" u="sng" dirty="0" smtClean="0"/>
              <a:t>вкуса</a:t>
            </a:r>
            <a:r>
              <a:rPr lang="ru-RU" dirty="0" smtClean="0"/>
              <a:t> – чувствует вкус</a:t>
            </a:r>
          </a:p>
          <a:p>
            <a:r>
              <a:rPr lang="ru-RU" dirty="0" smtClean="0"/>
              <a:t>При помощи </a:t>
            </a:r>
            <a:r>
              <a:rPr lang="ru-RU" b="1" u="sng" dirty="0" smtClean="0"/>
              <a:t>осязания</a:t>
            </a:r>
            <a:r>
              <a:rPr lang="ru-RU" dirty="0" smtClean="0"/>
              <a:t> – чувствует теплое-холодное, твердое-мягкое и т.п.</a:t>
            </a:r>
          </a:p>
          <a:p>
            <a:endParaRPr lang="ru-RU" dirty="0" smtClean="0"/>
          </a:p>
          <a:p>
            <a:pPr marL="0" indent="0" algn="ctr">
              <a:buNone/>
            </a:pPr>
            <a:r>
              <a:rPr lang="ru-RU" dirty="0" smtClean="0"/>
              <a:t>Все это – </a:t>
            </a:r>
            <a:r>
              <a:rPr lang="ru-RU" b="1" dirty="0" smtClean="0"/>
              <a:t>зрение, слух, обоняние, вкус, осязание </a:t>
            </a:r>
            <a:r>
              <a:rPr lang="ru-RU" dirty="0" smtClean="0"/>
              <a:t>– </a:t>
            </a:r>
            <a:r>
              <a:rPr lang="ru-RU" u="sng" dirty="0" smtClean="0"/>
              <a:t>каналы связи</a:t>
            </a:r>
            <a:r>
              <a:rPr lang="ru-RU" dirty="0" smtClean="0"/>
              <a:t> человека с окружающим миром</a:t>
            </a:r>
            <a:endParaRPr lang="ru-RU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Как человек получает информацию из окружающего мира?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79248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2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2276872"/>
            <a:ext cx="7408333" cy="4320480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ru-RU" dirty="0" smtClean="0"/>
              <a:t>Например, может получиться такой вот список:</a:t>
            </a:r>
          </a:p>
          <a:p>
            <a:pPr lvl="0"/>
            <a:r>
              <a:rPr lang="ru-RU" dirty="0" smtClean="0"/>
              <a:t>Я </a:t>
            </a:r>
            <a:r>
              <a:rPr lang="ru-RU" dirty="0"/>
              <a:t>знаю, что Земля вращается вокруг Солнца</a:t>
            </a:r>
          </a:p>
          <a:p>
            <a:pPr lvl="0"/>
            <a:r>
              <a:rPr lang="ru-RU" dirty="0"/>
              <a:t>Я знаю, что Байкал — самое глубокое в мире пресное озеро</a:t>
            </a:r>
          </a:p>
          <a:p>
            <a:pPr lvl="0"/>
            <a:r>
              <a:rPr lang="ru-RU" dirty="0"/>
              <a:t>Я знаю, как собрать радиоприемник</a:t>
            </a:r>
          </a:p>
          <a:p>
            <a:pPr lvl="0"/>
            <a:r>
              <a:rPr lang="ru-RU" dirty="0"/>
              <a:t>Я знаю, что Пушкин родился в 1799 году</a:t>
            </a:r>
          </a:p>
          <a:p>
            <a:pPr lvl="0"/>
            <a:r>
              <a:rPr lang="ru-RU" dirty="0"/>
              <a:t>Я знаю, как перемножать простые дроби</a:t>
            </a:r>
          </a:p>
          <a:p>
            <a:pPr lvl="0"/>
            <a:r>
              <a:rPr lang="ru-RU" dirty="0"/>
              <a:t>Я знаю, как выращивать помидоры</a:t>
            </a:r>
          </a:p>
          <a:p>
            <a:pPr lvl="0"/>
            <a:r>
              <a:rPr lang="ru-RU" dirty="0"/>
              <a:t>Я знаю, что квадрат гипотенузы равен сумме квадратов </a:t>
            </a:r>
            <a:r>
              <a:rPr lang="ru-RU" dirty="0" smtClean="0"/>
              <a:t>катетов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 smtClean="0"/>
              <a:t>Ччто</a:t>
            </a:r>
            <a:r>
              <a:rPr lang="ru-RU" dirty="0" smtClean="0"/>
              <a:t> же представляют собой ваши знания?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698614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90472"/>
          </a:xfrm>
        </p:spPr>
        <p:txBody>
          <a:bodyPr>
            <a:normAutofit fontScale="90000"/>
          </a:bodyPr>
          <a:lstStyle/>
          <a:p>
            <a:r>
              <a:rPr lang="ru-RU" dirty="0"/>
              <a:t>Всю эту «кучу» знаний можно разделить на две группы.</a:t>
            </a:r>
            <a:br>
              <a:rPr lang="ru-RU" dirty="0"/>
            </a:br>
            <a:endParaRPr lang="ru-RU" dirty="0"/>
          </a:p>
        </p:txBody>
      </p:sp>
      <p:sp>
        <p:nvSpPr>
          <p:cNvPr id="5" name="Объект 4"/>
          <p:cNvSpPr>
            <a:spLocks noGrp="1"/>
          </p:cNvSpPr>
          <p:nvPr>
            <p:ph sz="quarter" idx="13"/>
          </p:nvPr>
        </p:nvSpPr>
        <p:spPr>
          <a:xfrm>
            <a:off x="179512" y="2060848"/>
            <a:ext cx="4319335" cy="4536504"/>
          </a:xfrm>
        </p:spPr>
        <p:txBody>
          <a:bodyPr>
            <a:normAutofit fontScale="92500" lnSpcReduction="10000"/>
          </a:bodyPr>
          <a:lstStyle/>
          <a:p>
            <a:pPr marL="0" lvl="0" indent="0">
              <a:buNone/>
            </a:pPr>
            <a:r>
              <a:rPr lang="ru-RU" b="1" u="sng" dirty="0" smtClean="0"/>
              <a:t>ДЕКЛАРАТИВНЫЕ</a:t>
            </a:r>
          </a:p>
          <a:p>
            <a:pPr marL="0" lvl="0" indent="0">
              <a:buNone/>
            </a:pPr>
            <a:r>
              <a:rPr lang="ru-RU" b="1" dirty="0" smtClean="0"/>
              <a:t>Знания группы «я знаю, что»</a:t>
            </a:r>
          </a:p>
          <a:p>
            <a:pPr marL="0" lvl="0" indent="0">
              <a:buNone/>
            </a:pPr>
            <a:endParaRPr lang="ru-RU" b="1" dirty="0" smtClean="0"/>
          </a:p>
          <a:p>
            <a:pPr lvl="0"/>
            <a:r>
              <a:rPr lang="ru-RU" dirty="0" smtClean="0"/>
              <a:t>Я </a:t>
            </a:r>
            <a:r>
              <a:rPr lang="ru-RU" dirty="0"/>
              <a:t>знаю, что Земля вращается вокруг Солнца</a:t>
            </a:r>
          </a:p>
          <a:p>
            <a:pPr lvl="0"/>
            <a:r>
              <a:rPr lang="ru-RU" dirty="0"/>
              <a:t>Я знаю, что Байкал — самое глубокое в мире пресное озеро</a:t>
            </a:r>
          </a:p>
          <a:p>
            <a:pPr lvl="0"/>
            <a:r>
              <a:rPr lang="ru-RU" dirty="0" smtClean="0"/>
              <a:t>Я </a:t>
            </a:r>
            <a:r>
              <a:rPr lang="ru-RU" dirty="0"/>
              <a:t>знаю, что Пушкин родился в 1799 году</a:t>
            </a:r>
          </a:p>
          <a:p>
            <a:pPr lvl="0"/>
            <a:r>
              <a:rPr lang="ru-RU" dirty="0" smtClean="0"/>
              <a:t>Я </a:t>
            </a:r>
            <a:r>
              <a:rPr lang="ru-RU" dirty="0"/>
              <a:t>знаю, что квадрат гипотенузы равен сумме квадратов катетов</a:t>
            </a:r>
          </a:p>
          <a:p>
            <a:endParaRPr lang="ru-RU" dirty="0"/>
          </a:p>
        </p:txBody>
      </p:sp>
      <p:sp>
        <p:nvSpPr>
          <p:cNvPr id="6" name="Объект 5"/>
          <p:cNvSpPr>
            <a:spLocks noGrp="1"/>
          </p:cNvSpPr>
          <p:nvPr>
            <p:ph sz="quarter" idx="14"/>
          </p:nvPr>
        </p:nvSpPr>
        <p:spPr>
          <a:xfrm>
            <a:off x="4645152" y="2060848"/>
            <a:ext cx="4319336" cy="3456384"/>
          </a:xfrm>
        </p:spPr>
        <p:txBody>
          <a:bodyPr>
            <a:normAutofit lnSpcReduction="10000"/>
          </a:bodyPr>
          <a:lstStyle/>
          <a:p>
            <a:pPr marL="0" lvl="0" indent="0">
              <a:buNone/>
            </a:pPr>
            <a:r>
              <a:rPr lang="ru-RU" b="1" u="sng" dirty="0" smtClean="0"/>
              <a:t>ПРОЦЕДУРНЫЕ</a:t>
            </a:r>
          </a:p>
          <a:p>
            <a:pPr marL="0" lvl="0" indent="0">
              <a:buNone/>
            </a:pPr>
            <a:r>
              <a:rPr lang="ru-RU" b="1" dirty="0" smtClean="0"/>
              <a:t>Знания группы «я знаю, как»</a:t>
            </a:r>
          </a:p>
          <a:p>
            <a:pPr marL="0" lvl="0" indent="0">
              <a:buNone/>
            </a:pPr>
            <a:endParaRPr lang="ru-RU" b="1" dirty="0" smtClean="0"/>
          </a:p>
          <a:p>
            <a:pPr lvl="0"/>
            <a:r>
              <a:rPr lang="ru-RU" dirty="0" smtClean="0"/>
              <a:t>Я </a:t>
            </a:r>
            <a:r>
              <a:rPr lang="ru-RU" dirty="0"/>
              <a:t>знаю, как собрать радиоприемник</a:t>
            </a:r>
          </a:p>
          <a:p>
            <a:pPr lvl="0"/>
            <a:r>
              <a:rPr lang="ru-RU" dirty="0"/>
              <a:t>Я знаю, как перемножать простые дроби</a:t>
            </a:r>
          </a:p>
          <a:p>
            <a:pPr lvl="0"/>
            <a:r>
              <a:rPr lang="ru-RU" dirty="0"/>
              <a:t>Я знаю, как выращивать помидоры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825436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Классификация знаний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по </a:t>
            </a:r>
            <a:r>
              <a:rPr lang="ru-RU" dirty="0"/>
              <a:t>степени научности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79512" y="1988840"/>
            <a:ext cx="4968552" cy="4869160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ru-RU" b="1" u="sng" dirty="0" err="1"/>
              <a:t>Вненаучные</a:t>
            </a:r>
            <a:r>
              <a:rPr lang="ru-RU" u="sng" dirty="0"/>
              <a:t> знания могут быть:</a:t>
            </a:r>
          </a:p>
          <a:p>
            <a:pPr lvl="0"/>
            <a:r>
              <a:rPr lang="ru-RU" dirty="0" err="1"/>
              <a:t>паранаучными</a:t>
            </a:r>
            <a:r>
              <a:rPr lang="ru-RU" dirty="0"/>
              <a:t>  (алхимия, астрология)</a:t>
            </a:r>
          </a:p>
          <a:p>
            <a:pPr lvl="0"/>
            <a:r>
              <a:rPr lang="ru-RU" dirty="0"/>
              <a:t>лженаучными </a:t>
            </a:r>
          </a:p>
          <a:p>
            <a:pPr lvl="0"/>
            <a:r>
              <a:rPr lang="ru-RU" dirty="0"/>
              <a:t>квазинаучными (</a:t>
            </a:r>
            <a:r>
              <a:rPr lang="ru-RU" dirty="0" err="1"/>
              <a:t>лысенковщина</a:t>
            </a:r>
            <a:r>
              <a:rPr lang="ru-RU" dirty="0"/>
              <a:t> — отрицание генетики)</a:t>
            </a:r>
          </a:p>
          <a:p>
            <a:pPr lvl="0"/>
            <a:r>
              <a:rPr lang="ru-RU" dirty="0"/>
              <a:t>антинаучными (поиск лекарства от всех болезней - панацеи)</a:t>
            </a:r>
          </a:p>
          <a:p>
            <a:pPr lvl="0"/>
            <a:r>
              <a:rPr lang="ru-RU" dirty="0"/>
              <a:t>псевдонаучными (истории о древних астронавтах, о снежном человеке, о чудовище из озера Лох-Несс) </a:t>
            </a:r>
          </a:p>
          <a:p>
            <a:pPr lvl="0"/>
            <a:r>
              <a:rPr lang="ru-RU" dirty="0" smtClean="0"/>
              <a:t>обыденно-практическими</a:t>
            </a:r>
            <a:r>
              <a:rPr lang="ru-RU" dirty="0"/>
              <a:t>  </a:t>
            </a:r>
            <a:r>
              <a:rPr lang="ru-RU" dirty="0" smtClean="0"/>
              <a:t>(</a:t>
            </a:r>
            <a:r>
              <a:rPr lang="ru-RU" dirty="0"/>
              <a:t>здравый смысл, и приметы, и назидания, и рецепты, и личный опыт, и традиции) </a:t>
            </a:r>
          </a:p>
          <a:p>
            <a:pPr lvl="0"/>
            <a:r>
              <a:rPr lang="ru-RU" dirty="0"/>
              <a:t>личностными (умение плавать, ездить на велосипеде</a:t>
            </a:r>
            <a:r>
              <a:rPr lang="ru-RU" dirty="0" smtClean="0"/>
              <a:t>)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6012160" y="2420888"/>
            <a:ext cx="2952328" cy="2952328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b="1" u="sng" dirty="0"/>
              <a:t>Научные</a:t>
            </a:r>
            <a:r>
              <a:rPr lang="ru-RU" u="sng" dirty="0"/>
              <a:t> знания могут быть</a:t>
            </a:r>
          </a:p>
          <a:p>
            <a:pPr lvl="0"/>
            <a:r>
              <a:rPr lang="ru-RU" dirty="0"/>
              <a:t>эмпирическими (на основе опыта или наблюдения) </a:t>
            </a:r>
          </a:p>
          <a:p>
            <a:r>
              <a:rPr lang="ru-RU" dirty="0"/>
              <a:t>теоретическими (на основе анализа абстрактных моделей).</a:t>
            </a:r>
          </a:p>
          <a:p>
            <a:pPr marL="0" indent="0">
              <a:buNone/>
            </a:pPr>
            <a:r>
              <a:rPr lang="ru-RU" u="sng" dirty="0"/>
              <a:t/>
            </a:r>
            <a:br>
              <a:rPr lang="ru-RU" u="sng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74299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Классификация знаний </a:t>
            </a:r>
            <a:br>
              <a:rPr lang="ru-RU" dirty="0" smtClean="0"/>
            </a:br>
            <a:r>
              <a:rPr lang="ru-RU" dirty="0" smtClean="0"/>
              <a:t>по </a:t>
            </a:r>
            <a:r>
              <a:rPr lang="ru-RU" dirty="0"/>
              <a:t>местонахождению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79513" y="2204864"/>
            <a:ext cx="3384375" cy="3672408"/>
          </a:xfrm>
        </p:spPr>
        <p:txBody>
          <a:bodyPr/>
          <a:lstStyle/>
          <a:p>
            <a:pPr marL="0" indent="0" algn="ctr">
              <a:buNone/>
            </a:pPr>
            <a:r>
              <a:rPr lang="ru-RU" b="1" dirty="0" smtClean="0"/>
              <a:t>Личностные </a:t>
            </a:r>
            <a:r>
              <a:rPr lang="ru-RU" b="1" dirty="0"/>
              <a:t>(неявные, скрытые, пока не формализованные) </a:t>
            </a:r>
            <a:r>
              <a:rPr lang="ru-RU" b="1" dirty="0" smtClean="0"/>
              <a:t>знания</a:t>
            </a:r>
          </a:p>
          <a:p>
            <a:r>
              <a:rPr lang="ru-RU" dirty="0"/>
              <a:t>знания людей, которые еще не формализованы и не могут быть переданы другим людям. </a:t>
            </a:r>
          </a:p>
          <a:p>
            <a:pPr marL="0" indent="0">
              <a:buNone/>
            </a:pPr>
            <a:endParaRPr lang="ru-RU" b="1" dirty="0"/>
          </a:p>
        </p:txBody>
      </p:sp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3995936" y="2204864"/>
            <a:ext cx="5040560" cy="4392488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ru-RU" b="1" dirty="0" smtClean="0"/>
              <a:t>Формализованные </a:t>
            </a:r>
            <a:r>
              <a:rPr lang="ru-RU" b="1" dirty="0"/>
              <a:t>(явные) </a:t>
            </a:r>
            <a:r>
              <a:rPr lang="ru-RU" b="1" dirty="0" smtClean="0"/>
              <a:t>знания</a:t>
            </a:r>
          </a:p>
          <a:p>
            <a:pPr lvl="0"/>
            <a:r>
              <a:rPr lang="ru-RU" dirty="0"/>
              <a:t>знания в документах, </a:t>
            </a:r>
          </a:p>
          <a:p>
            <a:pPr lvl="0"/>
            <a:r>
              <a:rPr lang="ru-RU" dirty="0"/>
              <a:t>знания на компакт дисках, </a:t>
            </a:r>
          </a:p>
          <a:p>
            <a:pPr lvl="0"/>
            <a:r>
              <a:rPr lang="ru-RU" dirty="0"/>
              <a:t>знания в персональных компьютерах, </a:t>
            </a:r>
          </a:p>
          <a:p>
            <a:pPr lvl="0"/>
            <a:r>
              <a:rPr lang="ru-RU" dirty="0"/>
              <a:t>знания в Интернете, </a:t>
            </a:r>
          </a:p>
          <a:p>
            <a:pPr lvl="0"/>
            <a:r>
              <a:rPr lang="ru-RU" dirty="0"/>
              <a:t>знания в базах знаний, </a:t>
            </a:r>
          </a:p>
          <a:p>
            <a:pPr lvl="0"/>
            <a:r>
              <a:rPr lang="ru-RU" dirty="0"/>
              <a:t>знания в экспертных системах, извлеченные из неявных знаний людей-экспертов</a:t>
            </a:r>
            <a:r>
              <a:rPr lang="ru-RU" dirty="0" smtClean="0"/>
              <a:t>.</a:t>
            </a:r>
            <a:r>
              <a:rPr lang="ru-RU" dirty="0"/>
              <a:t/>
            </a:r>
            <a:br>
              <a:rPr lang="ru-RU" dirty="0"/>
            </a:b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17404370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872067" y="1772816"/>
            <a:ext cx="7408333" cy="4968552"/>
          </a:xfrm>
        </p:spPr>
        <p:txBody>
          <a:bodyPr>
            <a:normAutofit fontScale="92500"/>
          </a:bodyPr>
          <a:lstStyle/>
          <a:p>
            <a:r>
              <a:rPr lang="ru-RU" b="1" dirty="0" err="1"/>
              <a:t>你好吗</a:t>
            </a:r>
            <a:r>
              <a:rPr lang="ru-RU" b="1" dirty="0" smtClean="0"/>
              <a:t>？</a:t>
            </a:r>
            <a:r>
              <a:rPr lang="ru-RU" dirty="0"/>
              <a:t> </a:t>
            </a:r>
            <a:r>
              <a:rPr lang="ru-RU" b="1" dirty="0" err="1"/>
              <a:t>很好</a:t>
            </a:r>
            <a:r>
              <a:rPr lang="ru-RU" b="1" dirty="0"/>
              <a:t>, </a:t>
            </a:r>
            <a:r>
              <a:rPr lang="ru-RU" b="1" dirty="0" err="1"/>
              <a:t>谢谢</a:t>
            </a:r>
            <a:r>
              <a:rPr lang="ru-RU" b="1" dirty="0" smtClean="0"/>
              <a:t>。</a:t>
            </a:r>
          </a:p>
          <a:p>
            <a:pPr marL="0" indent="0">
              <a:buNone/>
            </a:pPr>
            <a:endParaRPr lang="ru-RU" b="1" dirty="0" smtClean="0"/>
          </a:p>
          <a:p>
            <a:r>
              <a:rPr lang="ru-RU" dirty="0" smtClean="0"/>
              <a:t>«Значение определенного интеграла равно разности значений первообразной подынтегральной функции на верхнем и нижнем пределах»</a:t>
            </a:r>
          </a:p>
          <a:p>
            <a:pPr marL="0" indent="0">
              <a:buNone/>
            </a:pPr>
            <a:endParaRPr lang="ru-RU" dirty="0" smtClean="0"/>
          </a:p>
          <a:p>
            <a:pPr lvl="0"/>
            <a:r>
              <a:rPr lang="ru-RU" dirty="0"/>
              <a:t>Дважды два — четыре.</a:t>
            </a:r>
          </a:p>
          <a:p>
            <a:pPr marL="0" indent="0">
              <a:buNone/>
            </a:pPr>
            <a:endParaRPr lang="ru-RU" b="1" dirty="0" smtClean="0"/>
          </a:p>
          <a:p>
            <a:pPr marL="0" indent="0">
              <a:buNone/>
            </a:pPr>
            <a:r>
              <a:rPr lang="ru-RU" dirty="0"/>
              <a:t>Пополняют эти сообщения ваши знания</a:t>
            </a:r>
            <a:r>
              <a:rPr lang="ru-RU" dirty="0" smtClean="0"/>
              <a:t>?</a:t>
            </a:r>
          </a:p>
          <a:p>
            <a:pPr marL="0" indent="0">
              <a:buNone/>
            </a:pPr>
            <a:r>
              <a:rPr lang="ru-RU" dirty="0"/>
              <a:t>Сообщение, принимаемое человеком, содержит для него информацию, если заключенные в сообщении сведения являются для </a:t>
            </a:r>
            <a:r>
              <a:rPr lang="ru-RU" dirty="0" smtClean="0"/>
              <a:t>этого </a:t>
            </a:r>
            <a:r>
              <a:rPr lang="ru-RU" dirty="0"/>
              <a:t>человека </a:t>
            </a:r>
            <a:r>
              <a:rPr lang="ru-RU" b="1" u="sng" dirty="0"/>
              <a:t>новыми</a:t>
            </a:r>
            <a:r>
              <a:rPr lang="ru-RU" dirty="0"/>
              <a:t> и </a:t>
            </a:r>
            <a:r>
              <a:rPr lang="ru-RU" b="1" u="sng" dirty="0"/>
              <a:t>понятными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Всякое </a:t>
            </a:r>
            <a:r>
              <a:rPr lang="ru-RU" dirty="0"/>
              <a:t>ли </a:t>
            </a:r>
            <a:r>
              <a:rPr lang="ru-RU" dirty="0" smtClean="0"/>
              <a:t>сообщение </a:t>
            </a:r>
            <a:r>
              <a:rPr lang="ru-RU" dirty="0"/>
              <a:t>несет для нас информацию?</a:t>
            </a:r>
          </a:p>
        </p:txBody>
      </p:sp>
    </p:spTree>
    <p:extLst>
      <p:ext uri="{BB962C8B-B14F-4D97-AF65-F5344CB8AC3E}">
        <p14:creationId xmlns:p14="http://schemas.microsoft.com/office/powerpoint/2010/main" val="5738153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872067" y="2132856"/>
            <a:ext cx="7408333" cy="3993307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ru-RU" sz="3200" b="1" dirty="0" smtClean="0"/>
              <a:t>Получение </a:t>
            </a:r>
            <a:r>
              <a:rPr lang="ru-RU" sz="3200" b="1" dirty="0"/>
              <a:t>любых знаний должно идти от известного к неизвестному, от простого к сложному, тогда каждое новое сообщение будет понятным, а значит будет нести информацию для человека. </a:t>
            </a:r>
            <a:endParaRPr lang="ru-RU" sz="3200" b="1" dirty="0" smtClean="0"/>
          </a:p>
          <a:p>
            <a:pPr marL="0" indent="0" algn="ctr">
              <a:buNone/>
            </a:pPr>
            <a:r>
              <a:rPr lang="ru-RU" sz="3200" b="1" dirty="0" smtClean="0"/>
              <a:t>На </a:t>
            </a:r>
            <a:r>
              <a:rPr lang="ru-RU" sz="3200" b="1" dirty="0"/>
              <a:t>этом должно быть основано каждое обучение</a:t>
            </a:r>
            <a:r>
              <a:rPr lang="ru-RU" sz="3200" b="1" dirty="0" smtClean="0"/>
              <a:t>.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32800272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89</TotalTime>
  <Words>659</Words>
  <Application>Microsoft Office PowerPoint</Application>
  <PresentationFormat>Экран (4:3)</PresentationFormat>
  <Paragraphs>89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Волна</vt:lpstr>
      <vt:lpstr>Предмет информатики.  Роль информации в жизни людей.  Информация и знания. </vt:lpstr>
      <vt:lpstr>Что такое информация?</vt:lpstr>
      <vt:lpstr>Как человек получает информацию из окружающего мира?</vt:lpstr>
      <vt:lpstr>Ччто же представляют собой ваши знания?</vt:lpstr>
      <vt:lpstr>Всю эту «кучу» знаний можно разделить на две группы. </vt:lpstr>
      <vt:lpstr>Классификация знаний  по степени научности</vt:lpstr>
      <vt:lpstr>Классификация знаний  по местонахождению</vt:lpstr>
      <vt:lpstr>Всякое ли сообщение несет для нас информацию?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Предмет информатики.  Роль информации в жизни людей.  Информация и знания.</dc:title>
  <dc:creator>Виталик</dc:creator>
  <cp:lastModifiedBy>Виталик</cp:lastModifiedBy>
  <cp:revision>9</cp:revision>
  <dcterms:created xsi:type="dcterms:W3CDTF">2013-09-16T16:39:39Z</dcterms:created>
  <dcterms:modified xsi:type="dcterms:W3CDTF">2013-12-17T16:00:49Z</dcterms:modified>
</cp:coreProperties>
</file>