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A1C475-BE59-4FC2-B40D-C4627FA869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16C5AE-784D-4972-AFED-4A877353FF5D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/>
              <a:t>Тексты в компьютерной </a:t>
            </a:r>
            <a:r>
              <a:rPr lang="ru-RU" sz="4400" b="1" dirty="0" smtClean="0"/>
              <a:t>памяти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7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0"/>
            <a:ext cx="8291264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/>
              <a:t>Помимо восьмиразрядной кодировки символов все большее распространение получает шестнадцатиразрядная кодировка – двухбайтовая – </a:t>
            </a:r>
            <a:r>
              <a:rPr lang="en-US" sz="3200" b="1" dirty="0" smtClean="0">
                <a:solidFill>
                  <a:srgbClr val="0070C0"/>
                </a:solidFill>
              </a:rPr>
              <a:t>UNICODE</a:t>
            </a:r>
            <a:endParaRPr lang="ru-RU" sz="3200" b="1" dirty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endParaRPr lang="ru-RU" sz="3200" b="1" dirty="0"/>
          </a:p>
          <a:p>
            <a:pPr marL="0" indent="0" algn="ctr">
              <a:buNone/>
            </a:pPr>
            <a:r>
              <a:rPr lang="en-US" sz="2400" b="1" dirty="0" smtClean="0"/>
              <a:t>UNICODE</a:t>
            </a:r>
            <a:r>
              <a:rPr lang="ru-RU" sz="2400" b="1" dirty="0" smtClean="0"/>
              <a:t> – шестнадцати битовая или двухбайтовая кодировка. Один символ весит </a:t>
            </a:r>
            <a:r>
              <a:rPr lang="ru-RU" sz="2400" b="1" dirty="0" smtClean="0">
                <a:solidFill>
                  <a:srgbClr val="0070C0"/>
                </a:solidFill>
              </a:rPr>
              <a:t>16 бит </a:t>
            </a:r>
            <a:r>
              <a:rPr lang="ru-RU" sz="2400" b="1" dirty="0" smtClean="0"/>
              <a:t>или </a:t>
            </a:r>
            <a:r>
              <a:rPr lang="ru-RU" sz="2400" b="1" dirty="0" smtClean="0">
                <a:solidFill>
                  <a:srgbClr val="0070C0"/>
                </a:solidFill>
              </a:rPr>
              <a:t>2 байта</a:t>
            </a:r>
            <a:r>
              <a:rPr lang="ru-RU" sz="2400" b="1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953" y="2132856"/>
            <a:ext cx="4687368" cy="376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3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8291264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Тексты вводятся в память компьютера с помощью клавиатуры.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На </a:t>
            </a:r>
            <a:r>
              <a:rPr lang="ru-RU" sz="3600" b="1" dirty="0"/>
              <a:t>клавишах написаны привычные нам буквы, но в оперативную компьютерную память  они попадают уже в виде двоичного кода</a:t>
            </a:r>
            <a:r>
              <a:rPr lang="ru-RU" sz="3600" b="1" dirty="0" smtClean="0"/>
              <a:t>.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42048"/>
            <a:ext cx="3894940" cy="311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8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8291264" cy="5714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Задания для самостоятельной работы:</a:t>
            </a:r>
            <a:br>
              <a:rPr lang="ru-RU" sz="2800" b="1" dirty="0" smtClean="0"/>
            </a:br>
            <a:endParaRPr lang="ru-RU" sz="2800" b="1" dirty="0" smtClean="0"/>
          </a:p>
          <a:p>
            <a:pPr marL="0" indent="0">
              <a:buNone/>
            </a:pPr>
            <a:r>
              <a:rPr lang="ru-RU" sz="2800" b="1" dirty="0"/>
              <a:t>1. Какой объём памяти займёт приведённый ниже текст, если известно, что в нём используется кодировочная таблица </a:t>
            </a:r>
            <a:r>
              <a:rPr lang="en-US" sz="2800" b="1" dirty="0"/>
              <a:t>ASCII</a:t>
            </a:r>
            <a:r>
              <a:rPr lang="ru-RU" sz="2800" b="1" dirty="0"/>
              <a:t>?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</a:rPr>
              <a:t>Happy New Year, dear friends</a:t>
            </a:r>
            <a:r>
              <a:rPr lang="en-US" sz="2800" b="1" dirty="0" smtClean="0">
                <a:solidFill>
                  <a:srgbClr val="0070C0"/>
                </a:solidFill>
              </a:rPr>
              <a:t>!!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Ответ: 30 знаков х 8 бит = 240 бит = 30 байт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2. Сколько </a:t>
            </a:r>
            <a:r>
              <a:rPr lang="ru-RU" sz="2800" b="1" dirty="0"/>
              <a:t>символов содержится в тексте, использующем таблицу </a:t>
            </a:r>
            <a:r>
              <a:rPr lang="en-US" sz="2800" b="1" dirty="0"/>
              <a:t>ASCII</a:t>
            </a:r>
            <a:r>
              <a:rPr lang="ru-RU" sz="2800" b="1" dirty="0"/>
              <a:t>, если известно, что он занимает </a:t>
            </a:r>
            <a:r>
              <a:rPr lang="ru-RU" sz="2800" b="1" dirty="0">
                <a:solidFill>
                  <a:srgbClr val="0070C0"/>
                </a:solidFill>
              </a:rPr>
              <a:t>24 576 бит </a:t>
            </a:r>
            <a:r>
              <a:rPr lang="ru-RU" sz="2800" b="1" dirty="0"/>
              <a:t>памяти</a:t>
            </a:r>
            <a:r>
              <a:rPr lang="ru-RU" sz="2800" b="1" dirty="0" smtClean="0"/>
              <a:t>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Ответ: 24 576 бит : 8 бит = 3 072 знака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9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8147248" cy="571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3. Текст занимает 1,25 Кбайт памяти компьютер. Сколько символов содержит этот текст?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Ответ: 1,25 Кбайт = 1,25х1024 = 1 208 байт. 1 символ компьютерного алфавита равен 1 байту, следовательно текст содержит 1 208 символов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4. Текст занимает 5 полных страниц. На каждой странице размещается 20 строк по 70 символов в строке. Какой объем оперативной памяти займет этот текст?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Ответ: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5 страниц х 20 строк х 70 символов = 7 000 байт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60648"/>
            <a:ext cx="8075240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/>
              <a:t>Первая область применения компьютеров, которую мы с вами рассмотрим – работа с текстами. </a:t>
            </a:r>
            <a:endParaRPr lang="ru-RU" sz="24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При </a:t>
            </a:r>
            <a:r>
              <a:rPr lang="ru-RU" sz="2000" b="1" dirty="0"/>
              <a:t>ручной </a:t>
            </a:r>
            <a:r>
              <a:rPr lang="ru-RU" sz="2000" b="1" dirty="0" smtClean="0"/>
              <a:t>записи</a:t>
            </a:r>
          </a:p>
          <a:p>
            <a:pPr marL="0" indent="0" algn="ctr">
              <a:buNone/>
            </a:pPr>
            <a:r>
              <a:rPr lang="ru-RU" sz="2000" b="1" dirty="0" smtClean="0"/>
              <a:t>часто возникает необходимость </a:t>
            </a:r>
            <a:r>
              <a:rPr lang="ru-RU" sz="2000" b="1" dirty="0"/>
              <a:t>исправлять ошибки или вносить какие-то изменения в </a:t>
            </a:r>
            <a:r>
              <a:rPr lang="ru-RU" sz="2000" b="1" dirty="0" smtClean="0"/>
              <a:t>текст 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приходится </a:t>
            </a:r>
            <a:r>
              <a:rPr lang="ru-RU" sz="2000" b="1" dirty="0"/>
              <a:t>зачеркивать, стирать, </a:t>
            </a:r>
            <a:r>
              <a:rPr lang="ru-RU" sz="2000" b="1" dirty="0" smtClean="0"/>
              <a:t>заклеивать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портится внешний </a:t>
            </a:r>
            <a:r>
              <a:rPr lang="ru-RU" sz="2000" b="1" dirty="0"/>
              <a:t>вид </a:t>
            </a:r>
            <a:r>
              <a:rPr lang="ru-RU" sz="2000" b="1" dirty="0" smtClean="0"/>
              <a:t>текста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возникает необходимость </a:t>
            </a:r>
            <a:r>
              <a:rPr lang="ru-RU" sz="2000" b="1" dirty="0"/>
              <a:t>переписывать текст </a:t>
            </a: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ведет </a:t>
            </a:r>
            <a:r>
              <a:rPr lang="ru-RU" sz="2000" b="1" dirty="0"/>
              <a:t>к потере времени и лишнему расходу </a:t>
            </a:r>
            <a:r>
              <a:rPr lang="ru-RU" sz="2000" b="1" dirty="0" smtClean="0"/>
              <a:t>бумаги</a:t>
            </a:r>
            <a:endParaRPr lang="ru-RU" sz="2000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12" y="2492896"/>
            <a:ext cx="620266" cy="5675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298" y="3404455"/>
            <a:ext cx="620266" cy="5675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12" y="4413447"/>
            <a:ext cx="620266" cy="56754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12" y="5436704"/>
            <a:ext cx="620266" cy="56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" y="3356992"/>
            <a:ext cx="1872208" cy="1872208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16632"/>
            <a:ext cx="8075240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Имея </a:t>
            </a:r>
            <a:r>
              <a:rPr lang="ru-RU" sz="2400" b="1" dirty="0" smtClean="0"/>
              <a:t>компьютер, </a:t>
            </a:r>
            <a:r>
              <a:rPr lang="ru-RU" sz="2400" b="1" dirty="0"/>
              <a:t>можно создавать тексты, не тратя на это лишнее время и бумагу. Носителем текста становится память компьютера. Конечно, для длительного сохранения это должна быть внешняя память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/>
              <a:t>Текст на внешних носителях сохраняется в виде файла</a:t>
            </a:r>
            <a:r>
              <a:rPr lang="ru-RU" sz="2400" b="1" dirty="0" smtClean="0"/>
              <a:t>.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/>
              <a:t>Вспомним, что такое ФАЙЛ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/>
              <a:t>Файл – это…</a:t>
            </a:r>
          </a:p>
          <a:p>
            <a:pPr marL="0" indent="0" algn="ctr">
              <a:buNone/>
            </a:pPr>
            <a:r>
              <a:rPr lang="ru-RU" sz="2400" b="1" dirty="0" smtClean="0"/>
              <a:t>поименованная область внешней памяти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3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4624"/>
            <a:ext cx="8075240" cy="66247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Преимущества сохранения </a:t>
            </a:r>
            <a:r>
              <a:rPr lang="ru-RU" sz="2000" b="1" dirty="0"/>
              <a:t>текстов в компьютерной памяти в файловой форме</a:t>
            </a:r>
            <a:r>
              <a:rPr lang="ru-RU" sz="2000" b="1" dirty="0" smtClean="0"/>
              <a:t>:</a:t>
            </a:r>
          </a:p>
          <a:p>
            <a:pPr marL="0" indent="0">
              <a:buNone/>
            </a:pPr>
            <a:endParaRPr lang="ru-RU" sz="2000" b="1" dirty="0"/>
          </a:p>
          <a:p>
            <a:pPr>
              <a:buFontTx/>
              <a:buChar char="-"/>
            </a:pPr>
            <a:r>
              <a:rPr lang="ru-RU" sz="2000" b="1" dirty="0" smtClean="0"/>
              <a:t>компактное </a:t>
            </a:r>
            <a:r>
              <a:rPr lang="ru-RU" sz="2000" b="1" dirty="0"/>
              <a:t>размещение (на компакт-диске объемом 700 </a:t>
            </a:r>
            <a:r>
              <a:rPr lang="ru-RU" sz="2000" b="1" dirty="0" err="1"/>
              <a:t>мб</a:t>
            </a:r>
            <a:r>
              <a:rPr lang="ru-RU" sz="2000" b="1" dirty="0"/>
              <a:t> можно разместить тексты более сотни книг в 500 страниц каждая</a:t>
            </a:r>
            <a:r>
              <a:rPr lang="ru-RU" sz="2000" b="1" dirty="0" smtClean="0"/>
              <a:t>)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>
              <a:buFontTx/>
              <a:buChar char="-"/>
            </a:pPr>
            <a:r>
              <a:rPr lang="ru-RU" sz="2000" b="1" dirty="0" smtClean="0"/>
              <a:t>если </a:t>
            </a:r>
            <a:r>
              <a:rPr lang="ru-RU" sz="2000" b="1" dirty="0"/>
              <a:t>данный текст становится ненужным, то дискету, как бумагу, не надо выбрасывать или сдавать в макулатуру – с нее можно стереть этот файл и на его место записать </a:t>
            </a:r>
            <a:r>
              <a:rPr lang="ru-RU" sz="2000" b="1" dirty="0" smtClean="0"/>
              <a:t>новый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>
              <a:buFontTx/>
              <a:buChar char="-"/>
            </a:pPr>
            <a:r>
              <a:rPr lang="ru-RU" sz="2000" b="1" dirty="0" smtClean="0"/>
              <a:t>файл </a:t>
            </a:r>
            <a:r>
              <a:rPr lang="ru-RU" sz="2000" b="1" dirty="0"/>
              <a:t>всегда можно скопировать в любом количестве на другие </a:t>
            </a:r>
            <a:r>
              <a:rPr lang="ru-RU" sz="2000" b="1" dirty="0" smtClean="0"/>
              <a:t>носители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- файл можно быстро переслать другому человеку по электронной почте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412776"/>
            <a:ext cx="1071562" cy="1066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212976"/>
            <a:ext cx="936104" cy="9361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541" y="4568866"/>
            <a:ext cx="1908212" cy="10725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911923"/>
            <a:ext cx="832927" cy="83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8219256" cy="571499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/>
              <a:t>Главное неудобство хранения текстов в компьютерной памяти </a:t>
            </a: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прочитать </a:t>
            </a:r>
            <a:r>
              <a:rPr lang="ru-RU" sz="4400" b="1" dirty="0">
                <a:solidFill>
                  <a:srgbClr val="0070C0"/>
                </a:solidFill>
              </a:rPr>
              <a:t>их можно только </a:t>
            </a:r>
            <a:r>
              <a:rPr lang="ru-RU" sz="4400" b="1" dirty="0" smtClean="0">
                <a:solidFill>
                  <a:srgbClr val="0070C0"/>
                </a:solidFill>
              </a:rPr>
              <a:t>на </a:t>
            </a:r>
            <a:r>
              <a:rPr lang="ru-RU" sz="4400" b="1" dirty="0">
                <a:solidFill>
                  <a:srgbClr val="0070C0"/>
                </a:solidFill>
              </a:rPr>
              <a:t>экране </a:t>
            </a:r>
            <a:r>
              <a:rPr lang="ru-RU" sz="4400" b="1" dirty="0" smtClean="0">
                <a:solidFill>
                  <a:srgbClr val="0070C0"/>
                </a:solidFill>
              </a:rPr>
              <a:t>монитора или другого электронного носителя  </a:t>
            </a:r>
            <a:r>
              <a:rPr lang="ru-RU" sz="4400" b="1" dirty="0">
                <a:solidFill>
                  <a:srgbClr val="0070C0"/>
                </a:solidFill>
              </a:rPr>
              <a:t>или распечатав на </a:t>
            </a:r>
            <a:r>
              <a:rPr lang="ru-RU" sz="4400" b="1" dirty="0" smtClean="0">
                <a:solidFill>
                  <a:srgbClr val="0070C0"/>
                </a:solidFill>
              </a:rPr>
              <a:t>принтере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ru-RU" sz="4400" b="1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33" y="4610100"/>
            <a:ext cx="29845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2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0"/>
            <a:ext cx="864096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/>
              <a:t>А теперь заглянем в память компьютера и посмотрим, как же в нем представлена текстовая </a:t>
            </a:r>
            <a:r>
              <a:rPr lang="ru-RU" sz="2800" b="1" dirty="0" smtClean="0"/>
              <a:t>информация.</a:t>
            </a:r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2800" b="1" dirty="0" smtClean="0"/>
              <a:t>Из </a:t>
            </a:r>
            <a:r>
              <a:rPr lang="ru-RU" sz="2800" b="1" dirty="0"/>
              <a:t>чего состоит текстовая информация?...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Из букв</a:t>
            </a:r>
            <a:r>
              <a:rPr lang="en-US" sz="2800" b="1" dirty="0"/>
              <a:t> </a:t>
            </a:r>
            <a:r>
              <a:rPr lang="en-US" sz="2800" b="1" dirty="0" smtClean="0"/>
              <a:t> (</a:t>
            </a:r>
            <a:r>
              <a:rPr lang="ru-RU" sz="2800" b="1" dirty="0" smtClean="0">
                <a:solidFill>
                  <a:srgbClr val="FF0000"/>
                </a:solidFill>
              </a:rPr>
              <a:t>А, Б, </a:t>
            </a:r>
            <a:r>
              <a:rPr lang="en-US" sz="2800" b="1" dirty="0" smtClean="0">
                <a:solidFill>
                  <a:srgbClr val="FF0000"/>
                </a:solidFill>
              </a:rPr>
              <a:t>D, L</a:t>
            </a:r>
            <a:r>
              <a:rPr lang="ru-RU" sz="2800" b="1" dirty="0" smtClean="0"/>
              <a:t>)</a:t>
            </a:r>
          </a:p>
          <a:p>
            <a:pPr marL="0" indent="0" algn="ctr">
              <a:buNone/>
            </a:pPr>
            <a:r>
              <a:rPr lang="ru-RU" sz="2800" b="1" dirty="0" smtClean="0"/>
              <a:t>Из цифр (</a:t>
            </a:r>
            <a:r>
              <a:rPr lang="ru-RU" sz="2800" b="1" dirty="0" smtClean="0">
                <a:solidFill>
                  <a:srgbClr val="FF0000"/>
                </a:solidFill>
              </a:rPr>
              <a:t>1, 5, 0, 9</a:t>
            </a:r>
            <a:r>
              <a:rPr lang="ru-RU" sz="2800" b="1" dirty="0" smtClean="0"/>
              <a:t>) </a:t>
            </a:r>
          </a:p>
          <a:p>
            <a:pPr marL="0" indent="0" algn="ctr">
              <a:buNone/>
            </a:pPr>
            <a:r>
              <a:rPr lang="ru-RU" sz="2800" b="1" dirty="0" smtClean="0"/>
              <a:t>Из знаков </a:t>
            </a:r>
            <a:r>
              <a:rPr lang="ru-RU" sz="2800" b="1" dirty="0"/>
              <a:t>препинания, скобок и пр</a:t>
            </a:r>
            <a:r>
              <a:rPr lang="ru-RU" sz="2800" b="1" dirty="0" smtClean="0"/>
              <a:t>. (</a:t>
            </a:r>
            <a:r>
              <a:rPr lang="ru-RU" sz="2800" b="1" dirty="0" smtClean="0">
                <a:solidFill>
                  <a:srgbClr val="FF0000"/>
                </a:solidFill>
              </a:rPr>
              <a:t>?, (), *, %</a:t>
            </a:r>
            <a:r>
              <a:rPr lang="ru-RU" sz="2800" b="1" dirty="0" smtClean="0"/>
              <a:t>) </a:t>
            </a:r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2800" b="1" dirty="0" smtClean="0"/>
              <a:t>Мы </a:t>
            </a:r>
            <a:r>
              <a:rPr lang="ru-RU" sz="2800" b="1" dirty="0"/>
              <a:t>уже говорили, что множество символов, с помощью которых записывается текст, </a:t>
            </a:r>
            <a:r>
              <a:rPr lang="ru-RU" sz="2800" b="1" dirty="0" smtClean="0"/>
              <a:t>называется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>
                <a:solidFill>
                  <a:srgbClr val="0070C0"/>
                </a:solidFill>
              </a:rPr>
              <a:t>алфавит</a:t>
            </a:r>
            <a:r>
              <a:rPr lang="ru-RU" sz="2800" b="1" dirty="0"/>
              <a:t>, </a:t>
            </a:r>
            <a:r>
              <a:rPr lang="ru-RU" sz="2800" b="1" dirty="0" smtClean="0"/>
              <a:t> </a:t>
            </a:r>
          </a:p>
          <a:p>
            <a:pPr marL="0" indent="0" algn="ctr">
              <a:buNone/>
            </a:pPr>
            <a:r>
              <a:rPr lang="ru-RU" sz="2800" b="1" dirty="0" smtClean="0"/>
              <a:t>а </a:t>
            </a:r>
            <a:r>
              <a:rPr lang="ru-RU" sz="2800" b="1" dirty="0"/>
              <a:t>число символов –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мощностью </a:t>
            </a:r>
            <a:r>
              <a:rPr lang="ru-RU" sz="2800" b="1" dirty="0">
                <a:solidFill>
                  <a:srgbClr val="0070C0"/>
                </a:solidFill>
              </a:rPr>
              <a:t>алфавита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N=2</a:t>
            </a:r>
            <a:r>
              <a:rPr lang="en-US" sz="2800" b="1" baseline="30000" dirty="0" smtClean="0">
                <a:solidFill>
                  <a:srgbClr val="0070C0"/>
                </a:solidFill>
              </a:rPr>
              <a:t>b</a:t>
            </a:r>
            <a:endParaRPr lang="ru-RU" sz="2800" b="1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0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8291264" cy="571499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Широко используемым способом представления текстовой информации в компьютере является использование алфавита мощностью 256 символов. </a:t>
            </a:r>
            <a:endParaRPr lang="ru-RU" sz="2400" b="1" dirty="0" smtClean="0"/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Один </a:t>
            </a:r>
            <a:r>
              <a:rPr lang="ru-RU" sz="2400" b="1" dirty="0"/>
              <a:t>символ такого алфавита несет 8 битов информации: </a:t>
            </a:r>
            <a:r>
              <a:rPr lang="ru-RU" sz="4000" b="1" dirty="0">
                <a:solidFill>
                  <a:srgbClr val="0070C0"/>
                </a:solidFill>
              </a:rPr>
              <a:t>256 = </a:t>
            </a:r>
            <a:r>
              <a:rPr lang="ru-RU" sz="4000" b="1" dirty="0" smtClean="0">
                <a:solidFill>
                  <a:srgbClr val="0070C0"/>
                </a:solidFill>
              </a:rPr>
              <a:t>2</a:t>
            </a:r>
            <a:r>
              <a:rPr lang="ru-RU" sz="4000" b="1" baseline="30000" dirty="0" smtClean="0">
                <a:solidFill>
                  <a:srgbClr val="0070C0"/>
                </a:solidFill>
              </a:rPr>
              <a:t>8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/>
              <a:t>8 битов = 1 байт, следовательно</a:t>
            </a:r>
            <a:r>
              <a:rPr lang="ru-RU" sz="2400" b="1" dirty="0" smtClean="0"/>
              <a:t>: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Двоичный код каждого символа занимает 1 байт компьютерной </a:t>
            </a:r>
            <a:r>
              <a:rPr lang="ru-RU" sz="3600" b="1" dirty="0" smtClean="0">
                <a:solidFill>
                  <a:srgbClr val="0070C0"/>
                </a:solidFill>
              </a:rPr>
              <a:t>памяти</a:t>
            </a:r>
            <a:endParaRPr lang="ru-RU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1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91264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Теперь возникает вопрос, какой именно восьмиразрядный двоичный код поставить в соответствие тому или иному символу</a:t>
            </a:r>
            <a:r>
              <a:rPr lang="ru-RU" sz="2400" b="1" dirty="0" smtClean="0"/>
              <a:t>.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/>
              <a:t>Все символы компьютерного алфавита пронумерованы от 0 до 255. 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Каждому </a:t>
            </a:r>
            <a:r>
              <a:rPr lang="ru-RU" sz="2400" b="1" dirty="0"/>
              <a:t>номеру соответствует восьмиразрядный двоичный код от 00000000 до 11111111. </a:t>
            </a: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Этот </a:t>
            </a:r>
            <a:r>
              <a:rPr lang="ru-RU" sz="2400" b="1" dirty="0"/>
              <a:t>код – порядковый номер символа в двоичной системе счисления.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/>
              <a:t> </a:t>
            </a:r>
          </a:p>
          <a:p>
            <a:pPr marL="0" indent="0" algn="ctr">
              <a:buNone/>
            </a:pPr>
            <a:r>
              <a:rPr lang="ru-RU" sz="2400" b="1" dirty="0"/>
              <a:t>Таблица, в которой всем символам компьютерного алфавита поставлены в соответствие порядковые номера, называется </a:t>
            </a:r>
            <a:r>
              <a:rPr lang="ru-RU" sz="3600" b="1" dirty="0">
                <a:solidFill>
                  <a:srgbClr val="0070C0"/>
                </a:solidFill>
              </a:rPr>
              <a:t>таблицей кодировки</a:t>
            </a:r>
            <a:r>
              <a:rPr lang="ru-RU" sz="2400" b="1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61048"/>
            <a:ext cx="2232248" cy="120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Международным стандартом стала таблица кодировки </a:t>
            </a:r>
            <a:r>
              <a:rPr lang="en-US" sz="3600" b="1" dirty="0" smtClean="0"/>
              <a:t>ASCII</a:t>
            </a:r>
            <a:endParaRPr lang="ru-RU" sz="3600" b="1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A</a:t>
            </a:r>
            <a:r>
              <a:rPr lang="en-US" sz="3600" b="1" dirty="0" smtClean="0"/>
              <a:t>merican </a:t>
            </a:r>
            <a:endParaRPr lang="ru-RU" sz="3600" b="1" dirty="0" smtClean="0"/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70C0"/>
                </a:solidFill>
              </a:rPr>
              <a:t>S</a:t>
            </a:r>
            <a:r>
              <a:rPr lang="en-US" sz="3600" b="1" dirty="0" err="1" smtClean="0"/>
              <a:t>tandart</a:t>
            </a:r>
            <a:r>
              <a:rPr lang="en-US" sz="3600" b="1" dirty="0" smtClean="0"/>
              <a:t> </a:t>
            </a:r>
            <a:endParaRPr lang="ru-RU" sz="3600" b="1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C</a:t>
            </a:r>
            <a:r>
              <a:rPr lang="en-US" sz="3600" b="1" dirty="0" smtClean="0"/>
              <a:t>ode </a:t>
            </a:r>
            <a:endParaRPr lang="ru-RU" sz="3600" b="1" dirty="0" smtClean="0"/>
          </a:p>
          <a:p>
            <a:pPr marL="0" indent="0">
              <a:buNone/>
            </a:pPr>
            <a:r>
              <a:rPr lang="en-US" sz="3600" b="1" dirty="0" smtClean="0"/>
              <a:t>for </a:t>
            </a:r>
            <a:r>
              <a:rPr lang="en-US" sz="3600" b="1" dirty="0">
                <a:solidFill>
                  <a:srgbClr val="0070C0"/>
                </a:solidFill>
              </a:rPr>
              <a:t>I</a:t>
            </a:r>
            <a:r>
              <a:rPr lang="en-US" sz="3600" b="1" dirty="0"/>
              <a:t>nformation </a:t>
            </a:r>
            <a:endParaRPr lang="ru-RU" sz="3600" b="1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I</a:t>
            </a:r>
            <a:r>
              <a:rPr lang="en-US" sz="3600" b="1" dirty="0" smtClean="0"/>
              <a:t>nterchange</a:t>
            </a:r>
            <a:endParaRPr lang="ru-RU" sz="36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en-US" sz="2400" b="1" dirty="0" smtClean="0"/>
              <a:t>ASCII</a:t>
            </a:r>
            <a:r>
              <a:rPr lang="ru-RU" sz="2400" b="1" dirty="0" smtClean="0"/>
              <a:t> – восьмибитовая или однобайтовая кодировка, 1 символ весит </a:t>
            </a:r>
            <a:r>
              <a:rPr lang="ru-RU" sz="2400" b="1" dirty="0" smtClean="0">
                <a:solidFill>
                  <a:srgbClr val="0070C0"/>
                </a:solidFill>
              </a:rPr>
              <a:t>8 бит </a:t>
            </a:r>
            <a:r>
              <a:rPr lang="ru-RU" sz="2400" b="1" dirty="0" smtClean="0"/>
              <a:t>или </a:t>
            </a:r>
            <a:r>
              <a:rPr lang="ru-RU" sz="2400" b="1" dirty="0" smtClean="0">
                <a:solidFill>
                  <a:srgbClr val="0070C0"/>
                </a:solidFill>
              </a:rPr>
              <a:t>1 байт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15" y="1360626"/>
            <a:ext cx="5328741" cy="43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68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97</TotalTime>
  <Words>563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Составная</vt:lpstr>
      <vt:lpstr>Тексты в компьютерной памяти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Тексты в компьютерной памяти</dc:title>
  <dc:creator>Виталик</dc:creator>
  <cp:lastModifiedBy>Виталик</cp:lastModifiedBy>
  <cp:revision>11</cp:revision>
  <dcterms:created xsi:type="dcterms:W3CDTF">2013-12-17T16:52:47Z</dcterms:created>
  <dcterms:modified xsi:type="dcterms:W3CDTF">2013-12-17T18:30:34Z</dcterms:modified>
</cp:coreProperties>
</file>