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7" r:id="rId3"/>
    <p:sldId id="268" r:id="rId4"/>
    <p:sldId id="259" r:id="rId5"/>
    <p:sldId id="260" r:id="rId6"/>
    <p:sldId id="258" r:id="rId7"/>
    <p:sldId id="262" r:id="rId8"/>
    <p:sldId id="261" r:id="rId9"/>
    <p:sldId id="263" r:id="rId10"/>
    <p:sldId id="264" r:id="rId11"/>
    <p:sldId id="265" r:id="rId12"/>
    <p:sldId id="266" r:id="rId13"/>
    <p:sldId id="25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F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88268E0-6CF0-4AB3-95FB-3C132F338FB7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350B59D-3D38-417F-BAEB-19D6C771F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D8DF94-09CD-4247-A34E-9B4279F467B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7E36E5-B3EB-4048-A1D7-83CA8076CDA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61821-DBBB-423A-8CC2-39040BA085E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03DFCF-4C82-41AE-8A5B-6B60743F823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6A56E5-377D-42AE-97DA-EC814F7332B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834D83-8519-4FD0-8F88-06A280E572B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CA45BA-B137-47BA-A370-27FBB5185F6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833E05-6040-4B97-8F01-0D031890119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7B0189-B435-490B-9B2D-055EB911B02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2766BA-126C-4D5E-9F9B-6760DB4FA48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DC9A50-C733-491B-BBBB-B68E3A54F4A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96D364-9255-4DDA-8FE6-BB86C76C0AF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404DA2-767D-46F6-9B30-1038FEA7EB3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34A19-5056-4621-AE23-14D2BF41CF2D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87EFE-BB13-45D6-B1EE-CA7AB8AF9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7112D-240C-4753-BBD8-7DFE688C4AB1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776BA-02C2-4F1A-B181-C79D1F2C9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B1C6B-C616-4D82-834C-3B8059EAA686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6453F-8365-4436-86AB-EA8674A10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04A59-3218-4A26-8377-6662172F2DB3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114A3-0B5E-4FC0-969A-D1C9165CF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74609-4204-46D8-8274-AB630D881D30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41AA2-29BB-4B82-A6E7-2E6269B29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F4988-8F92-4183-BBF0-F7B6C89C621A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044C2-DBC5-4422-8147-7F86A7734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EB6DE-30E8-4515-8F29-F1ABD036E34A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59D38-E5D9-46EF-8EC9-F7BD6D35A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E6163-DA6F-4BA9-847F-B2679C50EA7E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935E7-E3BF-42EE-8C2F-F7D769817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D93C3-0440-402B-A456-FE5183DDCC26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438E5-50E9-4AAB-A80D-09FB67D8B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F1CCB-B869-4628-B5D5-1BD0BF5590BE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246F0-40E1-4C4D-97C5-2776E863C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EE583-3703-402C-B5BB-C5DD560BBAAC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C26F7-2899-4F45-90EB-028DE2DB7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2B1144-D266-4E58-A108-E5E3E38F3F0C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ABAEAA-A3F1-40AC-8CD3-AAB4F2140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http://www.youtube.com/watch?v=yn8stIsK2pw" TargetMode="External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://www.youtube.com/watch?v=yn8stIsK2p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" y="738188"/>
            <a:ext cx="3468688" cy="877887"/>
          </a:xfrm>
          <a:prstGeom prst="rect">
            <a:avLst/>
          </a:prstGeom>
          <a:noFill/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025" y="2127250"/>
            <a:ext cx="3468688" cy="8778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16016" y="1917386"/>
            <a:ext cx="3384376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Предпосылки и причины объединения русских земель.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Политическая система Руси.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Борьба Москвы и Твери.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Правление Ивана Калиты (1325-1340)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Причины возвышения Москвы.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1177460"/>
            <a:ext cx="1296144" cy="290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524625"/>
            <a:ext cx="9036050" cy="33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3573463"/>
            <a:ext cx="345598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300" y="469900"/>
            <a:ext cx="3541713" cy="6572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07214" y="548680"/>
            <a:ext cx="3528393" cy="1386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Свое прозвище он получил за скопидомство и богатство: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калитой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Руси называли кошель с деньгами, который прикреплялся к поясу.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285875"/>
            <a:ext cx="352901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76300" y="3656013"/>
            <a:ext cx="3286125" cy="447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 Калита приглашает митрополита Петра в Москву. Смолин 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7" y="4351545"/>
            <a:ext cx="3456385" cy="2054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1325 г. московский стол занял Иван Данилович Калита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1327 г. подавив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антиордынское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восстание в Твери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помощью ордынской рати,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Калита вновь получил ярлык 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16176" y="2348880"/>
            <a:ext cx="2952329" cy="504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Превратил Москву в религиозный центр Руси.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219700" y="2133600"/>
            <a:ext cx="21605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219700" y="2997200"/>
            <a:ext cx="21605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4563" y="3284538"/>
            <a:ext cx="32750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754563" y="5418138"/>
            <a:ext cx="3275012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Московский Кремль при Иване Калите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А.Васнецов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2779" name="Прямоугольник 12"/>
          <p:cNvSpPr>
            <a:spLocks noChangeArrowheads="1"/>
          </p:cNvSpPr>
          <p:nvPr/>
        </p:nvSpPr>
        <p:spPr bwMode="auto">
          <a:xfrm>
            <a:off x="4754563" y="6550025"/>
            <a:ext cx="4244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http://www.youtube.com/watch?v=3-lWsYjMQlU</a:t>
            </a:r>
            <a:endParaRPr lang="ru-RU" sz="140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1"/>
            <a:ext cx="3600402" cy="3255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Купил Углич, Галич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Мерский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и Белоозеро.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Кроме того, он покупал и выменивал села в разных местах: около Костромы, Владимира, Ростова, вдоль рек Мста и Киржач и даже в Новгородской земле, вопреки новгородским законам, запрещавшим князьям покупать там земли.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3375"/>
            <a:ext cx="432117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лилиния 2"/>
          <p:cNvSpPr/>
          <p:nvPr/>
        </p:nvSpPr>
        <p:spPr>
          <a:xfrm>
            <a:off x="6510338" y="2728913"/>
            <a:ext cx="1146175" cy="833437"/>
          </a:xfrm>
          <a:custGeom>
            <a:avLst/>
            <a:gdLst>
              <a:gd name="connsiteX0" fmla="*/ 109182 w 1146498"/>
              <a:gd name="connsiteY0" fmla="*/ 423081 h 832514"/>
              <a:gd name="connsiteX1" fmla="*/ 0 w 1146498"/>
              <a:gd name="connsiteY1" fmla="*/ 232012 h 832514"/>
              <a:gd name="connsiteX2" fmla="*/ 40943 w 1146498"/>
              <a:gd name="connsiteY2" fmla="*/ 68239 h 832514"/>
              <a:gd name="connsiteX3" fmla="*/ 81887 w 1146498"/>
              <a:gd name="connsiteY3" fmla="*/ 13648 h 832514"/>
              <a:gd name="connsiteX4" fmla="*/ 136478 w 1146498"/>
              <a:gd name="connsiteY4" fmla="*/ 0 h 832514"/>
              <a:gd name="connsiteX5" fmla="*/ 245660 w 1146498"/>
              <a:gd name="connsiteY5" fmla="*/ 81887 h 832514"/>
              <a:gd name="connsiteX6" fmla="*/ 259308 w 1146498"/>
              <a:gd name="connsiteY6" fmla="*/ 81887 h 832514"/>
              <a:gd name="connsiteX7" fmla="*/ 272955 w 1146498"/>
              <a:gd name="connsiteY7" fmla="*/ 40944 h 832514"/>
              <a:gd name="connsiteX8" fmla="*/ 354842 w 1146498"/>
              <a:gd name="connsiteY8" fmla="*/ 68239 h 832514"/>
              <a:gd name="connsiteX9" fmla="*/ 409433 w 1146498"/>
              <a:gd name="connsiteY9" fmla="*/ 177421 h 832514"/>
              <a:gd name="connsiteX10" fmla="*/ 382137 w 1146498"/>
              <a:gd name="connsiteY10" fmla="*/ 232012 h 832514"/>
              <a:gd name="connsiteX11" fmla="*/ 368490 w 1146498"/>
              <a:gd name="connsiteY11" fmla="*/ 300251 h 832514"/>
              <a:gd name="connsiteX12" fmla="*/ 559558 w 1146498"/>
              <a:gd name="connsiteY12" fmla="*/ 382138 h 832514"/>
              <a:gd name="connsiteX13" fmla="*/ 627797 w 1146498"/>
              <a:gd name="connsiteY13" fmla="*/ 409433 h 832514"/>
              <a:gd name="connsiteX14" fmla="*/ 696036 w 1146498"/>
              <a:gd name="connsiteY14" fmla="*/ 382138 h 832514"/>
              <a:gd name="connsiteX15" fmla="*/ 818866 w 1146498"/>
              <a:gd name="connsiteY15" fmla="*/ 259308 h 832514"/>
              <a:gd name="connsiteX16" fmla="*/ 982639 w 1146498"/>
              <a:gd name="connsiteY16" fmla="*/ 163773 h 832514"/>
              <a:gd name="connsiteX17" fmla="*/ 1023582 w 1146498"/>
              <a:gd name="connsiteY17" fmla="*/ 218364 h 832514"/>
              <a:gd name="connsiteX18" fmla="*/ 1078173 w 1146498"/>
              <a:gd name="connsiteY18" fmla="*/ 327547 h 832514"/>
              <a:gd name="connsiteX19" fmla="*/ 1119117 w 1146498"/>
              <a:gd name="connsiteY19" fmla="*/ 368490 h 832514"/>
              <a:gd name="connsiteX20" fmla="*/ 1119117 w 1146498"/>
              <a:gd name="connsiteY20" fmla="*/ 545911 h 832514"/>
              <a:gd name="connsiteX21" fmla="*/ 1050878 w 1146498"/>
              <a:gd name="connsiteY21" fmla="*/ 559558 h 832514"/>
              <a:gd name="connsiteX22" fmla="*/ 996287 w 1146498"/>
              <a:gd name="connsiteY22" fmla="*/ 614149 h 832514"/>
              <a:gd name="connsiteX23" fmla="*/ 941696 w 1146498"/>
              <a:gd name="connsiteY23" fmla="*/ 736979 h 832514"/>
              <a:gd name="connsiteX24" fmla="*/ 832514 w 1146498"/>
              <a:gd name="connsiteY24" fmla="*/ 805218 h 832514"/>
              <a:gd name="connsiteX25" fmla="*/ 709684 w 1146498"/>
              <a:gd name="connsiteY25" fmla="*/ 832514 h 832514"/>
              <a:gd name="connsiteX26" fmla="*/ 586854 w 1146498"/>
              <a:gd name="connsiteY26" fmla="*/ 777923 h 832514"/>
              <a:gd name="connsiteX27" fmla="*/ 518615 w 1146498"/>
              <a:gd name="connsiteY27" fmla="*/ 764275 h 832514"/>
              <a:gd name="connsiteX28" fmla="*/ 409433 w 1146498"/>
              <a:gd name="connsiteY28" fmla="*/ 764275 h 832514"/>
              <a:gd name="connsiteX29" fmla="*/ 395785 w 1146498"/>
              <a:gd name="connsiteY29" fmla="*/ 709684 h 832514"/>
              <a:gd name="connsiteX30" fmla="*/ 259308 w 1146498"/>
              <a:gd name="connsiteY30" fmla="*/ 559558 h 832514"/>
              <a:gd name="connsiteX31" fmla="*/ 177421 w 1146498"/>
              <a:gd name="connsiteY31" fmla="*/ 436729 h 832514"/>
              <a:gd name="connsiteX32" fmla="*/ 122830 w 1146498"/>
              <a:gd name="connsiteY32" fmla="*/ 409433 h 832514"/>
              <a:gd name="connsiteX33" fmla="*/ 81887 w 1146498"/>
              <a:gd name="connsiteY33" fmla="*/ 368490 h 8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46498" h="832514">
                <a:moveTo>
                  <a:pt x="109182" y="423081"/>
                </a:moveTo>
                <a:cubicBezTo>
                  <a:pt x="30771" y="266258"/>
                  <a:pt x="71460" y="327293"/>
                  <a:pt x="0" y="232012"/>
                </a:cubicBezTo>
                <a:cubicBezTo>
                  <a:pt x="11247" y="142035"/>
                  <a:pt x="-23" y="133784"/>
                  <a:pt x="40943" y="68239"/>
                </a:cubicBezTo>
                <a:cubicBezTo>
                  <a:pt x="52999" y="48950"/>
                  <a:pt x="63377" y="26869"/>
                  <a:pt x="81887" y="13648"/>
                </a:cubicBezTo>
                <a:cubicBezTo>
                  <a:pt x="97150" y="2746"/>
                  <a:pt x="118281" y="4549"/>
                  <a:pt x="136478" y="0"/>
                </a:cubicBezTo>
                <a:cubicBezTo>
                  <a:pt x="194256" y="28890"/>
                  <a:pt x="201766" y="25452"/>
                  <a:pt x="245660" y="81887"/>
                </a:cubicBezTo>
                <a:cubicBezTo>
                  <a:pt x="282408" y="129135"/>
                  <a:pt x="311969" y="213543"/>
                  <a:pt x="259308" y="81887"/>
                </a:cubicBezTo>
                <a:cubicBezTo>
                  <a:pt x="263857" y="68239"/>
                  <a:pt x="258714" y="42979"/>
                  <a:pt x="272955" y="40944"/>
                </a:cubicBezTo>
                <a:cubicBezTo>
                  <a:pt x="301438" y="36875"/>
                  <a:pt x="354842" y="68239"/>
                  <a:pt x="354842" y="68239"/>
                </a:cubicBezTo>
                <a:cubicBezTo>
                  <a:pt x="377158" y="97994"/>
                  <a:pt x="414909" y="133617"/>
                  <a:pt x="409433" y="177421"/>
                </a:cubicBezTo>
                <a:cubicBezTo>
                  <a:pt x="406909" y="197609"/>
                  <a:pt x="391236" y="213815"/>
                  <a:pt x="382137" y="232012"/>
                </a:cubicBezTo>
                <a:cubicBezTo>
                  <a:pt x="377588" y="254758"/>
                  <a:pt x="354249" y="281941"/>
                  <a:pt x="368490" y="300251"/>
                </a:cubicBezTo>
                <a:cubicBezTo>
                  <a:pt x="394041" y="333102"/>
                  <a:pt x="516403" y="366445"/>
                  <a:pt x="559558" y="382138"/>
                </a:cubicBezTo>
                <a:cubicBezTo>
                  <a:pt x="582582" y="390510"/>
                  <a:pt x="605051" y="400335"/>
                  <a:pt x="627797" y="409433"/>
                </a:cubicBezTo>
                <a:cubicBezTo>
                  <a:pt x="650543" y="400335"/>
                  <a:pt x="676698" y="397179"/>
                  <a:pt x="696036" y="382138"/>
                </a:cubicBezTo>
                <a:cubicBezTo>
                  <a:pt x="877055" y="241346"/>
                  <a:pt x="619650" y="381902"/>
                  <a:pt x="818866" y="259308"/>
                </a:cubicBezTo>
                <a:cubicBezTo>
                  <a:pt x="1059403" y="111285"/>
                  <a:pt x="833439" y="275675"/>
                  <a:pt x="982639" y="163773"/>
                </a:cubicBezTo>
                <a:cubicBezTo>
                  <a:pt x="996287" y="181970"/>
                  <a:pt x="1012121" y="198716"/>
                  <a:pt x="1023582" y="218364"/>
                </a:cubicBezTo>
                <a:cubicBezTo>
                  <a:pt x="1044084" y="253511"/>
                  <a:pt x="1049400" y="298775"/>
                  <a:pt x="1078173" y="327547"/>
                </a:cubicBezTo>
                <a:lnTo>
                  <a:pt x="1119117" y="368490"/>
                </a:lnTo>
                <a:cubicBezTo>
                  <a:pt x="1131000" y="416024"/>
                  <a:pt x="1174289" y="498621"/>
                  <a:pt x="1119117" y="545911"/>
                </a:cubicBezTo>
                <a:cubicBezTo>
                  <a:pt x="1101505" y="561007"/>
                  <a:pt x="1073624" y="555009"/>
                  <a:pt x="1050878" y="559558"/>
                </a:cubicBezTo>
                <a:cubicBezTo>
                  <a:pt x="1032681" y="577755"/>
                  <a:pt x="1008785" y="591653"/>
                  <a:pt x="996287" y="614149"/>
                </a:cubicBezTo>
                <a:cubicBezTo>
                  <a:pt x="929054" y="735167"/>
                  <a:pt x="1044726" y="633948"/>
                  <a:pt x="941696" y="736979"/>
                </a:cubicBezTo>
                <a:cubicBezTo>
                  <a:pt x="915930" y="762745"/>
                  <a:pt x="867111" y="792244"/>
                  <a:pt x="832514" y="805218"/>
                </a:cubicBezTo>
                <a:cubicBezTo>
                  <a:pt x="810488" y="813478"/>
                  <a:pt x="728213" y="828808"/>
                  <a:pt x="709684" y="832514"/>
                </a:cubicBezTo>
                <a:cubicBezTo>
                  <a:pt x="549857" y="792556"/>
                  <a:pt x="783610" y="856625"/>
                  <a:pt x="586854" y="777923"/>
                </a:cubicBezTo>
                <a:cubicBezTo>
                  <a:pt x="565316" y="769308"/>
                  <a:pt x="541361" y="768824"/>
                  <a:pt x="518615" y="764275"/>
                </a:cubicBezTo>
                <a:cubicBezTo>
                  <a:pt x="475799" y="785683"/>
                  <a:pt x="452249" y="815654"/>
                  <a:pt x="409433" y="764275"/>
                </a:cubicBezTo>
                <a:cubicBezTo>
                  <a:pt x="397425" y="749865"/>
                  <a:pt x="405236" y="725886"/>
                  <a:pt x="395785" y="709684"/>
                </a:cubicBezTo>
                <a:cubicBezTo>
                  <a:pt x="337993" y="610612"/>
                  <a:pt x="331422" y="613644"/>
                  <a:pt x="259308" y="559558"/>
                </a:cubicBezTo>
                <a:cubicBezTo>
                  <a:pt x="229985" y="471593"/>
                  <a:pt x="250945" y="482682"/>
                  <a:pt x="177421" y="436729"/>
                </a:cubicBezTo>
                <a:cubicBezTo>
                  <a:pt x="160169" y="425946"/>
                  <a:pt x="139385" y="421258"/>
                  <a:pt x="122830" y="409433"/>
                </a:cubicBezTo>
                <a:cubicBezTo>
                  <a:pt x="107124" y="398215"/>
                  <a:pt x="81887" y="368490"/>
                  <a:pt x="81887" y="368490"/>
                </a:cubicBezTo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6248400" y="3494088"/>
            <a:ext cx="703263" cy="422275"/>
          </a:xfrm>
          <a:custGeom>
            <a:avLst/>
            <a:gdLst>
              <a:gd name="connsiteX0" fmla="*/ 670326 w 702778"/>
              <a:gd name="connsiteY0" fmla="*/ 54591 h 423080"/>
              <a:gd name="connsiteX1" fmla="*/ 683974 w 702778"/>
              <a:gd name="connsiteY1" fmla="*/ 259307 h 423080"/>
              <a:gd name="connsiteX2" fmla="*/ 615735 w 702778"/>
              <a:gd name="connsiteY2" fmla="*/ 272955 h 423080"/>
              <a:gd name="connsiteX3" fmla="*/ 561144 w 702778"/>
              <a:gd name="connsiteY3" fmla="*/ 286603 h 423080"/>
              <a:gd name="connsiteX4" fmla="*/ 506553 w 702778"/>
              <a:gd name="connsiteY4" fmla="*/ 327546 h 423080"/>
              <a:gd name="connsiteX5" fmla="*/ 492905 w 702778"/>
              <a:gd name="connsiteY5" fmla="*/ 382137 h 423080"/>
              <a:gd name="connsiteX6" fmla="*/ 465610 w 702778"/>
              <a:gd name="connsiteY6" fmla="*/ 423080 h 423080"/>
              <a:gd name="connsiteX7" fmla="*/ 301836 w 702778"/>
              <a:gd name="connsiteY7" fmla="*/ 409433 h 423080"/>
              <a:gd name="connsiteX8" fmla="*/ 247245 w 702778"/>
              <a:gd name="connsiteY8" fmla="*/ 395785 h 423080"/>
              <a:gd name="connsiteX9" fmla="*/ 124415 w 702778"/>
              <a:gd name="connsiteY9" fmla="*/ 300251 h 423080"/>
              <a:gd name="connsiteX10" fmla="*/ 56177 w 702778"/>
              <a:gd name="connsiteY10" fmla="*/ 286603 h 423080"/>
              <a:gd name="connsiteX11" fmla="*/ 1586 w 702778"/>
              <a:gd name="connsiteY11" fmla="*/ 259307 h 423080"/>
              <a:gd name="connsiteX12" fmla="*/ 28881 w 702778"/>
              <a:gd name="connsiteY12" fmla="*/ 204716 h 423080"/>
              <a:gd name="connsiteX13" fmla="*/ 288189 w 702778"/>
              <a:gd name="connsiteY13" fmla="*/ 191069 h 423080"/>
              <a:gd name="connsiteX14" fmla="*/ 329132 w 702778"/>
              <a:gd name="connsiteY14" fmla="*/ 136477 h 423080"/>
              <a:gd name="connsiteX15" fmla="*/ 356427 w 702778"/>
              <a:gd name="connsiteY15" fmla="*/ 27295 h 423080"/>
              <a:gd name="connsiteX16" fmla="*/ 411018 w 702778"/>
              <a:gd name="connsiteY16" fmla="*/ 0 h 423080"/>
              <a:gd name="connsiteX17" fmla="*/ 451962 w 702778"/>
              <a:gd name="connsiteY17" fmla="*/ 40943 h 423080"/>
              <a:gd name="connsiteX18" fmla="*/ 588439 w 702778"/>
              <a:gd name="connsiteY18" fmla="*/ 109182 h 423080"/>
              <a:gd name="connsiteX19" fmla="*/ 643030 w 702778"/>
              <a:gd name="connsiteY19" fmla="*/ 95534 h 423080"/>
              <a:gd name="connsiteX20" fmla="*/ 670326 w 702778"/>
              <a:gd name="connsiteY20" fmla="*/ 54591 h 4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2778" h="423080">
                <a:moveTo>
                  <a:pt x="670326" y="54591"/>
                </a:moveTo>
                <a:cubicBezTo>
                  <a:pt x="677150" y="81886"/>
                  <a:pt x="730373" y="174241"/>
                  <a:pt x="683974" y="259307"/>
                </a:cubicBezTo>
                <a:cubicBezTo>
                  <a:pt x="672866" y="279671"/>
                  <a:pt x="638379" y="267923"/>
                  <a:pt x="615735" y="272955"/>
                </a:cubicBezTo>
                <a:cubicBezTo>
                  <a:pt x="597425" y="277024"/>
                  <a:pt x="579341" y="282054"/>
                  <a:pt x="561144" y="286603"/>
                </a:cubicBezTo>
                <a:cubicBezTo>
                  <a:pt x="542947" y="300251"/>
                  <a:pt x="519774" y="309037"/>
                  <a:pt x="506553" y="327546"/>
                </a:cubicBezTo>
                <a:cubicBezTo>
                  <a:pt x="495651" y="342809"/>
                  <a:pt x="500294" y="364897"/>
                  <a:pt x="492905" y="382137"/>
                </a:cubicBezTo>
                <a:cubicBezTo>
                  <a:pt x="486444" y="397213"/>
                  <a:pt x="474708" y="409432"/>
                  <a:pt x="465610" y="423080"/>
                </a:cubicBezTo>
                <a:cubicBezTo>
                  <a:pt x="411019" y="418531"/>
                  <a:pt x="356194" y="416228"/>
                  <a:pt x="301836" y="409433"/>
                </a:cubicBezTo>
                <a:cubicBezTo>
                  <a:pt x="283224" y="407107"/>
                  <a:pt x="262611" y="406542"/>
                  <a:pt x="247245" y="395785"/>
                </a:cubicBezTo>
                <a:cubicBezTo>
                  <a:pt x="132347" y="315355"/>
                  <a:pt x="210492" y="321770"/>
                  <a:pt x="124415" y="300251"/>
                </a:cubicBezTo>
                <a:cubicBezTo>
                  <a:pt x="101911" y="294625"/>
                  <a:pt x="78923" y="291152"/>
                  <a:pt x="56177" y="286603"/>
                </a:cubicBezTo>
                <a:cubicBezTo>
                  <a:pt x="37980" y="277504"/>
                  <a:pt x="8020" y="278608"/>
                  <a:pt x="1586" y="259307"/>
                </a:cubicBezTo>
                <a:cubicBezTo>
                  <a:pt x="-4848" y="240006"/>
                  <a:pt x="9089" y="209428"/>
                  <a:pt x="28881" y="204716"/>
                </a:cubicBezTo>
                <a:cubicBezTo>
                  <a:pt x="113083" y="184668"/>
                  <a:pt x="201753" y="195618"/>
                  <a:pt x="288189" y="191069"/>
                </a:cubicBezTo>
                <a:cubicBezTo>
                  <a:pt x="301837" y="172872"/>
                  <a:pt x="320383" y="157474"/>
                  <a:pt x="329132" y="136477"/>
                </a:cubicBezTo>
                <a:cubicBezTo>
                  <a:pt x="343560" y="101849"/>
                  <a:pt x="322873" y="44072"/>
                  <a:pt x="356427" y="27295"/>
                </a:cubicBezTo>
                <a:lnTo>
                  <a:pt x="411018" y="0"/>
                </a:lnTo>
                <a:cubicBezTo>
                  <a:pt x="424666" y="13648"/>
                  <a:pt x="436521" y="29363"/>
                  <a:pt x="451962" y="40943"/>
                </a:cubicBezTo>
                <a:cubicBezTo>
                  <a:pt x="502959" y="79190"/>
                  <a:pt x="530897" y="86164"/>
                  <a:pt x="588439" y="109182"/>
                </a:cubicBezTo>
                <a:cubicBezTo>
                  <a:pt x="606636" y="104633"/>
                  <a:pt x="625790" y="102923"/>
                  <a:pt x="643030" y="95534"/>
                </a:cubicBezTo>
                <a:cubicBezTo>
                  <a:pt x="658106" y="89073"/>
                  <a:pt x="663502" y="27296"/>
                  <a:pt x="670326" y="54591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5964238" y="846138"/>
            <a:ext cx="2633662" cy="2224087"/>
          </a:xfrm>
          <a:custGeom>
            <a:avLst/>
            <a:gdLst>
              <a:gd name="connsiteX0" fmla="*/ 2361062 w 2634018"/>
              <a:gd name="connsiteY0" fmla="*/ 2156346 h 2224585"/>
              <a:gd name="connsiteX1" fmla="*/ 2415653 w 2634018"/>
              <a:gd name="connsiteY1" fmla="*/ 2074460 h 2224585"/>
              <a:gd name="connsiteX2" fmla="*/ 2388358 w 2634018"/>
              <a:gd name="connsiteY2" fmla="*/ 1856096 h 2224585"/>
              <a:gd name="connsiteX3" fmla="*/ 2456597 w 2634018"/>
              <a:gd name="connsiteY3" fmla="*/ 1610436 h 2224585"/>
              <a:gd name="connsiteX4" fmla="*/ 2483892 w 2634018"/>
              <a:gd name="connsiteY4" fmla="*/ 1569493 h 2224585"/>
              <a:gd name="connsiteX5" fmla="*/ 2524835 w 2634018"/>
              <a:gd name="connsiteY5" fmla="*/ 1405720 h 2224585"/>
              <a:gd name="connsiteX6" fmla="*/ 2538483 w 2634018"/>
              <a:gd name="connsiteY6" fmla="*/ 1351129 h 2224585"/>
              <a:gd name="connsiteX7" fmla="*/ 2565779 w 2634018"/>
              <a:gd name="connsiteY7" fmla="*/ 1296538 h 2224585"/>
              <a:gd name="connsiteX8" fmla="*/ 2579427 w 2634018"/>
              <a:gd name="connsiteY8" fmla="*/ 1228299 h 2224585"/>
              <a:gd name="connsiteX9" fmla="*/ 2565779 w 2634018"/>
              <a:gd name="connsiteY9" fmla="*/ 1187355 h 2224585"/>
              <a:gd name="connsiteX10" fmla="*/ 2634018 w 2634018"/>
              <a:gd name="connsiteY10" fmla="*/ 996287 h 2224585"/>
              <a:gd name="connsiteX11" fmla="*/ 2538483 w 2634018"/>
              <a:gd name="connsiteY11" fmla="*/ 900752 h 2224585"/>
              <a:gd name="connsiteX12" fmla="*/ 2483892 w 2634018"/>
              <a:gd name="connsiteY12" fmla="*/ 846161 h 2224585"/>
              <a:gd name="connsiteX13" fmla="*/ 2415653 w 2634018"/>
              <a:gd name="connsiteY13" fmla="*/ 764275 h 2224585"/>
              <a:gd name="connsiteX14" fmla="*/ 2374710 w 2634018"/>
              <a:gd name="connsiteY14" fmla="*/ 750627 h 2224585"/>
              <a:gd name="connsiteX15" fmla="*/ 2333767 w 2634018"/>
              <a:gd name="connsiteY15" fmla="*/ 696036 h 2224585"/>
              <a:gd name="connsiteX16" fmla="*/ 2279176 w 2634018"/>
              <a:gd name="connsiteY16" fmla="*/ 641445 h 2224585"/>
              <a:gd name="connsiteX17" fmla="*/ 2251880 w 2634018"/>
              <a:gd name="connsiteY17" fmla="*/ 586854 h 2224585"/>
              <a:gd name="connsiteX18" fmla="*/ 2156346 w 2634018"/>
              <a:gd name="connsiteY18" fmla="*/ 518615 h 2224585"/>
              <a:gd name="connsiteX19" fmla="*/ 2060812 w 2634018"/>
              <a:gd name="connsiteY19" fmla="*/ 614149 h 2224585"/>
              <a:gd name="connsiteX20" fmla="*/ 2006221 w 2634018"/>
              <a:gd name="connsiteY20" fmla="*/ 655093 h 2224585"/>
              <a:gd name="connsiteX21" fmla="*/ 1924334 w 2634018"/>
              <a:gd name="connsiteY21" fmla="*/ 709684 h 2224585"/>
              <a:gd name="connsiteX22" fmla="*/ 1815152 w 2634018"/>
              <a:gd name="connsiteY22" fmla="*/ 791570 h 2224585"/>
              <a:gd name="connsiteX23" fmla="*/ 1760561 w 2634018"/>
              <a:gd name="connsiteY23" fmla="*/ 832514 h 2224585"/>
              <a:gd name="connsiteX24" fmla="*/ 1651379 w 2634018"/>
              <a:gd name="connsiteY24" fmla="*/ 859809 h 2224585"/>
              <a:gd name="connsiteX25" fmla="*/ 1610435 w 2634018"/>
              <a:gd name="connsiteY25" fmla="*/ 887105 h 2224585"/>
              <a:gd name="connsiteX26" fmla="*/ 1460310 w 2634018"/>
              <a:gd name="connsiteY26" fmla="*/ 914400 h 2224585"/>
              <a:gd name="connsiteX27" fmla="*/ 1392071 w 2634018"/>
              <a:gd name="connsiteY27" fmla="*/ 928048 h 2224585"/>
              <a:gd name="connsiteX28" fmla="*/ 1078173 w 2634018"/>
              <a:gd name="connsiteY28" fmla="*/ 900752 h 2224585"/>
              <a:gd name="connsiteX29" fmla="*/ 1064525 w 2634018"/>
              <a:gd name="connsiteY29" fmla="*/ 941696 h 2224585"/>
              <a:gd name="connsiteX30" fmla="*/ 968991 w 2634018"/>
              <a:gd name="connsiteY30" fmla="*/ 1009935 h 2224585"/>
              <a:gd name="connsiteX31" fmla="*/ 914400 w 2634018"/>
              <a:gd name="connsiteY31" fmla="*/ 968991 h 2224585"/>
              <a:gd name="connsiteX32" fmla="*/ 873456 w 2634018"/>
              <a:gd name="connsiteY32" fmla="*/ 955343 h 2224585"/>
              <a:gd name="connsiteX33" fmla="*/ 818865 w 2634018"/>
              <a:gd name="connsiteY33" fmla="*/ 928048 h 2224585"/>
              <a:gd name="connsiteX34" fmla="*/ 832513 w 2634018"/>
              <a:gd name="connsiteY34" fmla="*/ 791570 h 2224585"/>
              <a:gd name="connsiteX35" fmla="*/ 859809 w 2634018"/>
              <a:gd name="connsiteY35" fmla="*/ 723332 h 2224585"/>
              <a:gd name="connsiteX36" fmla="*/ 873456 w 2634018"/>
              <a:gd name="connsiteY36" fmla="*/ 655093 h 2224585"/>
              <a:gd name="connsiteX37" fmla="*/ 859809 w 2634018"/>
              <a:gd name="connsiteY37" fmla="*/ 504967 h 2224585"/>
              <a:gd name="connsiteX38" fmla="*/ 832513 w 2634018"/>
              <a:gd name="connsiteY38" fmla="*/ 368490 h 2224585"/>
              <a:gd name="connsiteX39" fmla="*/ 818865 w 2634018"/>
              <a:gd name="connsiteY39" fmla="*/ 300251 h 2224585"/>
              <a:gd name="connsiteX40" fmla="*/ 764274 w 2634018"/>
              <a:gd name="connsiteY40" fmla="*/ 245660 h 2224585"/>
              <a:gd name="connsiteX41" fmla="*/ 723331 w 2634018"/>
              <a:gd name="connsiteY41" fmla="*/ 191069 h 2224585"/>
              <a:gd name="connsiteX42" fmla="*/ 655092 w 2634018"/>
              <a:gd name="connsiteY42" fmla="*/ 68239 h 2224585"/>
              <a:gd name="connsiteX43" fmla="*/ 614149 w 2634018"/>
              <a:gd name="connsiteY43" fmla="*/ 54591 h 2224585"/>
              <a:gd name="connsiteX44" fmla="*/ 491319 w 2634018"/>
              <a:gd name="connsiteY44" fmla="*/ 0 h 2224585"/>
              <a:gd name="connsiteX45" fmla="*/ 341194 w 2634018"/>
              <a:gd name="connsiteY45" fmla="*/ 13648 h 2224585"/>
              <a:gd name="connsiteX46" fmla="*/ 286603 w 2634018"/>
              <a:gd name="connsiteY46" fmla="*/ 27296 h 2224585"/>
              <a:gd name="connsiteX47" fmla="*/ 259307 w 2634018"/>
              <a:gd name="connsiteY47" fmla="*/ 68239 h 2224585"/>
              <a:gd name="connsiteX48" fmla="*/ 191068 w 2634018"/>
              <a:gd name="connsiteY48" fmla="*/ 191069 h 2224585"/>
              <a:gd name="connsiteX49" fmla="*/ 150125 w 2634018"/>
              <a:gd name="connsiteY49" fmla="*/ 204717 h 2224585"/>
              <a:gd name="connsiteX50" fmla="*/ 40943 w 2634018"/>
              <a:gd name="connsiteY50" fmla="*/ 286603 h 2224585"/>
              <a:gd name="connsiteX51" fmla="*/ 0 w 2634018"/>
              <a:gd name="connsiteY51" fmla="*/ 382138 h 2224585"/>
              <a:gd name="connsiteX52" fmla="*/ 95534 w 2634018"/>
              <a:gd name="connsiteY52" fmla="*/ 477672 h 2224585"/>
              <a:gd name="connsiteX53" fmla="*/ 150125 w 2634018"/>
              <a:gd name="connsiteY53" fmla="*/ 641445 h 2224585"/>
              <a:gd name="connsiteX54" fmla="*/ 163773 w 2634018"/>
              <a:gd name="connsiteY54" fmla="*/ 696036 h 2224585"/>
              <a:gd name="connsiteX55" fmla="*/ 136477 w 2634018"/>
              <a:gd name="connsiteY55" fmla="*/ 928048 h 2224585"/>
              <a:gd name="connsiteX56" fmla="*/ 191068 w 2634018"/>
              <a:gd name="connsiteY56" fmla="*/ 1037230 h 2224585"/>
              <a:gd name="connsiteX57" fmla="*/ 259307 w 2634018"/>
              <a:gd name="connsiteY57" fmla="*/ 1064526 h 2224585"/>
              <a:gd name="connsiteX58" fmla="*/ 300250 w 2634018"/>
              <a:gd name="connsiteY58" fmla="*/ 1119117 h 2224585"/>
              <a:gd name="connsiteX59" fmla="*/ 382137 w 2634018"/>
              <a:gd name="connsiteY59" fmla="*/ 1091821 h 2224585"/>
              <a:gd name="connsiteX60" fmla="*/ 409432 w 2634018"/>
              <a:gd name="connsiteY60" fmla="*/ 1037230 h 2224585"/>
              <a:gd name="connsiteX61" fmla="*/ 504967 w 2634018"/>
              <a:gd name="connsiteY61" fmla="*/ 1078173 h 2224585"/>
              <a:gd name="connsiteX62" fmla="*/ 545910 w 2634018"/>
              <a:gd name="connsiteY62" fmla="*/ 1119117 h 2224585"/>
              <a:gd name="connsiteX63" fmla="*/ 682388 w 2634018"/>
              <a:gd name="connsiteY63" fmla="*/ 1173708 h 2224585"/>
              <a:gd name="connsiteX64" fmla="*/ 696035 w 2634018"/>
              <a:gd name="connsiteY64" fmla="*/ 1228299 h 2224585"/>
              <a:gd name="connsiteX65" fmla="*/ 791570 w 2634018"/>
              <a:gd name="connsiteY65" fmla="*/ 1296538 h 2224585"/>
              <a:gd name="connsiteX66" fmla="*/ 805218 w 2634018"/>
              <a:gd name="connsiteY66" fmla="*/ 1351129 h 2224585"/>
              <a:gd name="connsiteX67" fmla="*/ 914400 w 2634018"/>
              <a:gd name="connsiteY67" fmla="*/ 1405720 h 2224585"/>
              <a:gd name="connsiteX68" fmla="*/ 968991 w 2634018"/>
              <a:gd name="connsiteY68" fmla="*/ 1392072 h 2224585"/>
              <a:gd name="connsiteX69" fmla="*/ 1009934 w 2634018"/>
              <a:gd name="connsiteY69" fmla="*/ 1433015 h 2224585"/>
              <a:gd name="connsiteX70" fmla="*/ 1091821 w 2634018"/>
              <a:gd name="connsiteY70" fmla="*/ 1351129 h 2224585"/>
              <a:gd name="connsiteX71" fmla="*/ 1146412 w 2634018"/>
              <a:gd name="connsiteY71" fmla="*/ 1446663 h 2224585"/>
              <a:gd name="connsiteX72" fmla="*/ 1187355 w 2634018"/>
              <a:gd name="connsiteY72" fmla="*/ 1569493 h 2224585"/>
              <a:gd name="connsiteX73" fmla="*/ 1132764 w 2634018"/>
              <a:gd name="connsiteY73" fmla="*/ 1678675 h 2224585"/>
              <a:gd name="connsiteX74" fmla="*/ 1119116 w 2634018"/>
              <a:gd name="connsiteY74" fmla="*/ 1733266 h 2224585"/>
              <a:gd name="connsiteX75" fmla="*/ 1132764 w 2634018"/>
              <a:gd name="connsiteY75" fmla="*/ 1774209 h 2224585"/>
              <a:gd name="connsiteX76" fmla="*/ 1201003 w 2634018"/>
              <a:gd name="connsiteY76" fmla="*/ 1910687 h 2224585"/>
              <a:gd name="connsiteX77" fmla="*/ 1255594 w 2634018"/>
              <a:gd name="connsiteY77" fmla="*/ 1937982 h 2224585"/>
              <a:gd name="connsiteX78" fmla="*/ 1323832 w 2634018"/>
              <a:gd name="connsiteY78" fmla="*/ 1924335 h 2224585"/>
              <a:gd name="connsiteX79" fmla="*/ 1364776 w 2634018"/>
              <a:gd name="connsiteY79" fmla="*/ 1910687 h 2224585"/>
              <a:gd name="connsiteX80" fmla="*/ 1569492 w 2634018"/>
              <a:gd name="connsiteY80" fmla="*/ 1897039 h 2224585"/>
              <a:gd name="connsiteX81" fmla="*/ 1746913 w 2634018"/>
              <a:gd name="connsiteY81" fmla="*/ 1897039 h 2224585"/>
              <a:gd name="connsiteX82" fmla="*/ 1760561 w 2634018"/>
              <a:gd name="connsiteY82" fmla="*/ 1842448 h 2224585"/>
              <a:gd name="connsiteX83" fmla="*/ 1787856 w 2634018"/>
              <a:gd name="connsiteY83" fmla="*/ 1801505 h 2224585"/>
              <a:gd name="connsiteX84" fmla="*/ 1842447 w 2634018"/>
              <a:gd name="connsiteY84" fmla="*/ 1692323 h 2224585"/>
              <a:gd name="connsiteX85" fmla="*/ 1883391 w 2634018"/>
              <a:gd name="connsiteY85" fmla="*/ 1514902 h 2224585"/>
              <a:gd name="connsiteX86" fmla="*/ 1910686 w 2634018"/>
              <a:gd name="connsiteY86" fmla="*/ 1460311 h 2224585"/>
              <a:gd name="connsiteX87" fmla="*/ 2047164 w 2634018"/>
              <a:gd name="connsiteY87" fmla="*/ 1487606 h 2224585"/>
              <a:gd name="connsiteX88" fmla="*/ 2074459 w 2634018"/>
              <a:gd name="connsiteY88" fmla="*/ 1528549 h 2224585"/>
              <a:gd name="connsiteX89" fmla="*/ 2279176 w 2634018"/>
              <a:gd name="connsiteY89" fmla="*/ 1555845 h 2224585"/>
              <a:gd name="connsiteX90" fmla="*/ 2251880 w 2634018"/>
              <a:gd name="connsiteY90" fmla="*/ 1610436 h 2224585"/>
              <a:gd name="connsiteX91" fmla="*/ 2238232 w 2634018"/>
              <a:gd name="connsiteY91" fmla="*/ 1665027 h 2224585"/>
              <a:gd name="connsiteX92" fmla="*/ 2183641 w 2634018"/>
              <a:gd name="connsiteY92" fmla="*/ 1692323 h 2224585"/>
              <a:gd name="connsiteX93" fmla="*/ 2156346 w 2634018"/>
              <a:gd name="connsiteY93" fmla="*/ 1746914 h 2224585"/>
              <a:gd name="connsiteX94" fmla="*/ 2210937 w 2634018"/>
              <a:gd name="connsiteY94" fmla="*/ 1869743 h 2224585"/>
              <a:gd name="connsiteX95" fmla="*/ 2224585 w 2634018"/>
              <a:gd name="connsiteY95" fmla="*/ 1924335 h 2224585"/>
              <a:gd name="connsiteX96" fmla="*/ 2279176 w 2634018"/>
              <a:gd name="connsiteY96" fmla="*/ 2033517 h 2224585"/>
              <a:gd name="connsiteX97" fmla="*/ 2292824 w 2634018"/>
              <a:gd name="connsiteY97" fmla="*/ 2210938 h 2224585"/>
              <a:gd name="connsiteX98" fmla="*/ 2347415 w 2634018"/>
              <a:gd name="connsiteY98" fmla="*/ 2224585 h 2224585"/>
              <a:gd name="connsiteX99" fmla="*/ 2388358 w 2634018"/>
              <a:gd name="connsiteY99" fmla="*/ 2169994 h 2224585"/>
              <a:gd name="connsiteX100" fmla="*/ 2361062 w 2634018"/>
              <a:gd name="connsiteY100" fmla="*/ 2156346 h 2224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2634018" h="2224585">
                <a:moveTo>
                  <a:pt x="2361062" y="2156346"/>
                </a:moveTo>
                <a:cubicBezTo>
                  <a:pt x="2365611" y="2140424"/>
                  <a:pt x="2410260" y="2106819"/>
                  <a:pt x="2415653" y="2074460"/>
                </a:cubicBezTo>
                <a:cubicBezTo>
                  <a:pt x="2427818" y="2001471"/>
                  <a:pt x="2405921" y="1926346"/>
                  <a:pt x="2388358" y="1856096"/>
                </a:cubicBezTo>
                <a:cubicBezTo>
                  <a:pt x="2404865" y="1773563"/>
                  <a:pt x="2418512" y="1686606"/>
                  <a:pt x="2456597" y="1610436"/>
                </a:cubicBezTo>
                <a:cubicBezTo>
                  <a:pt x="2463932" y="1595765"/>
                  <a:pt x="2474794" y="1583141"/>
                  <a:pt x="2483892" y="1569493"/>
                </a:cubicBezTo>
                <a:lnTo>
                  <a:pt x="2524835" y="1405720"/>
                </a:lnTo>
                <a:cubicBezTo>
                  <a:pt x="2529384" y="1387523"/>
                  <a:pt x="2530094" y="1367906"/>
                  <a:pt x="2538483" y="1351129"/>
                </a:cubicBezTo>
                <a:lnTo>
                  <a:pt x="2565779" y="1296538"/>
                </a:lnTo>
                <a:cubicBezTo>
                  <a:pt x="2570328" y="1273792"/>
                  <a:pt x="2579427" y="1251496"/>
                  <a:pt x="2579427" y="1228299"/>
                </a:cubicBezTo>
                <a:cubicBezTo>
                  <a:pt x="2579427" y="1213913"/>
                  <a:pt x="2564676" y="1201699"/>
                  <a:pt x="2565779" y="1187355"/>
                </a:cubicBezTo>
                <a:cubicBezTo>
                  <a:pt x="2575759" y="1057607"/>
                  <a:pt x="2575914" y="1073757"/>
                  <a:pt x="2634018" y="996287"/>
                </a:cubicBezTo>
                <a:cubicBezTo>
                  <a:pt x="2585300" y="898852"/>
                  <a:pt x="2636631" y="977090"/>
                  <a:pt x="2538483" y="900752"/>
                </a:cubicBezTo>
                <a:cubicBezTo>
                  <a:pt x="2518170" y="884953"/>
                  <a:pt x="2500640" y="865700"/>
                  <a:pt x="2483892" y="846161"/>
                </a:cubicBezTo>
                <a:cubicBezTo>
                  <a:pt x="2450322" y="806995"/>
                  <a:pt x="2462982" y="795827"/>
                  <a:pt x="2415653" y="764275"/>
                </a:cubicBezTo>
                <a:cubicBezTo>
                  <a:pt x="2403683" y="756295"/>
                  <a:pt x="2388358" y="755176"/>
                  <a:pt x="2374710" y="750627"/>
                </a:cubicBezTo>
                <a:cubicBezTo>
                  <a:pt x="2361062" y="732430"/>
                  <a:pt x="2348745" y="713154"/>
                  <a:pt x="2333767" y="696036"/>
                </a:cubicBezTo>
                <a:cubicBezTo>
                  <a:pt x="2316821" y="676669"/>
                  <a:pt x="2294617" y="662033"/>
                  <a:pt x="2279176" y="641445"/>
                </a:cubicBezTo>
                <a:cubicBezTo>
                  <a:pt x="2266969" y="625169"/>
                  <a:pt x="2264087" y="603130"/>
                  <a:pt x="2251880" y="586854"/>
                </a:cubicBezTo>
                <a:cubicBezTo>
                  <a:pt x="2208704" y="529287"/>
                  <a:pt x="2209635" y="536378"/>
                  <a:pt x="2156346" y="518615"/>
                </a:cubicBezTo>
                <a:cubicBezTo>
                  <a:pt x="2124501" y="550460"/>
                  <a:pt x="2096840" y="587128"/>
                  <a:pt x="2060812" y="614149"/>
                </a:cubicBezTo>
                <a:cubicBezTo>
                  <a:pt x="2042615" y="627797"/>
                  <a:pt x="2024856" y="642049"/>
                  <a:pt x="2006221" y="655093"/>
                </a:cubicBezTo>
                <a:cubicBezTo>
                  <a:pt x="1979346" y="673906"/>
                  <a:pt x="1947531" y="686487"/>
                  <a:pt x="1924334" y="709684"/>
                </a:cubicBezTo>
                <a:cubicBezTo>
                  <a:pt x="1845923" y="788095"/>
                  <a:pt x="1886613" y="767751"/>
                  <a:pt x="1815152" y="791570"/>
                </a:cubicBezTo>
                <a:cubicBezTo>
                  <a:pt x="1796955" y="805218"/>
                  <a:pt x="1781558" y="823765"/>
                  <a:pt x="1760561" y="832514"/>
                </a:cubicBezTo>
                <a:cubicBezTo>
                  <a:pt x="1725933" y="846943"/>
                  <a:pt x="1651379" y="859809"/>
                  <a:pt x="1651379" y="859809"/>
                </a:cubicBezTo>
                <a:cubicBezTo>
                  <a:pt x="1637731" y="868908"/>
                  <a:pt x="1625106" y="879769"/>
                  <a:pt x="1610435" y="887105"/>
                </a:cubicBezTo>
                <a:cubicBezTo>
                  <a:pt x="1567131" y="908757"/>
                  <a:pt x="1501074" y="908128"/>
                  <a:pt x="1460310" y="914400"/>
                </a:cubicBezTo>
                <a:cubicBezTo>
                  <a:pt x="1437383" y="917927"/>
                  <a:pt x="1414817" y="923499"/>
                  <a:pt x="1392071" y="928048"/>
                </a:cubicBezTo>
                <a:cubicBezTo>
                  <a:pt x="1285791" y="821768"/>
                  <a:pt x="1330084" y="837774"/>
                  <a:pt x="1078173" y="900752"/>
                </a:cubicBezTo>
                <a:cubicBezTo>
                  <a:pt x="1064216" y="904241"/>
                  <a:pt x="1072505" y="929726"/>
                  <a:pt x="1064525" y="941696"/>
                </a:cubicBezTo>
                <a:cubicBezTo>
                  <a:pt x="1036861" y="983192"/>
                  <a:pt x="1011683" y="988588"/>
                  <a:pt x="968991" y="1009935"/>
                </a:cubicBezTo>
                <a:cubicBezTo>
                  <a:pt x="950794" y="996287"/>
                  <a:pt x="934149" y="980276"/>
                  <a:pt x="914400" y="968991"/>
                </a:cubicBezTo>
                <a:cubicBezTo>
                  <a:pt x="901909" y="961853"/>
                  <a:pt x="886679" y="961010"/>
                  <a:pt x="873456" y="955343"/>
                </a:cubicBezTo>
                <a:cubicBezTo>
                  <a:pt x="854756" y="947329"/>
                  <a:pt x="837062" y="937146"/>
                  <a:pt x="818865" y="928048"/>
                </a:cubicBezTo>
                <a:cubicBezTo>
                  <a:pt x="823414" y="882555"/>
                  <a:pt x="823546" y="836402"/>
                  <a:pt x="832513" y="791570"/>
                </a:cubicBezTo>
                <a:cubicBezTo>
                  <a:pt x="837318" y="767547"/>
                  <a:pt x="852769" y="746797"/>
                  <a:pt x="859809" y="723332"/>
                </a:cubicBezTo>
                <a:cubicBezTo>
                  <a:pt x="866475" y="701114"/>
                  <a:pt x="868907" y="677839"/>
                  <a:pt x="873456" y="655093"/>
                </a:cubicBezTo>
                <a:cubicBezTo>
                  <a:pt x="868907" y="605051"/>
                  <a:pt x="865680" y="554871"/>
                  <a:pt x="859809" y="504967"/>
                </a:cubicBezTo>
                <a:cubicBezTo>
                  <a:pt x="849781" y="419727"/>
                  <a:pt x="848328" y="439658"/>
                  <a:pt x="832513" y="368490"/>
                </a:cubicBezTo>
                <a:cubicBezTo>
                  <a:pt x="827481" y="345846"/>
                  <a:pt x="830130" y="320529"/>
                  <a:pt x="818865" y="300251"/>
                </a:cubicBezTo>
                <a:cubicBezTo>
                  <a:pt x="806367" y="277755"/>
                  <a:pt x="781220" y="265027"/>
                  <a:pt x="764274" y="245660"/>
                </a:cubicBezTo>
                <a:cubicBezTo>
                  <a:pt x="749296" y="228542"/>
                  <a:pt x="734378" y="210953"/>
                  <a:pt x="723331" y="191069"/>
                </a:cubicBezTo>
                <a:cubicBezTo>
                  <a:pt x="692703" y="135938"/>
                  <a:pt x="705984" y="110650"/>
                  <a:pt x="655092" y="68239"/>
                </a:cubicBezTo>
                <a:cubicBezTo>
                  <a:pt x="644040" y="59029"/>
                  <a:pt x="627016" y="61025"/>
                  <a:pt x="614149" y="54591"/>
                </a:cubicBezTo>
                <a:cubicBezTo>
                  <a:pt x="484385" y="-10291"/>
                  <a:pt x="702578" y="70421"/>
                  <a:pt x="491319" y="0"/>
                </a:cubicBezTo>
                <a:cubicBezTo>
                  <a:pt x="441277" y="4549"/>
                  <a:pt x="391001" y="7007"/>
                  <a:pt x="341194" y="13648"/>
                </a:cubicBezTo>
                <a:cubicBezTo>
                  <a:pt x="322601" y="16127"/>
                  <a:pt x="302210" y="16891"/>
                  <a:pt x="286603" y="27296"/>
                </a:cubicBezTo>
                <a:cubicBezTo>
                  <a:pt x="272955" y="36394"/>
                  <a:pt x="267445" y="53998"/>
                  <a:pt x="259307" y="68239"/>
                </a:cubicBezTo>
                <a:cubicBezTo>
                  <a:pt x="242142" y="98277"/>
                  <a:pt x="213803" y="168334"/>
                  <a:pt x="191068" y="191069"/>
                </a:cubicBezTo>
                <a:cubicBezTo>
                  <a:pt x="180896" y="201241"/>
                  <a:pt x="163773" y="200168"/>
                  <a:pt x="150125" y="204717"/>
                </a:cubicBezTo>
                <a:cubicBezTo>
                  <a:pt x="86111" y="332743"/>
                  <a:pt x="175860" y="185416"/>
                  <a:pt x="40943" y="286603"/>
                </a:cubicBezTo>
                <a:cubicBezTo>
                  <a:pt x="25950" y="297848"/>
                  <a:pt x="6831" y="361642"/>
                  <a:pt x="0" y="382138"/>
                </a:cubicBezTo>
                <a:cubicBezTo>
                  <a:pt x="32351" y="406401"/>
                  <a:pt x="81381" y="435212"/>
                  <a:pt x="95534" y="477672"/>
                </a:cubicBezTo>
                <a:cubicBezTo>
                  <a:pt x="161410" y="675301"/>
                  <a:pt x="56535" y="516658"/>
                  <a:pt x="150125" y="641445"/>
                </a:cubicBezTo>
                <a:cubicBezTo>
                  <a:pt x="154674" y="659642"/>
                  <a:pt x="163773" y="677279"/>
                  <a:pt x="163773" y="696036"/>
                </a:cubicBezTo>
                <a:cubicBezTo>
                  <a:pt x="163773" y="831813"/>
                  <a:pt x="159740" y="834996"/>
                  <a:pt x="136477" y="928048"/>
                </a:cubicBezTo>
                <a:cubicBezTo>
                  <a:pt x="147916" y="973803"/>
                  <a:pt x="148240" y="1005109"/>
                  <a:pt x="191068" y="1037230"/>
                </a:cubicBezTo>
                <a:cubicBezTo>
                  <a:pt x="210667" y="1051929"/>
                  <a:pt x="236561" y="1055427"/>
                  <a:pt x="259307" y="1064526"/>
                </a:cubicBezTo>
                <a:cubicBezTo>
                  <a:pt x="272955" y="1082723"/>
                  <a:pt x="281741" y="1105896"/>
                  <a:pt x="300250" y="1119117"/>
                </a:cubicBezTo>
                <a:cubicBezTo>
                  <a:pt x="353096" y="1156864"/>
                  <a:pt x="359878" y="1130775"/>
                  <a:pt x="382137" y="1091821"/>
                </a:cubicBezTo>
                <a:cubicBezTo>
                  <a:pt x="392231" y="1074157"/>
                  <a:pt x="400334" y="1055427"/>
                  <a:pt x="409432" y="1037230"/>
                </a:cubicBezTo>
                <a:cubicBezTo>
                  <a:pt x="461458" y="1050237"/>
                  <a:pt x="464575" y="1044513"/>
                  <a:pt x="504967" y="1078173"/>
                </a:cubicBezTo>
                <a:cubicBezTo>
                  <a:pt x="519794" y="1090529"/>
                  <a:pt x="528916" y="1109966"/>
                  <a:pt x="545910" y="1119117"/>
                </a:cubicBezTo>
                <a:cubicBezTo>
                  <a:pt x="589050" y="1142347"/>
                  <a:pt x="682388" y="1173708"/>
                  <a:pt x="682388" y="1173708"/>
                </a:cubicBezTo>
                <a:cubicBezTo>
                  <a:pt x="686937" y="1191905"/>
                  <a:pt x="686094" y="1212393"/>
                  <a:pt x="696035" y="1228299"/>
                </a:cubicBezTo>
                <a:cubicBezTo>
                  <a:pt x="730121" y="1282836"/>
                  <a:pt x="743363" y="1280469"/>
                  <a:pt x="791570" y="1296538"/>
                </a:cubicBezTo>
                <a:cubicBezTo>
                  <a:pt x="796119" y="1314735"/>
                  <a:pt x="795912" y="1334843"/>
                  <a:pt x="805218" y="1351129"/>
                </a:cubicBezTo>
                <a:cubicBezTo>
                  <a:pt x="834816" y="1402925"/>
                  <a:pt x="860584" y="1394957"/>
                  <a:pt x="914400" y="1405720"/>
                </a:cubicBezTo>
                <a:cubicBezTo>
                  <a:pt x="932597" y="1401171"/>
                  <a:pt x="950956" y="1386919"/>
                  <a:pt x="968991" y="1392072"/>
                </a:cubicBezTo>
                <a:cubicBezTo>
                  <a:pt x="987549" y="1397374"/>
                  <a:pt x="991624" y="1439118"/>
                  <a:pt x="1009934" y="1433015"/>
                </a:cubicBezTo>
                <a:cubicBezTo>
                  <a:pt x="1046555" y="1420808"/>
                  <a:pt x="1091821" y="1351129"/>
                  <a:pt x="1091821" y="1351129"/>
                </a:cubicBezTo>
                <a:cubicBezTo>
                  <a:pt x="1123318" y="1477124"/>
                  <a:pt x="1078654" y="1338250"/>
                  <a:pt x="1146412" y="1446663"/>
                </a:cubicBezTo>
                <a:cubicBezTo>
                  <a:pt x="1167824" y="1480922"/>
                  <a:pt x="1177603" y="1530486"/>
                  <a:pt x="1187355" y="1569493"/>
                </a:cubicBezTo>
                <a:cubicBezTo>
                  <a:pt x="1153842" y="1703542"/>
                  <a:pt x="1202361" y="1539482"/>
                  <a:pt x="1132764" y="1678675"/>
                </a:cubicBezTo>
                <a:cubicBezTo>
                  <a:pt x="1124376" y="1695452"/>
                  <a:pt x="1123665" y="1715069"/>
                  <a:pt x="1119116" y="1733266"/>
                </a:cubicBezTo>
                <a:cubicBezTo>
                  <a:pt x="1123665" y="1746914"/>
                  <a:pt x="1128979" y="1760330"/>
                  <a:pt x="1132764" y="1774209"/>
                </a:cubicBezTo>
                <a:cubicBezTo>
                  <a:pt x="1162328" y="1882610"/>
                  <a:pt x="1129593" y="1869882"/>
                  <a:pt x="1201003" y="1910687"/>
                </a:cubicBezTo>
                <a:cubicBezTo>
                  <a:pt x="1218667" y="1920781"/>
                  <a:pt x="1237397" y="1928884"/>
                  <a:pt x="1255594" y="1937982"/>
                </a:cubicBezTo>
                <a:cubicBezTo>
                  <a:pt x="1278340" y="1933433"/>
                  <a:pt x="1301328" y="1929961"/>
                  <a:pt x="1323832" y="1924335"/>
                </a:cubicBezTo>
                <a:cubicBezTo>
                  <a:pt x="1337789" y="1920846"/>
                  <a:pt x="1350478" y="1912276"/>
                  <a:pt x="1364776" y="1910687"/>
                </a:cubicBezTo>
                <a:cubicBezTo>
                  <a:pt x="1432748" y="1903134"/>
                  <a:pt x="1501253" y="1901588"/>
                  <a:pt x="1569492" y="1897039"/>
                </a:cubicBezTo>
                <a:cubicBezTo>
                  <a:pt x="1632457" y="1918028"/>
                  <a:pt x="1663976" y="1934738"/>
                  <a:pt x="1746913" y="1897039"/>
                </a:cubicBezTo>
                <a:cubicBezTo>
                  <a:pt x="1763989" y="1889277"/>
                  <a:pt x="1753172" y="1859688"/>
                  <a:pt x="1760561" y="1842448"/>
                </a:cubicBezTo>
                <a:cubicBezTo>
                  <a:pt x="1767022" y="1827372"/>
                  <a:pt x="1780002" y="1815905"/>
                  <a:pt x="1787856" y="1801505"/>
                </a:cubicBezTo>
                <a:cubicBezTo>
                  <a:pt x="1807340" y="1765784"/>
                  <a:pt x="1842447" y="1692323"/>
                  <a:pt x="1842447" y="1692323"/>
                </a:cubicBezTo>
                <a:cubicBezTo>
                  <a:pt x="1849881" y="1655154"/>
                  <a:pt x="1872417" y="1536851"/>
                  <a:pt x="1883391" y="1514902"/>
                </a:cubicBezTo>
                <a:lnTo>
                  <a:pt x="1910686" y="1460311"/>
                </a:lnTo>
                <a:cubicBezTo>
                  <a:pt x="1956179" y="1469409"/>
                  <a:pt x="2004339" y="1469762"/>
                  <a:pt x="2047164" y="1487606"/>
                </a:cubicBezTo>
                <a:cubicBezTo>
                  <a:pt x="2062305" y="1493915"/>
                  <a:pt x="2058723" y="1523921"/>
                  <a:pt x="2074459" y="1528549"/>
                </a:cubicBezTo>
                <a:cubicBezTo>
                  <a:pt x="2140505" y="1547974"/>
                  <a:pt x="2210937" y="1546746"/>
                  <a:pt x="2279176" y="1555845"/>
                </a:cubicBezTo>
                <a:cubicBezTo>
                  <a:pt x="2270077" y="1574042"/>
                  <a:pt x="2259024" y="1591386"/>
                  <a:pt x="2251880" y="1610436"/>
                </a:cubicBezTo>
                <a:cubicBezTo>
                  <a:pt x="2245294" y="1627999"/>
                  <a:pt x="2250240" y="1650617"/>
                  <a:pt x="2238232" y="1665027"/>
                </a:cubicBezTo>
                <a:cubicBezTo>
                  <a:pt x="2225208" y="1680656"/>
                  <a:pt x="2201838" y="1683224"/>
                  <a:pt x="2183641" y="1692323"/>
                </a:cubicBezTo>
                <a:cubicBezTo>
                  <a:pt x="2174543" y="1710520"/>
                  <a:pt x="2156346" y="1726569"/>
                  <a:pt x="2156346" y="1746914"/>
                </a:cubicBezTo>
                <a:cubicBezTo>
                  <a:pt x="2156346" y="1764341"/>
                  <a:pt x="2201627" y="1851124"/>
                  <a:pt x="2210937" y="1869743"/>
                </a:cubicBezTo>
                <a:cubicBezTo>
                  <a:pt x="2215486" y="1887940"/>
                  <a:pt x="2217371" y="1907020"/>
                  <a:pt x="2224585" y="1924335"/>
                </a:cubicBezTo>
                <a:cubicBezTo>
                  <a:pt x="2240235" y="1961895"/>
                  <a:pt x="2279176" y="2033517"/>
                  <a:pt x="2279176" y="2033517"/>
                </a:cubicBezTo>
                <a:cubicBezTo>
                  <a:pt x="2270863" y="2091707"/>
                  <a:pt x="2246944" y="2157412"/>
                  <a:pt x="2292824" y="2210938"/>
                </a:cubicBezTo>
                <a:cubicBezTo>
                  <a:pt x="2305031" y="2225179"/>
                  <a:pt x="2329218" y="2220036"/>
                  <a:pt x="2347415" y="2224585"/>
                </a:cubicBezTo>
                <a:cubicBezTo>
                  <a:pt x="2361063" y="2206388"/>
                  <a:pt x="2385141" y="2192512"/>
                  <a:pt x="2388358" y="2169994"/>
                </a:cubicBezTo>
                <a:cubicBezTo>
                  <a:pt x="2395288" y="2121481"/>
                  <a:pt x="2356513" y="2172268"/>
                  <a:pt x="2361062" y="2156346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6386513" y="2197100"/>
            <a:ext cx="423862" cy="382588"/>
          </a:xfrm>
          <a:custGeom>
            <a:avLst/>
            <a:gdLst>
              <a:gd name="connsiteX0" fmla="*/ 40944 w 423081"/>
              <a:gd name="connsiteY0" fmla="*/ 170 h 382332"/>
              <a:gd name="connsiteX1" fmla="*/ 109182 w 423081"/>
              <a:gd name="connsiteY1" fmla="*/ 82056 h 382332"/>
              <a:gd name="connsiteX2" fmla="*/ 177421 w 423081"/>
              <a:gd name="connsiteY2" fmla="*/ 109352 h 382332"/>
              <a:gd name="connsiteX3" fmla="*/ 122830 w 423081"/>
              <a:gd name="connsiteY3" fmla="*/ 41113 h 382332"/>
              <a:gd name="connsiteX4" fmla="*/ 150126 w 423081"/>
              <a:gd name="connsiteY4" fmla="*/ 170 h 382332"/>
              <a:gd name="connsiteX5" fmla="*/ 204717 w 423081"/>
              <a:gd name="connsiteY5" fmla="*/ 54761 h 382332"/>
              <a:gd name="connsiteX6" fmla="*/ 327547 w 423081"/>
              <a:gd name="connsiteY6" fmla="*/ 136647 h 382332"/>
              <a:gd name="connsiteX7" fmla="*/ 354842 w 423081"/>
              <a:gd name="connsiteY7" fmla="*/ 204886 h 382332"/>
              <a:gd name="connsiteX8" fmla="*/ 423081 w 423081"/>
              <a:gd name="connsiteY8" fmla="*/ 314068 h 382332"/>
              <a:gd name="connsiteX9" fmla="*/ 382138 w 423081"/>
              <a:gd name="connsiteY9" fmla="*/ 368659 h 382332"/>
              <a:gd name="connsiteX10" fmla="*/ 218364 w 423081"/>
              <a:gd name="connsiteY10" fmla="*/ 368659 h 382332"/>
              <a:gd name="connsiteX11" fmla="*/ 163773 w 423081"/>
              <a:gd name="connsiteY11" fmla="*/ 327716 h 382332"/>
              <a:gd name="connsiteX12" fmla="*/ 136478 w 423081"/>
              <a:gd name="connsiteY12" fmla="*/ 273125 h 382332"/>
              <a:gd name="connsiteX13" fmla="*/ 0 w 423081"/>
              <a:gd name="connsiteY13" fmla="*/ 232181 h 382332"/>
              <a:gd name="connsiteX14" fmla="*/ 54591 w 423081"/>
              <a:gd name="connsiteY14" fmla="*/ 54761 h 382332"/>
              <a:gd name="connsiteX15" fmla="*/ 81887 w 423081"/>
              <a:gd name="connsiteY15" fmla="*/ 41113 h 382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3081" h="382332">
                <a:moveTo>
                  <a:pt x="40944" y="170"/>
                </a:moveTo>
                <a:cubicBezTo>
                  <a:pt x="63690" y="27465"/>
                  <a:pt x="81437" y="59860"/>
                  <a:pt x="109182" y="82056"/>
                </a:cubicBezTo>
                <a:cubicBezTo>
                  <a:pt x="128312" y="97360"/>
                  <a:pt x="169674" y="132593"/>
                  <a:pt x="177421" y="109352"/>
                </a:cubicBezTo>
                <a:cubicBezTo>
                  <a:pt x="186633" y="81717"/>
                  <a:pt x="141027" y="63859"/>
                  <a:pt x="122830" y="41113"/>
                </a:cubicBezTo>
                <a:cubicBezTo>
                  <a:pt x="131929" y="27465"/>
                  <a:pt x="133947" y="-2527"/>
                  <a:pt x="150126" y="170"/>
                </a:cubicBezTo>
                <a:cubicBezTo>
                  <a:pt x="175510" y="4401"/>
                  <a:pt x="185483" y="37664"/>
                  <a:pt x="204717" y="54761"/>
                </a:cubicBezTo>
                <a:cubicBezTo>
                  <a:pt x="269615" y="112449"/>
                  <a:pt x="260330" y="103039"/>
                  <a:pt x="327547" y="136647"/>
                </a:cubicBezTo>
                <a:cubicBezTo>
                  <a:pt x="336645" y="159393"/>
                  <a:pt x="341253" y="184502"/>
                  <a:pt x="354842" y="204886"/>
                </a:cubicBezTo>
                <a:cubicBezTo>
                  <a:pt x="436268" y="327026"/>
                  <a:pt x="393299" y="194944"/>
                  <a:pt x="423081" y="314068"/>
                </a:cubicBezTo>
                <a:cubicBezTo>
                  <a:pt x="409433" y="332265"/>
                  <a:pt x="400647" y="355438"/>
                  <a:pt x="382138" y="368659"/>
                </a:cubicBezTo>
                <a:cubicBezTo>
                  <a:pt x="341847" y="397438"/>
                  <a:pt x="248618" y="372441"/>
                  <a:pt x="218364" y="368659"/>
                </a:cubicBezTo>
                <a:cubicBezTo>
                  <a:pt x="200167" y="355011"/>
                  <a:pt x="178576" y="344986"/>
                  <a:pt x="163773" y="327716"/>
                </a:cubicBezTo>
                <a:cubicBezTo>
                  <a:pt x="150533" y="312269"/>
                  <a:pt x="150864" y="287511"/>
                  <a:pt x="136478" y="273125"/>
                </a:cubicBezTo>
                <a:cubicBezTo>
                  <a:pt x="104741" y="241388"/>
                  <a:pt x="37206" y="238382"/>
                  <a:pt x="0" y="232181"/>
                </a:cubicBezTo>
                <a:cubicBezTo>
                  <a:pt x="11205" y="131339"/>
                  <a:pt x="-8333" y="117685"/>
                  <a:pt x="54591" y="54761"/>
                </a:cubicBezTo>
                <a:cubicBezTo>
                  <a:pt x="61784" y="47568"/>
                  <a:pt x="72788" y="45662"/>
                  <a:pt x="81887" y="41113"/>
                </a:cubicBezTo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5759450" y="3330575"/>
            <a:ext cx="454025" cy="395288"/>
          </a:xfrm>
          <a:custGeom>
            <a:avLst/>
            <a:gdLst>
              <a:gd name="connsiteX0" fmla="*/ 313899 w 453771"/>
              <a:gd name="connsiteY0" fmla="*/ 68239 h 395785"/>
              <a:gd name="connsiteX1" fmla="*/ 395785 w 453771"/>
              <a:gd name="connsiteY1" fmla="*/ 204716 h 395785"/>
              <a:gd name="connsiteX2" fmla="*/ 450376 w 453771"/>
              <a:gd name="connsiteY2" fmla="*/ 259307 h 395785"/>
              <a:gd name="connsiteX3" fmla="*/ 354842 w 453771"/>
              <a:gd name="connsiteY3" fmla="*/ 245659 h 395785"/>
              <a:gd name="connsiteX4" fmla="*/ 259308 w 453771"/>
              <a:gd name="connsiteY4" fmla="*/ 259307 h 395785"/>
              <a:gd name="connsiteX5" fmla="*/ 163773 w 453771"/>
              <a:gd name="connsiteY5" fmla="*/ 354842 h 395785"/>
              <a:gd name="connsiteX6" fmla="*/ 109182 w 453771"/>
              <a:gd name="connsiteY6" fmla="*/ 395785 h 395785"/>
              <a:gd name="connsiteX7" fmla="*/ 68239 w 453771"/>
              <a:gd name="connsiteY7" fmla="*/ 354842 h 395785"/>
              <a:gd name="connsiteX8" fmla="*/ 81887 w 453771"/>
              <a:gd name="connsiteY8" fmla="*/ 313898 h 395785"/>
              <a:gd name="connsiteX9" fmla="*/ 109182 w 453771"/>
              <a:gd name="connsiteY9" fmla="*/ 259307 h 395785"/>
              <a:gd name="connsiteX10" fmla="*/ 81887 w 453771"/>
              <a:gd name="connsiteY10" fmla="*/ 177421 h 395785"/>
              <a:gd name="connsiteX11" fmla="*/ 27296 w 453771"/>
              <a:gd name="connsiteY11" fmla="*/ 136477 h 395785"/>
              <a:gd name="connsiteX12" fmla="*/ 0 w 453771"/>
              <a:gd name="connsiteY12" fmla="*/ 81886 h 395785"/>
              <a:gd name="connsiteX13" fmla="*/ 27296 w 453771"/>
              <a:gd name="connsiteY13" fmla="*/ 40943 h 395785"/>
              <a:gd name="connsiteX14" fmla="*/ 136478 w 453771"/>
              <a:gd name="connsiteY14" fmla="*/ 0 h 395785"/>
              <a:gd name="connsiteX15" fmla="*/ 177421 w 453771"/>
              <a:gd name="connsiteY15" fmla="*/ 54591 h 395785"/>
              <a:gd name="connsiteX16" fmla="*/ 204717 w 453771"/>
              <a:gd name="connsiteY16" fmla="*/ 109182 h 395785"/>
              <a:gd name="connsiteX17" fmla="*/ 259308 w 453771"/>
              <a:gd name="connsiteY17" fmla="*/ 136477 h 395785"/>
              <a:gd name="connsiteX18" fmla="*/ 313899 w 453771"/>
              <a:gd name="connsiteY18" fmla="*/ 68239 h 39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3771" h="395785">
                <a:moveTo>
                  <a:pt x="313899" y="68239"/>
                </a:moveTo>
                <a:cubicBezTo>
                  <a:pt x="336645" y="79612"/>
                  <a:pt x="296006" y="25111"/>
                  <a:pt x="395785" y="204716"/>
                </a:cubicBezTo>
                <a:cubicBezTo>
                  <a:pt x="408283" y="227212"/>
                  <a:pt x="468573" y="241110"/>
                  <a:pt x="450376" y="259307"/>
                </a:cubicBezTo>
                <a:cubicBezTo>
                  <a:pt x="427630" y="282053"/>
                  <a:pt x="386687" y="250208"/>
                  <a:pt x="354842" y="245659"/>
                </a:cubicBezTo>
                <a:cubicBezTo>
                  <a:pt x="322997" y="250208"/>
                  <a:pt x="289539" y="248314"/>
                  <a:pt x="259308" y="259307"/>
                </a:cubicBezTo>
                <a:cubicBezTo>
                  <a:pt x="202117" y="280104"/>
                  <a:pt x="202767" y="315848"/>
                  <a:pt x="163773" y="354842"/>
                </a:cubicBezTo>
                <a:cubicBezTo>
                  <a:pt x="147689" y="370926"/>
                  <a:pt x="127379" y="382137"/>
                  <a:pt x="109182" y="395785"/>
                </a:cubicBezTo>
                <a:cubicBezTo>
                  <a:pt x="95534" y="382137"/>
                  <a:pt x="74342" y="373152"/>
                  <a:pt x="68239" y="354842"/>
                </a:cubicBezTo>
                <a:cubicBezTo>
                  <a:pt x="63690" y="341194"/>
                  <a:pt x="76220" y="327121"/>
                  <a:pt x="81887" y="313898"/>
                </a:cubicBezTo>
                <a:cubicBezTo>
                  <a:pt x="89901" y="295198"/>
                  <a:pt x="100084" y="277504"/>
                  <a:pt x="109182" y="259307"/>
                </a:cubicBezTo>
                <a:cubicBezTo>
                  <a:pt x="100084" y="232012"/>
                  <a:pt x="97847" y="201361"/>
                  <a:pt x="81887" y="177421"/>
                </a:cubicBezTo>
                <a:cubicBezTo>
                  <a:pt x="69270" y="158495"/>
                  <a:pt x="42099" y="153747"/>
                  <a:pt x="27296" y="136477"/>
                </a:cubicBezTo>
                <a:cubicBezTo>
                  <a:pt x="14056" y="121030"/>
                  <a:pt x="9099" y="100083"/>
                  <a:pt x="0" y="81886"/>
                </a:cubicBezTo>
                <a:cubicBezTo>
                  <a:pt x="9099" y="68238"/>
                  <a:pt x="14695" y="51444"/>
                  <a:pt x="27296" y="40943"/>
                </a:cubicBezTo>
                <a:cubicBezTo>
                  <a:pt x="57884" y="15453"/>
                  <a:pt x="99746" y="9183"/>
                  <a:pt x="136478" y="0"/>
                </a:cubicBezTo>
                <a:cubicBezTo>
                  <a:pt x="150126" y="18197"/>
                  <a:pt x="165366" y="35302"/>
                  <a:pt x="177421" y="54591"/>
                </a:cubicBezTo>
                <a:cubicBezTo>
                  <a:pt x="188204" y="71843"/>
                  <a:pt x="190331" y="94796"/>
                  <a:pt x="204717" y="109182"/>
                </a:cubicBezTo>
                <a:cubicBezTo>
                  <a:pt x="219103" y="123568"/>
                  <a:pt x="241111" y="127379"/>
                  <a:pt x="259308" y="136477"/>
                </a:cubicBezTo>
                <a:cubicBezTo>
                  <a:pt x="321092" y="74693"/>
                  <a:pt x="291153" y="56866"/>
                  <a:pt x="313899" y="68239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56453" y="4813987"/>
            <a:ext cx="4320480" cy="478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«Собиратель земли русской…»</a:t>
            </a:r>
          </a:p>
        </p:txBody>
      </p:sp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9188" y="5724525"/>
            <a:ext cx="2713037" cy="474663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8475" y="3832225"/>
            <a:ext cx="3786188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350" y="476250"/>
            <a:ext cx="3395663" cy="603250"/>
          </a:xfrm>
          <a:prstGeom prst="rect">
            <a:avLst/>
          </a:prstGeom>
          <a:noFill/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55650" y="1268413"/>
            <a:ext cx="35290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Московское княжество имело выгодное географическое положение.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55650" y="2241550"/>
            <a:ext cx="35290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 startAt="2"/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Москва находилась на пересечении развитых торговых путей.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28663" y="3284538"/>
            <a:ext cx="35226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 startAt="3"/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Москва была хорошо защищена лесами и соседними княжествами от воинственных кочевников.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654550" y="484188"/>
            <a:ext cx="35226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 startAt="5"/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Гибкая политика московских князей (Иван Калита и его потомки)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773113" y="4652963"/>
            <a:ext cx="3521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 startAt="4"/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Москва стала духовным центром страны после переноса в неё в 1326 г резиденции митрополита.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633913" y="1468438"/>
            <a:ext cx="352266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 startAt="6"/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Северо-Восточная Русь была центром развитого пашенного земледелия.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735513" y="2374900"/>
            <a:ext cx="35814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 startAt="7"/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Превращение Москвы в политический центр Руси, чему способствовала покровительственная политика ордынских ханов.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3919538"/>
            <a:ext cx="3259137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913" y="1620838"/>
            <a:ext cx="3224212" cy="519112"/>
          </a:xfrm>
          <a:prstGeom prst="rect">
            <a:avLst/>
          </a:prstGeom>
          <a:noFill/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66763" y="765175"/>
            <a:ext cx="3589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  <a:hlinkClick r:id="rId4"/>
              </a:rPr>
              <a:t>http://www.youtube.com/watch?v=yn8stIsK2pw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88988" y="2636838"/>
            <a:ext cx="33924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http://www.youtube.com/watch?v=3-lWsYjMQlU</a:t>
            </a:r>
            <a:endParaRPr lang="ru-RU" sz="1600">
              <a:latin typeface="Calibri" pitchFamily="34" charset="0"/>
            </a:endParaRPr>
          </a:p>
        </p:txBody>
      </p:sp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7100" y="3492500"/>
            <a:ext cx="3224213" cy="519113"/>
          </a:xfrm>
          <a:prstGeom prst="rect">
            <a:avLst/>
          </a:prstGeom>
          <a:noFill/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7550" y="4144963"/>
            <a:ext cx="2182813" cy="261937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99038" y="1169988"/>
            <a:ext cx="2822575" cy="439737"/>
          </a:xfrm>
          <a:prstGeom prst="rect">
            <a:avLst/>
          </a:prstGeom>
          <a:noFill/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79963" y="2146300"/>
            <a:ext cx="3254375" cy="511175"/>
          </a:xfrm>
          <a:prstGeom prst="rect">
            <a:avLst/>
          </a:prstGeom>
          <a:noFill/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73613" y="3565525"/>
            <a:ext cx="3322637" cy="8778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1825" y="469900"/>
            <a:ext cx="1384300" cy="444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962892" y="2460954"/>
            <a:ext cx="93610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1326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67250" y="2997200"/>
            <a:ext cx="3527425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перенос резиденции митрополита в Москву.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46868" y="1295121"/>
            <a:ext cx="136815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1325-1340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05350" y="1773238"/>
            <a:ext cx="3529013" cy="50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Время правления Ивана Калиты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62892" y="3861048"/>
            <a:ext cx="93610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1327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19650" y="4581525"/>
            <a:ext cx="3527425" cy="935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Подавление Иваном Калитой антиордынского восстания  в Твери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476672"/>
            <a:ext cx="194421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Личности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32453" y="1295121"/>
            <a:ext cx="3312368" cy="556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Митрополит Петр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1863" y="2024063"/>
            <a:ext cx="331311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950913" y="4581525"/>
            <a:ext cx="3024187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Перенес резиденцию митрополита в Москву, превратив её в духовный центр Руси.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76672"/>
            <a:ext cx="194421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Личности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268760"/>
            <a:ext cx="33123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Даниил Московский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8063" y="2060575"/>
            <a:ext cx="3024187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младший сын Александра Невского, основатель династии московских князей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068959"/>
            <a:ext cx="2448272" cy="48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Иван Калита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3375"/>
            <a:ext cx="3557588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163" y="3716338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725" y="5005388"/>
            <a:ext cx="3541713" cy="657225"/>
          </a:xfrm>
          <a:prstGeom prst="rect">
            <a:avLst/>
          </a:prstGeom>
          <a:noFill/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563" y="688975"/>
            <a:ext cx="3535362" cy="658813"/>
          </a:xfrm>
          <a:prstGeom prst="rect">
            <a:avLst/>
          </a:prstGeom>
          <a:noFill/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8513" y="3359150"/>
            <a:ext cx="3541712" cy="6635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6016" y="404664"/>
            <a:ext cx="3384376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Феодальная раздробленность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период истории Руси, продолжавшийся с начала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XII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века до конца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века, характеризующийся: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08204" y="1861161"/>
            <a:ext cx="1692188" cy="121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политической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08203" y="2065879"/>
            <a:ext cx="1699851" cy="121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экономической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08203" y="2271335"/>
            <a:ext cx="1723377" cy="167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юридической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23678" y="2564904"/>
            <a:ext cx="3384376" cy="400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самостоятельностью удельных княжеств.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08354" y="3367901"/>
            <a:ext cx="339203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Упадок ремесла, хозяйства, торговли.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4509120"/>
            <a:ext cx="3415564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такое государство, в котором происходит политическое и экономическое  объединение вокруг сильной центральной власти,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3312368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Задания для групп №1,2</a:t>
            </a:r>
          </a:p>
        </p:txBody>
      </p:sp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563" y="1504950"/>
            <a:ext cx="3559175" cy="12573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951111"/>
            <a:ext cx="2557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параграф 17, п. 1.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476672"/>
            <a:ext cx="3312368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Задания для групп №3,4</a:t>
            </a:r>
          </a:p>
        </p:txBody>
      </p:sp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322388"/>
            <a:ext cx="3560763" cy="1628775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787900" y="3068638"/>
          <a:ext cx="3310670" cy="20269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55335"/>
                <a:gridCol w="16553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Слои населения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Почему выступали за объединение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165652" y="930872"/>
            <a:ext cx="2557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параграф 17, п. 1.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8379" y="2941786"/>
            <a:ext cx="3312368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Задания для групп №5,6</a:t>
            </a:r>
          </a:p>
        </p:txBody>
      </p:sp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9663" y="3413125"/>
            <a:ext cx="2719387" cy="525463"/>
          </a:xfrm>
          <a:prstGeom prst="rect">
            <a:avLst/>
          </a:prstGeom>
          <a:noFill/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8" y="4095750"/>
            <a:ext cx="3981450" cy="1262063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98475" y="5348288"/>
          <a:ext cx="3713994" cy="1112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56997"/>
                <a:gridCol w="18569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Князья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Права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князей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300" y="469900"/>
            <a:ext cx="3614738" cy="6635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1340768"/>
            <a:ext cx="360040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Началось восстановление хозяйства Северо-Восточной Руси.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304984"/>
            <a:ext cx="360040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Началось активное заселение земель, развивалось пашенное земледелие.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356992"/>
            <a:ext cx="3600400" cy="944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Стало развиваться ремесло. Восстанавливались его исчезнувшие виды, появлялись новые.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3354" y="4509120"/>
            <a:ext cx="3600400" cy="766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 развивается торговля. Увеличивалось количество рынков.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5445224"/>
            <a:ext cx="3600400" cy="766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 развивается товарный обмен между русскими княжествами.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498475"/>
            <a:ext cx="34861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587750"/>
            <a:ext cx="34861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27088" y="476250"/>
          <a:ext cx="7272808" cy="584474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672408"/>
                <a:gridCol w="3600400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Слои населения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Почему выступали за объединение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161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Торговые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люди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Пошлины, различие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денег, различие мер веса, длины мешали развитию торговли между княжествами.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61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Князья и бояре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Помехи в приобретении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земель других княжеств мешало развитию вотчинного землевладения.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61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Крестьяне, горожане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Больше всего страдали от междоусобных войн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161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Православная церковь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Всегда поддерживала князей, боровшихся за объединение Руси.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161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Весь 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русский народ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объединении видели единственную возможность избавления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 монголо-татарского ига.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1508" y="2996952"/>
            <a:ext cx="302433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Князья Владимирские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476672"/>
            <a:ext cx="3427585" cy="59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Поддерживали отношения с Золотой Ордой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6015" y="1172377"/>
            <a:ext cx="3427585" cy="2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Собирали ордынскую дань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1587511"/>
            <a:ext cx="3427585" cy="2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Судили других князей.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1988840"/>
            <a:ext cx="3600400" cy="59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Распоряжались плодородными Владимирскими землями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39148" y="2708920"/>
            <a:ext cx="3600400" cy="59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Имели право княжения в Великом Новгороде.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738688" y="3500438"/>
            <a:ext cx="34051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11238" y="3500438"/>
            <a:ext cx="32004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011508" y="3717032"/>
            <a:ext cx="3200452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Удельные князья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Московские, Тверские, Рязанские, Суздальско-Нижегородские 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011238" y="5013325"/>
            <a:ext cx="32004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727575" y="5008563"/>
            <a:ext cx="3405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827584" y="5157192"/>
            <a:ext cx="338437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Бояре и служилые князья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011238" y="5732463"/>
            <a:ext cx="32004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35499" y="5877272"/>
            <a:ext cx="3476461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Управляющие княжеским хозяйством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9563" y="449263"/>
            <a:ext cx="1879600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Прямоугольник 2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5162550"/>
            <a:ext cx="3413125" cy="1238250"/>
          </a:xfrm>
          <a:prstGeom prst="rect">
            <a:avLst/>
          </a:prstGeom>
          <a:noFill/>
        </p:spPr>
      </p:pic>
      <p:pic>
        <p:nvPicPr>
          <p:cNvPr id="22" name="Прямоугольник 2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3627438"/>
            <a:ext cx="3803650" cy="2913062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4904869" y="3717032"/>
            <a:ext cx="3024336" cy="954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Обладали  правами суверенных правителей в своих княжествах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025" y="469900"/>
            <a:ext cx="3176588" cy="4143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8538" y="1425575"/>
            <a:ext cx="1898650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Государства Российского 95 серия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66763" y="1052513"/>
            <a:ext cx="35893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  <a:hlinkClick r:id="rId4"/>
              </a:rPr>
              <a:t>http://www.youtube.com/watch?v=yn8stIsK2pw</a:t>
            </a:r>
            <a:endParaRPr lang="ru-RU" sz="1600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56138" y="3933825"/>
            <a:ext cx="3602037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13300" y="573088"/>
            <a:ext cx="31972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13300" y="3125788"/>
            <a:ext cx="3287713" cy="447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Убийство Юрия Московского Дмитрием Грозные Очи в Орде. (Неизвестный художник. Вторая пол 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1363" y="2435225"/>
            <a:ext cx="3614737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58850" y="5210175"/>
            <a:ext cx="3286125" cy="447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Михаил Тверской перед ханом Узбеком. Рисунок В.П. Верещагина 1890 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10113" y="5853113"/>
            <a:ext cx="3287712" cy="447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Сражение 1317 года у с.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Бортенево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Михаил Ярославович и Юрий Данилович против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Кавгадыя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Художник Н.И. Белов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549</Words>
  <Application>Microsoft Office PowerPoint</Application>
  <PresentationFormat>Экран (4:3)</PresentationFormat>
  <Paragraphs>101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Лепонид</dc:creator>
  <cp:lastModifiedBy>vtkbjhf</cp:lastModifiedBy>
  <cp:revision>68</cp:revision>
  <dcterms:created xsi:type="dcterms:W3CDTF">2012-03-26T07:33:09Z</dcterms:created>
  <dcterms:modified xsi:type="dcterms:W3CDTF">2014-02-06T14:50:26Z</dcterms:modified>
</cp:coreProperties>
</file>