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82" r:id="rId4"/>
    <p:sldId id="284" r:id="rId5"/>
    <p:sldId id="283" r:id="rId6"/>
    <p:sldId id="262" r:id="rId7"/>
    <p:sldId id="313" r:id="rId8"/>
    <p:sldId id="285" r:id="rId9"/>
    <p:sldId id="263" r:id="rId10"/>
    <p:sldId id="314" r:id="rId11"/>
    <p:sldId id="287" r:id="rId12"/>
    <p:sldId id="264" r:id="rId13"/>
    <p:sldId id="289" r:id="rId14"/>
    <p:sldId id="288" r:id="rId15"/>
    <p:sldId id="266" r:id="rId16"/>
    <p:sldId id="290" r:id="rId17"/>
    <p:sldId id="291" r:id="rId18"/>
    <p:sldId id="268" r:id="rId19"/>
    <p:sldId id="292" r:id="rId20"/>
    <p:sldId id="293" r:id="rId21"/>
    <p:sldId id="270" r:id="rId22"/>
    <p:sldId id="294" r:id="rId23"/>
    <p:sldId id="295" r:id="rId24"/>
    <p:sldId id="272" r:id="rId25"/>
    <p:sldId id="296" r:id="rId26"/>
    <p:sldId id="297" r:id="rId27"/>
    <p:sldId id="274" r:id="rId28"/>
    <p:sldId id="298" r:id="rId29"/>
    <p:sldId id="299" r:id="rId30"/>
    <p:sldId id="276" r:id="rId31"/>
    <p:sldId id="300" r:id="rId32"/>
    <p:sldId id="301" r:id="rId33"/>
    <p:sldId id="278" r:id="rId34"/>
    <p:sldId id="302" r:id="rId35"/>
    <p:sldId id="303" r:id="rId36"/>
    <p:sldId id="280" r:id="rId37"/>
    <p:sldId id="304" r:id="rId38"/>
    <p:sldId id="306" r:id="rId39"/>
    <p:sldId id="305" r:id="rId40"/>
    <p:sldId id="310" r:id="rId41"/>
    <p:sldId id="307" r:id="rId42"/>
    <p:sldId id="308" r:id="rId43"/>
    <p:sldId id="309" r:id="rId44"/>
    <p:sldId id="311" r:id="rId45"/>
    <p:sldId id="312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1E95-E0B5-4C7D-9242-FFD632B431D9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C1B0-BA40-477E-A799-CB4DF0FB5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1C98B-EFDC-4E91-8631-6F894B3EEFDE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014B-CFED-47DB-B43B-1DC918191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BD9E-A441-46B7-A985-957AC20AFC6D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1C07A-D6E7-49D4-84B2-824DC4FB3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A9112-40C0-4355-97E8-81C1406FA1CA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2F83F-E4C3-4ECA-87D8-4758C323A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8768-6B54-48C9-8CE7-631BCAB6CB60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5C2C-B0B3-41A9-8C82-5193B4CDE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F207E-18DA-4439-AA61-4408F9B56549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9C5B-B341-4957-B1D8-F78C99A78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2EC4-0C16-4A65-9948-FEE1214AF279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1BE2-07EC-4823-86C3-A8D12AD8F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51FD-B1C6-4594-9C9C-F89DFC26D1A2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4232-925D-4BEE-A07A-3878A8813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16154-1970-4620-8962-8B5E5F8FDC22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1D9A4-7EC6-40CE-B245-795A055D8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C982-4948-47BD-898E-893AA2212E01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0590-44A3-40C2-82BE-8B95F699E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BC88-1C00-4AB0-9037-430E685C7010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B329-F65A-4081-BA91-E8F636AC5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A36929-9701-428B-AE87-310E4D9E284B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D80975-8D3C-45D2-A94B-9A0CB457C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56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5;&#1088;&#1072;&#1078;&#1076;&#1072;&#1085;&#1089;&#1082;&#1072;&#1103;%20&#1074;&#1086;&#1081;&#1085;&#1072;%20&#1074;%20&#1056;&#1086;&#1089;&#1089;&#1080;&#1080;%20(&#1056;&#1099;&#1083;&#1100;&#1089;&#1082;&#1072;)\&#1075;&#1088;&#1072;&#1078;&#1076;%20&#1074;&#1086;&#1081;&#1085;&#1072;\gulko_-_poruchik_golicn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75;&#1088;&#1072;&#1078;&#1076;&#1072;&#1085;&#1089;&#1082;&#1072;&#1103;%20&#1074;&#1086;&#1081;&#1085;&#1072;%20&#1074;%20&#1056;&#1086;&#1089;&#1089;&#1080;&#1080;%20(&#1056;&#1099;&#1083;&#1100;&#1089;&#1082;&#1072;)\&#1075;&#1088;&#1072;&#1078;&#1076;%20&#1074;&#1086;&#1081;&#1085;&#1072;\aleksandr_marshal_-_do_svidaniya,_polk.mp3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75;&#1088;&#1072;&#1078;&#1076;&#1072;&#1085;&#1089;&#1082;&#1072;&#1103;%20&#1074;&#1086;&#1081;&#1085;&#1072;%20&#1074;%20&#1056;&#1086;&#1089;&#1089;&#1080;&#1080;%20(&#1056;&#1099;&#1083;&#1100;&#1089;&#1082;&#1072;)\&#1075;&#1088;&#1072;&#1078;&#1076;%20&#1074;&#1086;&#1081;&#1085;&#1072;\smelomiv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795" y="819249"/>
            <a:ext cx="8640960" cy="154203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ГРАЖДАНСКАЯ ВОЙНА </a:t>
            </a:r>
            <a:b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</a:t>
            </a:r>
            <a:endParaRPr lang="ru-RU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4508500"/>
            <a:ext cx="6400800" cy="1752600"/>
          </a:xfrm>
        </p:spPr>
        <p:txBody>
          <a:bodyPr/>
          <a:lstStyle/>
          <a:p>
            <a:r>
              <a:rPr lang="ru-RU" smtClean="0"/>
              <a:t>“</a:t>
            </a:r>
            <a:r>
              <a:rPr lang="ru-RU" i="1" smtClean="0"/>
              <a:t>О поле, поле, кто тебя</a:t>
            </a:r>
            <a:br>
              <a:rPr lang="ru-RU" i="1" smtClean="0"/>
            </a:br>
            <a:r>
              <a:rPr lang="ru-RU" i="1" smtClean="0"/>
              <a:t>усеял мертвыми костями?”</a:t>
            </a:r>
            <a:endParaRPr lang="ru-RU" smtClean="0"/>
          </a:p>
          <a:p>
            <a:r>
              <a:rPr lang="ru-RU" smtClean="0"/>
              <a:t>(А.С. Пушкин “Руслан и Людмила”)</a:t>
            </a:r>
          </a:p>
          <a:p>
            <a:endParaRPr lang="ru-RU" smtClean="0"/>
          </a:p>
        </p:txBody>
      </p:sp>
      <p:pic>
        <p:nvPicPr>
          <p:cNvPr id="6" name="gulko_-_poruchik_golic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гражданская война в России (Рыльска)\гражд война\война картинки\145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14620"/>
            <a:ext cx="3163891" cy="188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84527"/>
            <a:ext cx="8229600" cy="523220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3.Персоналии.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F:\гражданская война\13_arkhangelsk_1918_1919_amer_sold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700213"/>
            <a:ext cx="5832475" cy="4381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гражданская война в России (Рыльска)\гражд война\портреты\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260350"/>
            <a:ext cx="4600575" cy="6353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Портрет № 1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125538"/>
            <a:ext cx="8229600" cy="5256212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 офицера (бывшего крепостного, отданного в рекруты, дослужившегося до воинского звания и в отставку вышедшего в звании майора), он окончил Киевское пехотное юнкерское училище; подав рапорт о переводе его на Дальний Восток во время русско-японской войны, в документах на вопрос: “Знаете ли японский язык?”, он написал: “Не знаю, но драться буду не хуже знающих”. Его просьбу исполнили;  его имя неразрывно связано с историей Белого движения. Один из создателей Добровольческой армии, главнокомандующий вооруженными силами Юга России во время знаменитого похода на Москву; ярый противник советской власти. Он оставался русским патриотом, и в годы Второй мировой войны выступил с обращением к русским эмигрантам не поддерживать фашистскую Германию.</a:t>
            </a:r>
          </a:p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гражданская война в России (Рыльска)\гражд война\портреты\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60350"/>
            <a:ext cx="4457700" cy="6154738"/>
          </a:xfrm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4589463" y="5516563"/>
            <a:ext cx="4554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vi-VN" sz="2800" b="1">
                <a:latin typeface="Times New Roman" pitchFamily="18" charset="0"/>
              </a:rPr>
              <a:t>Анто́н Ива́нович Дени́кин</a:t>
            </a:r>
            <a:r>
              <a:rPr lang="vi-VN" sz="2800">
                <a:latin typeface="Times New Roman" pitchFamily="18" charset="0"/>
              </a:rPr>
              <a:t> 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гражданская война в России (Рыльска)\KOLCHA~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260350"/>
            <a:ext cx="5543550" cy="6318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808683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Портрет № 2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1894 г. закончил Морской кадетский корпус вторым учеником и за успехи в учебе награжден премией;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добровольцем ушел на русско-японскую войну. Восхищенные его отвагой, японцы оставили ему именное оружие;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полярный исследователь, лично знакомый с адмиралом Макаровым, норвежцем Нансеном. За обработку материалов и участие в полярной экспедиции барона Э. В. </a:t>
            </a:r>
            <a:r>
              <a:rPr lang="ru-RU" dirty="0" err="1" smtClean="0"/>
              <a:t>Толля</a:t>
            </a:r>
            <a:r>
              <a:rPr lang="ru-RU" dirty="0" smtClean="0"/>
              <a:t> удостоен Большой Константиновской золотой медали;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лучший в мире специалист по минированию, самый молодой в мире командующий флотом, свое именное оружие выбросил за борт со словами: “море дало, море пусть и заберет”;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своей главной задачей считал создание единого антибольшевистского фронта на Востоке России;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это о нем распевали песенку: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“Погон французский,</a:t>
            </a:r>
            <a:br>
              <a:rPr lang="ru-RU" dirty="0" smtClean="0"/>
            </a:br>
            <a:r>
              <a:rPr lang="ru-RU" dirty="0" smtClean="0"/>
              <a:t>Мундир английский,</a:t>
            </a:r>
            <a:br>
              <a:rPr lang="ru-RU" dirty="0" smtClean="0"/>
            </a:br>
            <a:r>
              <a:rPr lang="ru-RU" dirty="0" smtClean="0"/>
              <a:t>Табак японский, </a:t>
            </a:r>
            <a:br>
              <a:rPr lang="ru-RU" dirty="0" smtClean="0"/>
            </a:br>
            <a:r>
              <a:rPr lang="ru-RU" dirty="0" smtClean="0"/>
              <a:t>Правитель омский …”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4"/>
          <p:cNvSpPr>
            <a:spLocks noGrp="1"/>
          </p:cNvSpPr>
          <p:nvPr>
            <p:ph idx="4294967295"/>
          </p:nvPr>
        </p:nvSpPr>
        <p:spPr>
          <a:xfrm>
            <a:off x="1692275" y="6021388"/>
            <a:ext cx="5651500" cy="6762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vi-VN" b="1" smtClean="0"/>
              <a:t>Алекса́ндр Васи́льевич Колча́к</a:t>
            </a:r>
            <a:endParaRPr lang="ru-RU" smtClean="0"/>
          </a:p>
        </p:txBody>
      </p:sp>
      <p:pic>
        <p:nvPicPr>
          <p:cNvPr id="28674" name="Picture 2" descr="D:\гражданская война в России (Рыльска)\KOLCHA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8104"/>
            <a:ext cx="5184794" cy="590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 descr="F:\гражданская война\388PX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4073"/>
            <a:ext cx="4143403" cy="640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Портрет № 3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Еще при жизни о нем ходили слухи самые невероятные. Будто бы, когда крестили его, на священнике загорелась риза, что предвосхитило ребенку судьбу разбойника;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16 лет стал членом группы анархистов, участвовал в “экспроприациях”, за что осужден к 20 годам каторги, замененным по несовершеннолетию подсудимого, заключением в </a:t>
            </a:r>
            <a:r>
              <a:rPr lang="ru-RU" dirty="0" err="1" smtClean="0"/>
              <a:t>Бутырке</a:t>
            </a:r>
            <a:r>
              <a:rPr lang="ru-RU" dirty="0" smtClean="0"/>
              <a:t>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избран председателем местного Совета. 25 сентября 1917 года подписывает декрет о национализации всей земли в уезде и разделе ее между крестьянами, чем опередил Ленина на месяц;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его армия насчитывала до 50 тысяч бойцов. В декабре 1918 года она захватывает крупнейший город юга </a:t>
            </a:r>
            <a:r>
              <a:rPr lang="ru-RU" dirty="0" err="1" smtClean="0"/>
              <a:t>Екатеринослав</a:t>
            </a:r>
            <a:r>
              <a:rPr lang="ru-RU" dirty="0" smtClean="0"/>
              <a:t> и с этого момента имя “батьки” приобретает всероссийскую известность;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за победы над </a:t>
            </a:r>
            <a:r>
              <a:rPr lang="ru-RU" dirty="0" err="1" smtClean="0"/>
              <a:t>деникинцами</a:t>
            </a:r>
            <a:r>
              <a:rPr lang="ru-RU" dirty="0" smtClean="0"/>
              <a:t> удостоился высшей награды – ордена Красного Знамени; Деникин обещал за его голову полмиллиона рублей;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на его надгробии надпись: “Советский коммунар …” (Как он просил).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махно</a:t>
            </a:r>
          </a:p>
        </p:txBody>
      </p:sp>
      <p:pic>
        <p:nvPicPr>
          <p:cNvPr id="31747" name="Picture 2" descr="F:\гражданская война\388PX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35480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4284663" y="4724400"/>
            <a:ext cx="4232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Нестор Иванович Махно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539750" y="1125538"/>
            <a:ext cx="8229600" cy="2619375"/>
          </a:xfrm>
        </p:spPr>
        <p:txBody>
          <a:bodyPr/>
          <a:lstStyle/>
          <a:p>
            <a:r>
              <a:rPr lang="ru-RU" sz="2400" dirty="0" smtClean="0"/>
              <a:t>Обобщить и систематизировать знания о гражданской войне в России.</a:t>
            </a:r>
          </a:p>
          <a:p>
            <a:r>
              <a:rPr lang="ru-RU" sz="2400" dirty="0" smtClean="0"/>
              <a:t>Развивать умения высказывать свою точку зрения, делать выводы на основании анализа документа.</a:t>
            </a:r>
          </a:p>
          <a:p>
            <a:r>
              <a:rPr lang="ru-RU" sz="2400" dirty="0" smtClean="0"/>
              <a:t>Воспитание терпимости, толерантности, готовности к компромиссу.</a:t>
            </a:r>
          </a:p>
        </p:txBody>
      </p:sp>
      <p:pic>
        <p:nvPicPr>
          <p:cNvPr id="14339" name="Picture 2" descr="D:\гражданская война в России (Рыльска)\гражд война\война картинки\14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644900"/>
            <a:ext cx="5040312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гражданская война в России (Рыльска)\гражд война\портреты\чапа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88913"/>
            <a:ext cx="4718050" cy="649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951559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Портрет № 4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Фрунзе и Куйбышев в нем души не чаяли, но Троцкий в нем видел бандита и навещал его только под охраной личного конвоя и прикрытием орудий бронепоезда;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кавалер трех, а по источникам Института военной истории, четырех Георгиевских крестов и Георгиевской медали;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уроженец чувашской глубинки, мордвин, лошадей жаловал, но как командующий группой войск и начдив предпочитал выносливый “Форд-Т”, выжимавший до 50 км в час;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вверенные ему войска оснащал самым лучшим вооружением: боевыми аэропланами с хорошо обученными </a:t>
            </a:r>
            <a:r>
              <a:rPr lang="ru-RU" dirty="0" err="1" smtClean="0"/>
              <a:t>красвоенлетами</a:t>
            </a:r>
            <a:r>
              <a:rPr lang="ru-RU" dirty="0" smtClean="0"/>
              <a:t>, мотоциклетная связь, телеграф, телефон, вплоть до химического оружия;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6 ноября 1932 года в Самаре легендарному герою гражданской войны открыт памятник, а в 1933 году был снят знаменитый </a:t>
            </a:r>
            <a:r>
              <a:rPr lang="ru-RU" dirty="0" err="1" smtClean="0"/>
              <a:t>киношедевр</a:t>
            </a:r>
            <a:r>
              <a:rPr lang="ru-RU" dirty="0" smtClean="0"/>
              <a:t> братьев Васильевых.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8" name="Picture 2" descr="D:\гражданская война в России (Рыльска)\гражд война\портреты\чапа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4719637" cy="6492875"/>
          </a:xfrm>
        </p:spPr>
      </p:pic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5003800" y="5445125"/>
            <a:ext cx="395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</a:rPr>
              <a:t>Василий Иванович Чапаев</a:t>
            </a:r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D:\гражданская война в России (Рыльска)\гражд война\портреты\буде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333375"/>
            <a:ext cx="5776913" cy="525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5880121"/>
          </a:xfrm>
        </p:spPr>
        <p:txBody>
          <a:bodyPr>
            <a:normAutofit fontScale="92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Портрет № 5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Он лихо служил от солдата до вахмистра в царской армии и за подлинные подвиги четырежды был удостоен Георгиевского креста;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1917 году он, которого вот-вот произведут в офицеры, решительно выбирает революцию, а в ней большевиков;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июне 1919 года формируется 1-й конный корпус, командование которым он принимает; в ноябре 1919 года корпус реорганизован в 1-ю Конную армию, бессменным руководителем которой он и являлся;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его маршальство, предсказанное Лениным, осуществилось лишь в 1935 году. За два года до этого такое же пророчество было записано в домашний альбом полководца писателем В. Катаевым.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гражданская война в России (Рыльска)\гражд война\портреты\буде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692150"/>
            <a:ext cx="4748213" cy="4321175"/>
          </a:xfrm>
        </p:spPr>
      </p:pic>
      <p:sp>
        <p:nvSpPr>
          <p:cNvPr id="37891" name="Прямоугольник 3"/>
          <p:cNvSpPr>
            <a:spLocks noChangeArrowheads="1"/>
          </p:cNvSpPr>
          <p:nvPr/>
        </p:nvSpPr>
        <p:spPr bwMode="auto">
          <a:xfrm>
            <a:off x="1619250" y="5229225"/>
            <a:ext cx="5618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</a:rPr>
              <a:t>Михаил Иванович Будённый</a:t>
            </a:r>
            <a:endParaRPr lang="ru-RU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гражданская война в России (Рыльска)\гражд война\портреты\троц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2338" y="260350"/>
            <a:ext cx="4467225" cy="612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5880121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Портрет № 6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После окончания реального училища уехал в Николаев, чтобы продолжить образование. Здесь он становится членом “Южнорусского рабочего союза”, а в 1889 году оказывается в тюрьме;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 февральских событиях 1917 года узнает в США и сразу решает ехать домой. На месяц позже Ленина приезжает в Петроград;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октябрьские дни 1917 года фактически возглавил ВРК, что дало повод считать некоторым ученым, что вооруженное восстание он приурочил к своему дню рождения – 7 ноября;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 марта 1918 года – нарком по военным делам, с сентября 1918 года председатель Реввоенсовета республики;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неукротимая энергия, блестящая манера выступать наряду с авторитарностью, заносчивостью превратили его из одного из “архитекторов революции” в “демона революции”;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борьбе со Сталиным (после смерти Ленина) потерпел поражение и был выслан из СССР.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гражданская война в России (Рыльска)\гражд война\портреты\троц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333375"/>
            <a:ext cx="3889375" cy="5326063"/>
          </a:xfrm>
        </p:spPr>
      </p:pic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2339975" y="5805488"/>
            <a:ext cx="42687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Троцкий Лев Давыдович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гражданская война в России (Рыльска)\гражд война\портреты\вранг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4300" y="260350"/>
            <a:ext cx="4991100" cy="626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Проблемное задание: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0825" y="1628775"/>
            <a:ext cx="8642350" cy="4708525"/>
          </a:xfrm>
        </p:spPr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оценивать гражданскую войну:</a:t>
            </a:r>
          </a:p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героическую страницу истории или трагическую страницу истории?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Портрет № 7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Потомок древнего рода датчан, оказавшихся на русской службе в XVIII веке, чья бабушка была внучкой А.П. Ганнибала и троюродной сестрой А. Пушкина;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отличие от младшего брата Николая, избравшего своим уделом служение искусству, он избрал своим уделом “служение Родине”;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июле 1919 года во время </a:t>
            </a:r>
            <a:r>
              <a:rPr lang="ru-RU" dirty="0" err="1" smtClean="0"/>
              <a:t>деникинского</a:t>
            </a:r>
            <a:r>
              <a:rPr lang="ru-RU" dirty="0" smtClean="0"/>
              <a:t> наступления на Москву, на правом фланге двигалась его Кавказская армия;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4 апреля 1920 года А.И. Деникин, по его словам, “разбитый нравственно”, передает ему командование вооруженными силами Юга России;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последнее свое сражение “черный барон”, “диктатор Крыма” проиграл на Перекопе, после чего остатки Русской армии эвакуировались с полуострова;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до самой своей смерти в 1928 году в Бельгии оставался непримиримым врагом советской власти.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4" name="Picture 2" descr="D:\гражданская война в России (Рыльска)\гражд война\портреты\вранг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60350"/>
            <a:ext cx="4271962" cy="5360988"/>
          </a:xfrm>
        </p:spPr>
      </p:pic>
      <p:sp>
        <p:nvSpPr>
          <p:cNvPr id="44035" name="Прямоугольник 3"/>
          <p:cNvSpPr>
            <a:spLocks noChangeArrowheads="1"/>
          </p:cNvSpPr>
          <p:nvPr/>
        </p:nvSpPr>
        <p:spPr bwMode="auto">
          <a:xfrm>
            <a:off x="2195513" y="5805488"/>
            <a:ext cx="47228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Врангель Пётр Николаевич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D:\гражданская война в России (Рыльска)\Ataman_seme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98438"/>
            <a:ext cx="4824413" cy="665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808683"/>
          </a:xfrm>
        </p:spPr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Портрет № 8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Сын забайкальского казака; бабка будущего атамана вела род от </a:t>
            </a:r>
            <a:r>
              <a:rPr lang="ru-RU" dirty="0" err="1" smtClean="0"/>
              <a:t>Чингисидов</a:t>
            </a:r>
            <a:r>
              <a:rPr lang="ru-RU" dirty="0" smtClean="0"/>
              <a:t>, дед был богатым скотоводом;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изучил разговорный монгольский язык, интересовался историей, политэкономией, философией, с увлечением изучал буддийское вероучение;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закончив Оренбургское казачье училище, с. Первым </a:t>
            </a:r>
            <a:r>
              <a:rPr lang="ru-RU" dirty="0" err="1" smtClean="0"/>
              <a:t>нерчинским</a:t>
            </a:r>
            <a:r>
              <a:rPr lang="ru-RU" dirty="0" smtClean="0"/>
              <a:t> полком под командованием барона Врангеля участвует в мировой войне. За 3 года получил 14 боевых наград;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Керенский привлек его к формированию Добровольческой армии. Численность Особого маньчжурского отряда (ОМО) не превышала 5 тысяч человек;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1921 году после разгрома его отрядов на Дальнем Востоке Красной Армией стал одним из руководителей белоэмигрантов в Маньчжурии;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1945 году схвачен чекистами в Харбине, а через год казнен через повешение в Москве.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1331913" y="5949950"/>
            <a:ext cx="5976937" cy="67627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b="1" smtClean="0"/>
              <a:t>Семёнов Григорий Михайлович</a:t>
            </a:r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7107" name="Picture 2" descr="D:\гражданская война в России (Рыльска)\Ataman_seme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88913"/>
            <a:ext cx="4176713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гражданская война в России (Рыльска)\гражд война\портреты\блюх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60350"/>
            <a:ext cx="4608513" cy="6261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/>
              <a:t>Портрет № 9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Еще при жизни о нем ходили легенды. В 1918 году белогвардейские газеты утверждали, что партизанскими отрядами на Волжском фронте командует немецкий генерал, за голову которого назначили премию в 20 тысяч рублей;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сын крестьянина из Ярославской губернии. Молодость его прошла на заводе, где и сблизился с большевиками;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годы первой мировой войны получил два Георгиевских креста, Георгиевскую медаль, был произведен в унтер-офицеры;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за вывод частей Южно-Уральской армии из окружения и беспримерный 1500 км рейд в течение 40 дней по тылам белых, первым был удостоен ордена Красного Знамени;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гражданскую войну закончил на Дальнем востоке, где 6 суток при 40-градусном морозе его дивизия штурмовала станцию Волочаевка и одержала победу;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награжден пятью орденами Красного Знамени; в 1935 году в числе первых удостоен звания Маршала Советского Союза.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0178" name="Picture 2" descr="D:\гражданская война в России (Рыльска)\гражд война\портреты\блюх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88913"/>
            <a:ext cx="4186237" cy="5688012"/>
          </a:xfrm>
        </p:spPr>
      </p:pic>
      <p:sp>
        <p:nvSpPr>
          <p:cNvPr id="50179" name="Прямоугольник 3"/>
          <p:cNvSpPr>
            <a:spLocks noChangeArrowheads="1"/>
          </p:cNvSpPr>
          <p:nvPr/>
        </p:nvSpPr>
        <p:spPr bwMode="auto">
          <a:xfrm>
            <a:off x="1476375" y="5949950"/>
            <a:ext cx="57038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Блюхер Василий Константинович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Проблемное задание: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8525"/>
          </a:xfrm>
        </p:spPr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оценивать гражданскую войну:</a:t>
            </a:r>
          </a:p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героическую страницу истории или трагическую страницу истории?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2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Работа с документами ужасы гражданской войны</a:t>
            </a:r>
          </a:p>
        </p:txBody>
      </p:sp>
      <p:pic>
        <p:nvPicPr>
          <p:cNvPr id="6146" name="Picture 2" descr="D:\гражданская война в России (Рыльска)\Red_terror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4026024" cy="281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гражданская война в России (Рыльска)\03_terr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4427984" cy="30110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D:\гражданская война в России (Рыльска)\13_Belyi%20na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4140200" cy="349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D:\гражданская война в России (Рыльска)\14_Zhertvy_Kolcha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4984"/>
            <a:ext cx="4320480" cy="337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План обобщения материала: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были причины Гражданской войны?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социальные силы участвовали в гражданской войне?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Персоналии.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и белый террор.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победы красных и причины поражения белых?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гражданская война в России (Рыльска)\0020n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0648"/>
            <a:ext cx="5328592" cy="386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F:\гражданская война\гражд война\война картинки\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916113"/>
            <a:ext cx="3643312" cy="47974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Итоги гражданской войны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Кем были красные? Отметьте определение, которое вы выбрали: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героями, защитниками обездоленных;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людьми честными, но невежественными;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патриотами, мечтавшими о лучшем будущем для народа;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мстителями старому обществу, фанатиками, каравшими и правых, и виноватых;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озверевшей толпой, сеявшей насилие, несправедливость.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 Кем были белые?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реакционерами и преступниками;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идейными сторонниками старого строя, монархии;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людьми, вынужденными защищать свой мир, близких, себя;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патриотами, отстаивающими национальное достоинство, честь, традиции;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людьми, искренне заблуждавшимися.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Кто, по вашему мнению, победил в гражданской войне? Отметьте аргументы, которые вы считаете верными: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гражданской войне победили красные, т.к. Советская власть, диктатура пролетариата, сохранилась и даже укрепилась;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гражданской войне победили белые, т.к. властью были сделаны уступки (экономические и политические) свергнутым эксплуататорским классам;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в гражданской войне победили зеленые, т.к. после войны Советская власть была вынуждена под влиянием их требований перейти от продразверстки к продналогу.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79613" y="188913"/>
            <a:ext cx="4932362" cy="3502025"/>
          </a:xfrm>
        </p:spPr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рядком лежат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развесть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межой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Поглядеть: солдат: где свой?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чужой?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Белым был - красным стал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Кровь обагрила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Красным был - белым стал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Смерть победила.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8194" name="Picture 2" descr="D:\гражданская война в России (Рыльска)\Red_terror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9608"/>
            <a:ext cx="590465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7346" name="Picture 4" descr="D:\гражданская война в России (Рыльска)\Refugees_on_flatc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284538"/>
            <a:ext cx="5688013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2" descr="D:\гражданская война в России (Рыльска)\Streetkids_RussianCivilWa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260350"/>
            <a:ext cx="5033963" cy="3459163"/>
          </a:xfrm>
        </p:spPr>
      </p:pic>
      <p:pic>
        <p:nvPicPr>
          <p:cNvPr id="57348" name="Picture 3" descr="D:\гражданская война в России (Рыльска)\Typhus_ukrainian_fami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35258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Помнить! Помнить!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Не предавать забвению!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F:\гражданская война\гражд война\портреты\Untitled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675" y="3860800"/>
            <a:ext cx="2493963" cy="2736850"/>
          </a:xfrm>
          <a:ln w="127000" cap="sq">
            <a:solidFill>
              <a:srgbClr val="000000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7" name="Picture 3" descr="F:\гражданская война\гражд война\портреты\Untitled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989138"/>
            <a:ext cx="2428875" cy="30448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28" name="Picture 4" descr="F:\гражданская война\image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916113"/>
            <a:ext cx="2716212" cy="31686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56325" y="5445125"/>
            <a:ext cx="20161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Кирносов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Денис Павлович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1974-1995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229225"/>
            <a:ext cx="27368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Пурей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Андрей Андреевич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1980-1999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32138" y="2781300"/>
            <a:ext cx="2376487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Цаплин Дмитрий Вячеславович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1976-1996</a:t>
            </a:r>
          </a:p>
        </p:txBody>
      </p:sp>
      <p:pic>
        <p:nvPicPr>
          <p:cNvPr id="10" name="aleksandr_marshal_-_do_svidaniya,_pol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Вводный контроль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388" y="1600200"/>
            <a:ext cx="8713787" cy="4708525"/>
          </a:xfrm>
        </p:spPr>
        <p:txBody>
          <a:bodyPr>
            <a:normAutofit/>
          </a:bodyPr>
          <a:lstStyle/>
          <a:p>
            <a:pPr marL="548640" indent="-411480"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определение гражданской войны дает нам автор учебника?</a:t>
            </a:r>
          </a:p>
          <a:p>
            <a:pPr marL="548640" indent="-411480" algn="ctr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она отличается от других войн?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61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Какие же причины вызвали ее к жизни? Выберите утверждения, с которыми вы согласны. Ответ аргументируйте.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9144000" cy="5543550"/>
          </a:xfrm>
        </p:spPr>
        <p:txBody>
          <a:bodyPr>
            <a:normAutofit/>
          </a:bodyPr>
          <a:lstStyle/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Гражданская война – это схватка нового со старым, отжившим;</a:t>
            </a:r>
          </a:p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Гражданская война – порождение веками копившихся в обществе злобы, раздражения;</a:t>
            </a:r>
          </a:p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Гражданскую войну вызвали иностранные империалисты;</a:t>
            </a:r>
          </a:p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Гражданской войны можно было бы избежать, если бы не политика большевиков 1917 - начала 1918 гг.;</a:t>
            </a:r>
          </a:p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Гражданская война – закономерное продолжение революции;</a:t>
            </a:r>
          </a:p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Гражданская война – справедливая месть народа эксплуататорам;</a:t>
            </a:r>
          </a:p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Гражданская война – это трагическая ошибка, порожденная взаимным непониманием;</a:t>
            </a:r>
          </a:p>
          <a:p>
            <a:pPr marL="548640" indent="-411480" fontAlgn="auto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Гражданская война была развязана свергнутыми классами – помещиками и буржуазией, стремившимися вернуть власть, собственность.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D:\гражданская война в России (Рыльска)\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87852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1125538"/>
          <a:ext cx="4896544" cy="1309152"/>
        </p:xfrm>
        <a:graphic>
          <a:graphicData uri="http://schemas.openxmlformats.org/drawingml/2006/table">
            <a:tbl>
              <a:tblPr/>
              <a:tblGrid>
                <a:gridCol w="2477609"/>
                <a:gridCol w="2418935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  <a:t>Красные</a:t>
                      </a:r>
                      <a:endParaRPr lang="ru-RU" sz="1200" kern="15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  <a:t>Белые</a:t>
                      </a:r>
                      <a:endParaRPr lang="ru-RU" sz="1200" kern="15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49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  <a:t>Смело мы в бои пойдем</a:t>
                      </a:r>
                      <a:b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</a:br>
                      <a: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  <a:t>За власть Советов</a:t>
                      </a:r>
                      <a:b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</a:br>
                      <a: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  <a:t>И как один умрем</a:t>
                      </a:r>
                      <a:b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</a:br>
                      <a: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  <a:t>В борьбе за это.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  <a:t>Смело мы в бой пойдем</a:t>
                      </a:r>
                      <a:b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</a:br>
                      <a: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  <a:t>За Русь Святую</a:t>
                      </a:r>
                      <a:b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</a:br>
                      <a: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  <a:t>И как один прольем</a:t>
                      </a:r>
                      <a:b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</a:br>
                      <a:r>
                        <a:rPr lang="ru-RU" sz="1200" b="1" kern="15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Mangal"/>
                        </a:rPr>
                        <a:t>Кровь молодую.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2275" y="549275"/>
            <a:ext cx="18716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69676D"/>
                  </a:outerShdw>
                </a:effectLst>
                <a:latin typeface="Times New Roman" pitchFamily="18" charset="0"/>
              </a:rPr>
              <a:t>ПЕСНИ:</a:t>
            </a:r>
          </a:p>
        </p:txBody>
      </p:sp>
      <p:pic>
        <p:nvPicPr>
          <p:cNvPr id="7" name="smelomi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19250" y="2781300"/>
            <a:ext cx="20161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ПЛАКАТЫ:</a:t>
            </a:r>
          </a:p>
        </p:txBody>
      </p:sp>
      <p:pic>
        <p:nvPicPr>
          <p:cNvPr id="20489" name="Picture 2" descr="D:\гражданская война в России (Рыльска)\гражд война\не_в_арм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357563"/>
            <a:ext cx="2108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3" descr="D:\гражданская война в России (Рыльска)\гражд война\доброволе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284538"/>
            <a:ext cx="22685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56325" y="549275"/>
            <a:ext cx="18002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ОРДЕНА:</a:t>
            </a:r>
          </a:p>
        </p:txBody>
      </p:sp>
      <p:pic>
        <p:nvPicPr>
          <p:cNvPr id="20492" name="Picture 4" descr="D:\гражданская война в России (Рыльска)\гражд война\война картинки\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1125538"/>
            <a:ext cx="1584325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5" descr="D:\гражданская война в России (Рыльска)\гражд война\война картинки\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1125538"/>
            <a:ext cx="166211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6" descr="D:\гражданская война в России (Рыльска)\гражд война\война картинки\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263" y="4005263"/>
            <a:ext cx="18002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7" descr="D:\гражданская война в России (Рыльска)\гражд война\война картинки\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850" y="3068638"/>
            <a:ext cx="15113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2.Какие из перечисленных социальных сил поддерживали белых, красных, зелёных?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708525"/>
          </a:xfrm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высшее офицерство;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казачество;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 офицерство;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либеральная интеллигенция;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малоквалифицированные рабочие;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беднейшее крестьянство;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среднее крестьянство;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солдаты;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зажиточное крестьянство.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168</TotalTime>
  <Words>1688</Words>
  <Application>Microsoft Office PowerPoint</Application>
  <PresentationFormat>Экран (4:3)</PresentationFormat>
  <Paragraphs>141</Paragraphs>
  <Slides>45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Апекс</vt:lpstr>
      <vt:lpstr>ГРАЖДАНСКАЯ ВОЙНА  В РОССИИ</vt:lpstr>
      <vt:lpstr>Цели:</vt:lpstr>
      <vt:lpstr>Проблемное задание:</vt:lpstr>
      <vt:lpstr>План обобщения материала:</vt:lpstr>
      <vt:lpstr>Вводный контроль </vt:lpstr>
      <vt:lpstr> 1. Какие же причины вызвали ее к жизни? Выберите утверждения, с которыми вы согласны. Ответ аргументируйте. </vt:lpstr>
      <vt:lpstr>Слайд 7</vt:lpstr>
      <vt:lpstr>Слайд 8</vt:lpstr>
      <vt:lpstr>2.Какие из перечисленных социальных сил поддерживали белых, красных, зелёных?  </vt:lpstr>
      <vt:lpstr>3.Персоналии.</vt:lpstr>
      <vt:lpstr>Слайд 11</vt:lpstr>
      <vt:lpstr> Портрет № 1 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Проблемное задание:</vt:lpstr>
      <vt:lpstr>Слайд 39</vt:lpstr>
      <vt:lpstr>Слайд 40</vt:lpstr>
      <vt:lpstr>Итоги гражданской войны </vt:lpstr>
      <vt:lpstr>Кто, по вашему мнению, победил в гражданской войне? Отметьте аргументы, которые вы считаете верными: </vt:lpstr>
      <vt:lpstr>Слайд 43</vt:lpstr>
      <vt:lpstr>Слайд 44</vt:lpstr>
      <vt:lpstr>Помнить! Помнить!  Не предавать забвению!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GP</dc:creator>
  <cp:lastModifiedBy>vtkbjhf</cp:lastModifiedBy>
  <cp:revision>24</cp:revision>
  <dcterms:created xsi:type="dcterms:W3CDTF">2011-03-28T07:11:57Z</dcterms:created>
  <dcterms:modified xsi:type="dcterms:W3CDTF">2014-02-19T13:53:29Z</dcterms:modified>
</cp:coreProperties>
</file>