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61"/>
  </p:notesMasterIdLst>
  <p:sldIdLst>
    <p:sldId id="256" r:id="rId2"/>
    <p:sldId id="286" r:id="rId3"/>
    <p:sldId id="287" r:id="rId4"/>
    <p:sldId id="293" r:id="rId5"/>
    <p:sldId id="294" r:id="rId6"/>
    <p:sldId id="262" r:id="rId7"/>
    <p:sldId id="296" r:id="rId8"/>
    <p:sldId id="297" r:id="rId9"/>
    <p:sldId id="298" r:id="rId10"/>
    <p:sldId id="299" r:id="rId11"/>
    <p:sldId id="295" r:id="rId12"/>
    <p:sldId id="261" r:id="rId13"/>
    <p:sldId id="300" r:id="rId14"/>
    <p:sldId id="258" r:id="rId15"/>
    <p:sldId id="259" r:id="rId16"/>
    <p:sldId id="301" r:id="rId17"/>
    <p:sldId id="302" r:id="rId18"/>
    <p:sldId id="274" r:id="rId19"/>
    <p:sldId id="303" r:id="rId20"/>
    <p:sldId id="263" r:id="rId21"/>
    <p:sldId id="268" r:id="rId22"/>
    <p:sldId id="264" r:id="rId23"/>
    <p:sldId id="307" r:id="rId24"/>
    <p:sldId id="305" r:id="rId25"/>
    <p:sldId id="265" r:id="rId26"/>
    <p:sldId id="304" r:id="rId27"/>
    <p:sldId id="288" r:id="rId28"/>
    <p:sldId id="266" r:id="rId29"/>
    <p:sldId id="308" r:id="rId30"/>
    <p:sldId id="309" r:id="rId31"/>
    <p:sldId id="315" r:id="rId32"/>
    <p:sldId id="310" r:id="rId33"/>
    <p:sldId id="269" r:id="rId34"/>
    <p:sldId id="270" r:id="rId35"/>
    <p:sldId id="271" r:id="rId36"/>
    <p:sldId id="311" r:id="rId37"/>
    <p:sldId id="312" r:id="rId38"/>
    <p:sldId id="272" r:id="rId39"/>
    <p:sldId id="273" r:id="rId40"/>
    <p:sldId id="313" r:id="rId41"/>
    <p:sldId id="275" r:id="rId42"/>
    <p:sldId id="276" r:id="rId43"/>
    <p:sldId id="277" r:id="rId44"/>
    <p:sldId id="317" r:id="rId45"/>
    <p:sldId id="318" r:id="rId46"/>
    <p:sldId id="319" r:id="rId47"/>
    <p:sldId id="289" r:id="rId48"/>
    <p:sldId id="278" r:id="rId49"/>
    <p:sldId id="314" r:id="rId50"/>
    <p:sldId id="279" r:id="rId51"/>
    <p:sldId id="280" r:id="rId52"/>
    <p:sldId id="281" r:id="rId53"/>
    <p:sldId id="282" r:id="rId54"/>
    <p:sldId id="283" r:id="rId55"/>
    <p:sldId id="284" r:id="rId56"/>
    <p:sldId id="290" r:id="rId57"/>
    <p:sldId id="285" r:id="rId58"/>
    <p:sldId id="320" r:id="rId59"/>
    <p:sldId id="321" r:id="rId6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FF00"/>
    <a:srgbClr val="993300"/>
    <a:srgbClr val="990033"/>
    <a:srgbClr val="FF3300"/>
    <a:srgbClr val="FF0000"/>
    <a:srgbClr val="CC3300"/>
    <a:srgbClr val="00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5" autoAdjust="0"/>
    <p:restoredTop sz="94660" autoAdjust="0"/>
  </p:normalViewPr>
  <p:slideViewPr>
    <p:cSldViewPr>
      <p:cViewPr>
        <p:scale>
          <a:sx n="50" d="100"/>
          <a:sy n="50" d="100"/>
        </p:scale>
        <p:origin x="-90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png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image" Target="../media/image41.png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B43D8-F3E5-4EA1-980D-812FFD60C56E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7FA8-C1C8-478A-A192-308640B451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7FA8-C1C8-478A-A192-308640B4513C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6C5DA-DB2F-4F5D-9FE2-0CFD60859D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9935-3A8C-45DF-AEF0-8D5D308D6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08D1-8D85-47C7-8090-A05E397720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FBF9476-89F7-4A58-935C-863F355730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00A0F9-442E-44BC-B4C5-363A9122FC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2CDC-88B3-4712-B9B1-A3CDA2228C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D9909-A65D-49AA-B5A8-931BFA63F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0639-F886-492E-B367-0EDC6784E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2E3E-0066-4285-B344-89FAC4C32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1CE-0717-4235-8A93-1218CAF80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C083F-9704-41F8-9CFF-31E5170B1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5C27-9C3F-49EF-B41F-88792DC35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682560-A5F3-461A-86BE-38E48A0D78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63F6FA-0EF2-4544-8587-A0E26389AF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39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48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1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511300"/>
          </a:xfrm>
        </p:spPr>
        <p:txBody>
          <a:bodyPr/>
          <a:lstStyle/>
          <a:p>
            <a:r>
              <a:rPr lang="ru-RU" sz="6600">
                <a:solidFill>
                  <a:srgbClr val="663300"/>
                </a:solidFill>
              </a:rPr>
              <a:t>Тела вращения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5038"/>
            <a:ext cx="6400800" cy="3289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>
                <a:hlinkClick r:id="rId2" action="ppaction://hlinksldjump"/>
              </a:rPr>
              <a:t>Цилиндр</a:t>
            </a:r>
            <a:r>
              <a:rPr lang="ru-RU" sz="3600"/>
              <a:t>. Сечение. Вписанная и описанная призма. Конус. Сечение. Вписанная и описанная пирамида. Шар. Симметрия. Пересечение двух сфер.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1773238"/>
            <a:ext cx="36718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ru-RU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Высотой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цилиндра называется расстояние между плоскостями его оснований.</a:t>
            </a:r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5435600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764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268413"/>
            <a:ext cx="4679950" cy="4752975"/>
          </a:xfrm>
          <a:prstGeom prst="rect">
            <a:avLst/>
          </a:prstGeom>
          <a:noFill/>
        </p:spPr>
      </p:pic>
      <p:sp>
        <p:nvSpPr>
          <p:cNvPr id="197645" name="Line 13"/>
          <p:cNvSpPr>
            <a:spLocks noChangeShapeType="1"/>
          </p:cNvSpPr>
          <p:nvPr/>
        </p:nvSpPr>
        <p:spPr bwMode="auto">
          <a:xfrm flipV="1">
            <a:off x="6372225" y="2205038"/>
            <a:ext cx="0" cy="3024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  <p:bldP spid="1976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388778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CC3300"/>
                </a:solidFill>
              </a:rPr>
              <a:t>Осью</a:t>
            </a:r>
            <a:r>
              <a:rPr lang="ru-RU"/>
              <a:t> цилиндра называется прямая, проходящая через центры оснований. Она параллельна образующим.</a:t>
            </a:r>
          </a:p>
          <a:p>
            <a:endParaRPr lang="ru-RU"/>
          </a:p>
        </p:txBody>
      </p:sp>
      <p:pic>
        <p:nvPicPr>
          <p:cNvPr id="1874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00213"/>
            <a:ext cx="3960813" cy="4608512"/>
          </a:xfrm>
          <a:prstGeom prst="rect">
            <a:avLst/>
          </a:prstGeom>
          <a:noFill/>
        </p:spPr>
      </p:pic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6588125" y="1628775"/>
            <a:ext cx="0" cy="4608513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5435600" y="2852738"/>
            <a:ext cx="0" cy="3024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2" grpId="0" animBg="1"/>
      <p:bldP spid="1874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Цилиндр как тело вращения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76475"/>
            <a:ext cx="4619625" cy="30241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Цилиндр может быть получен вращением прямоугольника вокруг одной из его сторон.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468313" y="1628775"/>
            <a:ext cx="4103687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На рисунке изображен цилиндр, полученный вращением прямоугольника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ABCD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вокруг стороны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AB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При этом боковая поверхность цилиндра образуется вращением стороны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CD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а основание - вращением сторон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BC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и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AD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graphicFrame>
        <p:nvGraphicFramePr>
          <p:cNvPr id="198670" name="Object 14"/>
          <p:cNvGraphicFramePr>
            <a:graphicFrameLocks noChangeAspect="1"/>
          </p:cNvGraphicFramePr>
          <p:nvPr/>
        </p:nvGraphicFramePr>
        <p:xfrm>
          <a:off x="5003800" y="1125538"/>
          <a:ext cx="3455988" cy="4751387"/>
        </p:xfrm>
        <a:graphic>
          <a:graphicData uri="http://schemas.openxmlformats.org/presentationml/2006/ole">
            <p:oleObj spid="_x0000_s198670" name="Точечный рисунок" r:id="rId3" imgW="2486372" imgH="2561905" progId="PBrush">
              <p:embed/>
            </p:oleObj>
          </a:graphicData>
        </a:graphic>
      </p:graphicFrame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6659563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8681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916113"/>
            <a:ext cx="719137" cy="419100"/>
          </a:xfrm>
          <a:prstGeom prst="rect">
            <a:avLst/>
          </a:prstGeom>
          <a:noFill/>
        </p:spPr>
      </p:pic>
      <p:sp>
        <p:nvSpPr>
          <p:cNvPr id="198682" name="Line 26"/>
          <p:cNvSpPr>
            <a:spLocks noChangeShapeType="1"/>
          </p:cNvSpPr>
          <p:nvPr/>
        </p:nvSpPr>
        <p:spPr bwMode="auto">
          <a:xfrm>
            <a:off x="6659563" y="1844675"/>
            <a:ext cx="0" cy="33131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83" name="Line 27"/>
          <p:cNvSpPr>
            <a:spLocks noChangeShapeType="1"/>
          </p:cNvSpPr>
          <p:nvPr/>
        </p:nvSpPr>
        <p:spPr bwMode="auto">
          <a:xfrm>
            <a:off x="6659563" y="5157788"/>
            <a:ext cx="12255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84" name="Line 28"/>
          <p:cNvSpPr>
            <a:spLocks noChangeShapeType="1"/>
          </p:cNvSpPr>
          <p:nvPr/>
        </p:nvSpPr>
        <p:spPr bwMode="auto">
          <a:xfrm>
            <a:off x="6659563" y="1844675"/>
            <a:ext cx="12255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8685" name="Line 29"/>
          <p:cNvSpPr>
            <a:spLocks noChangeShapeType="1"/>
          </p:cNvSpPr>
          <p:nvPr/>
        </p:nvSpPr>
        <p:spPr bwMode="auto">
          <a:xfrm>
            <a:off x="7885113" y="1844675"/>
            <a:ext cx="0" cy="33131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98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/>
      <p:bldP spid="198673" grpId="0" animBg="1"/>
      <p:bldP spid="198682" grpId="0" animBg="1"/>
      <p:bldP spid="198683" grpId="0" animBg="1"/>
      <p:bldP spid="198684" grpId="0" animBg="1"/>
      <p:bldP spid="1986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Свойства цилиндра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r>
              <a:rPr lang="ru-RU"/>
              <a:t>Основания цилиндра равны.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Основания цилиндра лежат в параллельных плоскостях.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r>
              <a:rPr lang="ru-RU"/>
              <a:t>Образующие цилиндра параллельны и 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/>
              <a:t>Сечения цилиндра плоскостями</a:t>
            </a: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060575"/>
            <a:ext cx="4038600" cy="35290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Сечение цилиндра плоскостью, параллельно его оси, представляет собой прямоугольник. </a:t>
            </a:r>
            <a:endParaRPr lang="ru-RU" sz="2800">
              <a:solidFill>
                <a:srgbClr val="CC3300"/>
              </a:solidFill>
            </a:endParaRPr>
          </a:p>
        </p:txBody>
      </p:sp>
      <p:graphicFrame>
        <p:nvGraphicFramePr>
          <p:cNvPr id="52239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5591175" y="2651125"/>
          <a:ext cx="2152650" cy="2428875"/>
        </p:xfrm>
        <a:graphic>
          <a:graphicData uri="http://schemas.openxmlformats.org/presentationml/2006/ole">
            <p:oleObj spid="_x0000_s52239" name="Точечный рисунок" r:id="rId3" imgW="2152951" imgH="2429214" progId="PBrush">
              <p:embed/>
            </p:oleObj>
          </a:graphicData>
        </a:graphic>
      </p:graphicFrame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6732588" y="2349500"/>
            <a:ext cx="0" cy="2951163"/>
          </a:xfrm>
          <a:prstGeom prst="line">
            <a:avLst/>
          </a:prstGeom>
          <a:noFill/>
          <a:ln w="57150">
            <a:solidFill>
              <a:schemeClr val="bg2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011863" y="2781300"/>
            <a:ext cx="0" cy="3024188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5292725" y="2133600"/>
            <a:ext cx="0" cy="2951163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292725" y="5084763"/>
            <a:ext cx="719138" cy="720725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5292725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>
            <a:off x="5292725" y="2133600"/>
            <a:ext cx="719138" cy="6477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>
            <a:off x="5292725" y="2349500"/>
            <a:ext cx="287338" cy="35877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H="1">
            <a:off x="5292725" y="2636838"/>
            <a:ext cx="503238" cy="6477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 flipH="1">
            <a:off x="5292725" y="2924175"/>
            <a:ext cx="719138" cy="865188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H="1">
            <a:off x="5292725" y="3429000"/>
            <a:ext cx="719138" cy="8636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 flipH="1">
            <a:off x="5292725" y="4005263"/>
            <a:ext cx="719138" cy="8636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 flipH="1">
            <a:off x="5435600" y="4581525"/>
            <a:ext cx="576263" cy="576263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 flipH="1">
            <a:off x="5724525" y="5084763"/>
            <a:ext cx="287338" cy="360362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0" grpId="0" animBg="1"/>
      <p:bldP spid="52241" grpId="0" animBg="1"/>
      <p:bldP spid="52242" grpId="0" animBg="1"/>
      <p:bldP spid="52243" grpId="0" animBg="1"/>
      <p:bldP spid="52245" grpId="0" animBg="1"/>
      <p:bldP spid="52247" grpId="0" animBg="1"/>
      <p:bldP spid="52248" grpId="0" animBg="1"/>
      <p:bldP spid="52249" grpId="0" animBg="1"/>
      <p:bldP spid="52251" grpId="0" animBg="1"/>
      <p:bldP spid="52252" grpId="0" animBg="1"/>
      <p:bldP spid="52253" grpId="0" animBg="1"/>
      <p:bldP spid="522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824413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Если секущая плоскость проходит через ось цилиндра, то сечение представляет собой прямоугольник, две стороны которого –образующие, а две другие - диаметры оснований цилиндра. Такое сечение называется </a:t>
            </a:r>
            <a:r>
              <a:rPr lang="ru-RU" sz="2800">
                <a:solidFill>
                  <a:srgbClr val="CC3300"/>
                </a:solidFill>
              </a:rPr>
              <a:t>осевым</a:t>
            </a:r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/>
        </p:nvGraphicFramePr>
        <p:xfrm>
          <a:off x="5148263" y="1557338"/>
          <a:ext cx="3311525" cy="3744912"/>
        </p:xfrm>
        <a:graphic>
          <a:graphicData uri="http://schemas.openxmlformats.org/presentationml/2006/ole">
            <p:oleObj spid="_x0000_s202756" name="Точечный рисунок" r:id="rId3" imgW="2238687" imgH="2362530" progId="PBrush">
              <p:embed/>
            </p:oleObj>
          </a:graphicData>
        </a:graphic>
      </p:graphicFrame>
      <p:sp>
        <p:nvSpPr>
          <p:cNvPr id="202757" name="Line 5"/>
          <p:cNvSpPr>
            <a:spLocks noChangeShapeType="1"/>
          </p:cNvSpPr>
          <p:nvPr/>
        </p:nvSpPr>
        <p:spPr bwMode="auto">
          <a:xfrm>
            <a:off x="6732588" y="2205038"/>
            <a:ext cx="0" cy="2376487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58" name="Line 6"/>
          <p:cNvSpPr>
            <a:spLocks noChangeShapeType="1"/>
          </p:cNvSpPr>
          <p:nvPr/>
        </p:nvSpPr>
        <p:spPr bwMode="auto">
          <a:xfrm flipH="1">
            <a:off x="6084888" y="1773238"/>
            <a:ext cx="1368425" cy="720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59" name="Line 7"/>
          <p:cNvSpPr>
            <a:spLocks noChangeShapeType="1"/>
          </p:cNvSpPr>
          <p:nvPr/>
        </p:nvSpPr>
        <p:spPr bwMode="auto">
          <a:xfrm>
            <a:off x="6084888" y="2492375"/>
            <a:ext cx="0" cy="244951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>
            <a:off x="7380288" y="1844675"/>
            <a:ext cx="0" cy="2376488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6227763" y="48688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 flipV="1">
            <a:off x="6084888" y="4221163"/>
            <a:ext cx="1295400" cy="720725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 flipH="1">
            <a:off x="6084888" y="2349500"/>
            <a:ext cx="215900" cy="1150938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 flipH="1">
            <a:off x="6084888" y="2205038"/>
            <a:ext cx="574675" cy="2376487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 flipH="1">
            <a:off x="6300788" y="1989138"/>
            <a:ext cx="647700" cy="28797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 flipH="1">
            <a:off x="6588125" y="1844675"/>
            <a:ext cx="720725" cy="2879725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flipH="1">
            <a:off x="6877050" y="2781300"/>
            <a:ext cx="503238" cy="1727200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 flipH="1">
            <a:off x="7164388" y="3573463"/>
            <a:ext cx="215900" cy="719137"/>
          </a:xfrm>
          <a:prstGeom prst="line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7" grpId="0" animBg="1"/>
      <p:bldP spid="202758" grpId="0" animBg="1"/>
      <p:bldP spid="202759" grpId="0" animBg="1"/>
      <p:bldP spid="202760" grpId="0" animBg="1"/>
      <p:bldP spid="202762" grpId="0" animBg="1"/>
      <p:bldP spid="202764" grpId="0" animBg="1"/>
      <p:bldP spid="202765" grpId="0" animBg="1"/>
      <p:bldP spid="202766" grpId="0" animBg="1"/>
      <p:bldP spid="202767" grpId="0" animBg="1"/>
      <p:bldP spid="202768" grpId="0" animBg="1"/>
      <p:bldP spid="2027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079875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Если секущая плоскость перпендикулярна к оси цилиндра, то сечение является </a:t>
            </a:r>
            <a:r>
              <a:rPr lang="ru-RU" sz="2800">
                <a:solidFill>
                  <a:srgbClr val="CC3300"/>
                </a:solidFill>
              </a:rPr>
              <a:t>круговым</a:t>
            </a:r>
            <a:r>
              <a:rPr lang="ru-RU" sz="2800"/>
              <a:t>. Такая секущая плоскость отсекает от данного цилиндра тело, являющееся цилиндром. (теорема 20.1 )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</p:txBody>
      </p:sp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5148263" y="1341438"/>
          <a:ext cx="3240087" cy="4032250"/>
        </p:xfrm>
        <a:graphic>
          <a:graphicData uri="http://schemas.openxmlformats.org/presentationml/2006/ole">
            <p:oleObj spid="_x0000_s203782" name="Точечный рисунок" r:id="rId3" imgW="2114845" imgH="2276793" progId="PBrush">
              <p:embed/>
            </p:oleObj>
          </a:graphicData>
        </a:graphic>
      </p:graphicFrame>
      <p:sp>
        <p:nvSpPr>
          <p:cNvPr id="203783" name="Oval 7"/>
          <p:cNvSpPr>
            <a:spLocks noChangeArrowheads="1"/>
          </p:cNvSpPr>
          <p:nvPr/>
        </p:nvSpPr>
        <p:spPr bwMode="auto">
          <a:xfrm>
            <a:off x="5364163" y="3213100"/>
            <a:ext cx="2736850" cy="5762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4859338" y="4076700"/>
            <a:ext cx="360045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 flipV="1">
            <a:off x="4859338" y="2781300"/>
            <a:ext cx="720725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 flipV="1">
            <a:off x="8459788" y="2781300"/>
            <a:ext cx="684212" cy="1295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5580063" y="2781300"/>
            <a:ext cx="2592387" cy="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>
            <a:off x="8172450" y="2781300"/>
            <a:ext cx="97155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6804025" y="1844675"/>
            <a:ext cx="0" cy="2879725"/>
          </a:xfrm>
          <a:prstGeom prst="line">
            <a:avLst/>
          </a:prstGeom>
          <a:noFill/>
          <a:ln w="38100" cmpd="dbl">
            <a:solidFill>
              <a:srgbClr val="FF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3" grpId="0" animBg="1"/>
      <p:bldP spid="203784" grpId="0" animBg="1"/>
      <p:bldP spid="203785" grpId="0" animBg="1"/>
      <p:bldP spid="203786" grpId="0" animBg="1"/>
      <p:bldP spid="203787" grpId="0" animBg="1"/>
      <p:bldP spid="203788" grpId="0" animBg="1"/>
      <p:bldP spid="20378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00213"/>
            <a:ext cx="5257800" cy="4465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 b="1"/>
              <a:t> Плоскость, параллельная плоскости основания цилиндра, пересекает его боковую поверхность по окружности, равной окружности основания.</a:t>
            </a:r>
            <a:endParaRPr lang="ru-RU" sz="2800"/>
          </a:p>
        </p:txBody>
      </p:sp>
      <p:graphicFrame>
        <p:nvGraphicFramePr>
          <p:cNvPr id="137222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581650" y="2408238"/>
          <a:ext cx="2171700" cy="2914650"/>
        </p:xfrm>
        <a:graphic>
          <a:graphicData uri="http://schemas.openxmlformats.org/presentationml/2006/ole">
            <p:oleObj spid="_x0000_s137222" name="Точечный рисунок" r:id="rId3" imgW="2172003" imgH="29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410527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Если секущая плоскость не параллельна ни основанию, ни образующим, то в сечении получается </a:t>
            </a:r>
            <a:r>
              <a:rPr lang="ru-RU">
                <a:solidFill>
                  <a:srgbClr val="CC3300"/>
                </a:solidFill>
              </a:rPr>
              <a:t>эллипс</a:t>
            </a:r>
          </a:p>
        </p:txBody>
      </p:sp>
      <p:pic>
        <p:nvPicPr>
          <p:cNvPr id="206877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4250" y="1125538"/>
            <a:ext cx="3881438" cy="5183187"/>
          </a:xfrm>
          <a:prstGeom prst="rect">
            <a:avLst/>
          </a:prstGeom>
          <a:noFill/>
        </p:spPr>
      </p:pic>
      <p:sp>
        <p:nvSpPr>
          <p:cNvPr id="206878" name="Oval 30"/>
          <p:cNvSpPr>
            <a:spLocks noChangeArrowheads="1"/>
          </p:cNvSpPr>
          <p:nvPr/>
        </p:nvSpPr>
        <p:spPr bwMode="auto">
          <a:xfrm rot="-1246000">
            <a:off x="5005388" y="3198813"/>
            <a:ext cx="3451225" cy="1152525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880" name="Line 32"/>
          <p:cNvSpPr>
            <a:spLocks noChangeShapeType="1"/>
          </p:cNvSpPr>
          <p:nvPr/>
        </p:nvSpPr>
        <p:spPr bwMode="auto">
          <a:xfrm>
            <a:off x="6732588" y="1844675"/>
            <a:ext cx="0" cy="3455988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/>
      <p:bldP spid="206878" grpId="0" animBg="1"/>
      <p:bldP spid="2068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Цилиндр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Определение цилиндра как геометрического тела</a:t>
            </a:r>
          </a:p>
          <a:p>
            <a:pPr>
              <a:lnSpc>
                <a:spcPct val="80000"/>
              </a:lnSpc>
            </a:pPr>
            <a:r>
              <a:rPr lang="ru-RU" sz="2800"/>
              <a:t>Прямой цилиндр </a:t>
            </a:r>
          </a:p>
          <a:p>
            <a:pPr>
              <a:lnSpc>
                <a:spcPct val="80000"/>
              </a:lnSpc>
            </a:pPr>
            <a:r>
              <a:rPr lang="ru-RU" sz="2800"/>
              <a:t>Элементы цилиндра (поверхность, высота, радиус, ось)</a:t>
            </a:r>
          </a:p>
          <a:p>
            <a:pPr>
              <a:lnSpc>
                <a:spcPct val="80000"/>
              </a:lnSpc>
            </a:pPr>
            <a:r>
              <a:rPr lang="ru-RU" sz="2800"/>
              <a:t>Определение цилиндра как тела вращения</a:t>
            </a:r>
          </a:p>
          <a:p>
            <a:pPr>
              <a:lnSpc>
                <a:spcPct val="80000"/>
              </a:lnSpc>
            </a:pPr>
            <a:r>
              <a:rPr lang="ru-RU" sz="2800"/>
              <a:t>Свойства цилиндра</a:t>
            </a:r>
          </a:p>
          <a:p>
            <a:pPr>
              <a:lnSpc>
                <a:spcPct val="80000"/>
              </a:lnSpc>
            </a:pPr>
            <a:r>
              <a:rPr lang="ru-RU" sz="2800"/>
              <a:t>Сечения цилиндра плоскостями</a:t>
            </a:r>
          </a:p>
          <a:p>
            <a:pPr>
              <a:lnSpc>
                <a:spcPct val="80000"/>
              </a:lnSpc>
            </a:pPr>
            <a:r>
              <a:rPr lang="ru-RU" sz="2800"/>
              <a:t>Вписанная и описанная призма</a:t>
            </a:r>
          </a:p>
          <a:p>
            <a:pPr>
              <a:lnSpc>
                <a:spcPct val="80000"/>
              </a:lnSpc>
            </a:pPr>
            <a:r>
              <a:rPr lang="ru-RU" sz="2800"/>
              <a:t>Площадь цилиндра</a:t>
            </a:r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Вписанная призма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103688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Призмой, вписанной в цилиндр, называется такая призма, у которой плоскостями оснований являются плоскости оснований цилиндра, а боковыми ребрами – образующие цилиндра. </a:t>
            </a:r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046788" y="1989138"/>
          <a:ext cx="3097212" cy="4176712"/>
        </p:xfrm>
        <a:graphic>
          <a:graphicData uri="http://schemas.openxmlformats.org/presentationml/2006/ole">
            <p:oleObj spid="_x0000_s113671" name="Точечный рисунок" r:id="rId3" imgW="2123810" imgH="2971429" progId="PBrush">
              <p:embed/>
            </p:oleObj>
          </a:graphicData>
        </a:graphic>
      </p:graphicFrame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6948488" y="3141663"/>
            <a:ext cx="0" cy="28082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8316913" y="2852738"/>
            <a:ext cx="0" cy="2808287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5867400" y="2781300"/>
            <a:ext cx="0" cy="27352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5867400" y="5516563"/>
            <a:ext cx="1081088" cy="433387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 flipV="1">
            <a:off x="6877050" y="5661025"/>
            <a:ext cx="1439863" cy="288925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79" name="Line 15"/>
          <p:cNvSpPr>
            <a:spLocks noChangeShapeType="1"/>
          </p:cNvSpPr>
          <p:nvPr/>
        </p:nvSpPr>
        <p:spPr bwMode="auto">
          <a:xfrm>
            <a:off x="6732588" y="2060575"/>
            <a:ext cx="0" cy="2808288"/>
          </a:xfrm>
          <a:prstGeom prst="line">
            <a:avLst/>
          </a:prstGeom>
          <a:noFill/>
          <a:ln w="5715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0" name="Line 16"/>
          <p:cNvSpPr>
            <a:spLocks noChangeShapeType="1"/>
          </p:cNvSpPr>
          <p:nvPr/>
        </p:nvSpPr>
        <p:spPr bwMode="auto">
          <a:xfrm>
            <a:off x="8027988" y="2133600"/>
            <a:ext cx="0" cy="2808288"/>
          </a:xfrm>
          <a:prstGeom prst="line">
            <a:avLst/>
          </a:prstGeom>
          <a:noFill/>
          <a:ln w="57150">
            <a:solidFill>
              <a:schemeClr val="bg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 flipH="1">
            <a:off x="5867400" y="4941888"/>
            <a:ext cx="865188" cy="574675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6732588" y="4941888"/>
            <a:ext cx="1295400" cy="71437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8027988" y="5013325"/>
            <a:ext cx="288925" cy="64770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 flipV="1">
            <a:off x="6948488" y="2852738"/>
            <a:ext cx="1368425" cy="2889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8027988" y="2133600"/>
            <a:ext cx="288925" cy="7191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5867400" y="2708275"/>
            <a:ext cx="1081088" cy="43338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 flipV="1">
            <a:off x="5867400" y="2060575"/>
            <a:ext cx="865188" cy="6477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>
            <a:off x="6732588" y="2060575"/>
            <a:ext cx="1295400" cy="1444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build="p"/>
      <p:bldP spid="113673" grpId="0" animBg="1"/>
      <p:bldP spid="113674" grpId="0" animBg="1"/>
      <p:bldP spid="113675" grpId="0" animBg="1"/>
      <p:bldP spid="113676" grpId="0" animBg="1"/>
      <p:bldP spid="113678" grpId="0" animBg="1"/>
      <p:bldP spid="113679" grpId="0" animBg="1"/>
      <p:bldP spid="113680" grpId="0" animBg="1"/>
      <p:bldP spid="113681" grpId="0" animBg="1"/>
      <p:bldP spid="113681" grpId="1" animBg="1"/>
      <p:bldP spid="113682" grpId="0" animBg="1"/>
      <p:bldP spid="113683" grpId="0" animBg="1"/>
      <p:bldP spid="113684" grpId="0" animBg="1"/>
      <p:bldP spid="113685" grpId="0" animBg="1"/>
      <p:bldP spid="113686" grpId="0" animBg="1"/>
      <p:bldP spid="113687" grpId="0" animBg="1"/>
      <p:bldP spid="1136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/>
              <a:t>Касательная плоскость к цилиндру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Касательной плоскостью к цилиндру называется плоскость, проходящая через образующую цилиндра и перпендикулярная плоскости осевого сечения, содержащей эту образующую.</a:t>
            </a:r>
          </a:p>
        </p:txBody>
      </p:sp>
      <p:graphicFrame>
        <p:nvGraphicFramePr>
          <p:cNvPr id="12084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310188" y="1927225"/>
          <a:ext cx="2714625" cy="3876675"/>
        </p:xfrm>
        <a:graphic>
          <a:graphicData uri="http://schemas.openxmlformats.org/presentationml/2006/ole">
            <p:oleObj spid="_x0000_s120840" name="Точечный рисунок" r:id="rId3" imgW="2715004" imgH="3877216" progId="PBrush">
              <p:embed/>
            </p:oleObj>
          </a:graphicData>
        </a:graphic>
      </p:graphicFrame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6156325" y="2852738"/>
            <a:ext cx="0" cy="3168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flipV="1">
            <a:off x="6227763" y="5589588"/>
            <a:ext cx="1079500" cy="43180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>
            <a:off x="5003800" y="5300663"/>
            <a:ext cx="2592388" cy="15573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flipV="1">
            <a:off x="5003800" y="2133600"/>
            <a:ext cx="0" cy="31670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 flipH="1" flipV="1">
            <a:off x="5003800" y="2205038"/>
            <a:ext cx="1152525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6" name="Line 14"/>
          <p:cNvSpPr>
            <a:spLocks noChangeShapeType="1"/>
          </p:cNvSpPr>
          <p:nvPr/>
        </p:nvSpPr>
        <p:spPr bwMode="auto">
          <a:xfrm>
            <a:off x="6156325" y="2852738"/>
            <a:ext cx="1439863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0847" name="Line 15"/>
          <p:cNvSpPr>
            <a:spLocks noChangeShapeType="1"/>
          </p:cNvSpPr>
          <p:nvPr/>
        </p:nvSpPr>
        <p:spPr bwMode="auto">
          <a:xfrm>
            <a:off x="7596188" y="3573463"/>
            <a:ext cx="0" cy="32845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1" grpId="0" animBg="1"/>
      <p:bldP spid="120842" grpId="0" animBg="1"/>
      <p:bldP spid="120843" grpId="0" animBg="1"/>
      <p:bldP spid="120844" grpId="0" animBg="1"/>
      <p:bldP spid="120845" grpId="0" animBg="1"/>
      <p:bldP spid="120846" grpId="0" animBg="1"/>
      <p:bldP spid="1208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Описанная призма.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Призмой, описанной около цилиндра, называется призма, у которой плоскостями оснований являются плоскости оснований цилиндра, а боковые грани касаются цилиндра.</a:t>
            </a:r>
          </a:p>
        </p:txBody>
      </p:sp>
      <p:graphicFrame>
        <p:nvGraphicFramePr>
          <p:cNvPr id="114696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975350" y="1916113"/>
          <a:ext cx="3168650" cy="3889375"/>
        </p:xfrm>
        <a:graphic>
          <a:graphicData uri="http://schemas.openxmlformats.org/presentationml/2006/ole">
            <p:oleObj spid="_x0000_s114696" name="Точечный рисунок" r:id="rId3" imgW="2542857" imgH="3057143" progId="PBrush">
              <p:embed/>
            </p:oleObj>
          </a:graphicData>
        </a:graphic>
      </p:graphicFrame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6011863" y="2060575"/>
            <a:ext cx="15843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7596188" y="2060575"/>
            <a:ext cx="792162" cy="576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0" name="Line 12"/>
          <p:cNvSpPr>
            <a:spLocks noChangeShapeType="1"/>
          </p:cNvSpPr>
          <p:nvPr/>
        </p:nvSpPr>
        <p:spPr bwMode="auto">
          <a:xfrm>
            <a:off x="6948488" y="3213100"/>
            <a:ext cx="0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 flipH="1">
            <a:off x="6948488" y="2636838"/>
            <a:ext cx="1439862" cy="5762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2" name="Line 14"/>
          <p:cNvSpPr>
            <a:spLocks noChangeShapeType="1"/>
          </p:cNvSpPr>
          <p:nvPr/>
        </p:nvSpPr>
        <p:spPr bwMode="auto">
          <a:xfrm flipH="1">
            <a:off x="5148263" y="2060575"/>
            <a:ext cx="863600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5219700" y="2708275"/>
            <a:ext cx="1728788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5148263" y="2708275"/>
            <a:ext cx="0" cy="25209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8388350" y="2636838"/>
            <a:ext cx="0" cy="2592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6084888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6084888" y="2060575"/>
            <a:ext cx="0" cy="252095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8" name="Line 20"/>
          <p:cNvSpPr>
            <a:spLocks noChangeShapeType="1"/>
          </p:cNvSpPr>
          <p:nvPr/>
        </p:nvSpPr>
        <p:spPr bwMode="auto">
          <a:xfrm>
            <a:off x="7596188" y="2133600"/>
            <a:ext cx="0" cy="252095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09" name="Line 21"/>
          <p:cNvSpPr>
            <a:spLocks noChangeShapeType="1"/>
          </p:cNvSpPr>
          <p:nvPr/>
        </p:nvSpPr>
        <p:spPr bwMode="auto">
          <a:xfrm>
            <a:off x="6084888" y="4581525"/>
            <a:ext cx="15113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 flipH="1">
            <a:off x="5148263" y="4581525"/>
            <a:ext cx="936625" cy="6477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7596188" y="4581525"/>
            <a:ext cx="792162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5148263" y="5229225"/>
            <a:ext cx="1800225" cy="6477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 flipV="1">
            <a:off x="6948488" y="5157788"/>
            <a:ext cx="1439862" cy="719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  <p:bldP spid="114705" grpId="0" animBg="1"/>
      <p:bldP spid="114707" grpId="0" animBg="1"/>
      <p:bldP spid="114708" grpId="0" animBg="1"/>
      <p:bldP spid="114709" grpId="0" animBg="1"/>
      <p:bldP spid="114710" grpId="0" animBg="1"/>
      <p:bldP spid="114711" grpId="0" animBg="1"/>
      <p:bldP spid="114712" grpId="0" animBg="1"/>
      <p:bldP spid="1147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Площадь полной поверхности цилиндра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258888" y="2349500"/>
            <a:ext cx="69119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боковой поверхности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+</a:t>
            </a: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Две  площади основания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539750" y="549275"/>
            <a:ext cx="3743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За площадь боковой поверхности цилиндра принимается площадь ее развертки.</a:t>
            </a:r>
          </a:p>
        </p:txBody>
      </p:sp>
      <p:pic>
        <p:nvPicPr>
          <p:cNvPr id="211976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56213" y="1125538"/>
            <a:ext cx="3887787" cy="4464050"/>
          </a:xfrm>
          <a:noFill/>
          <a:ln/>
        </p:spPr>
      </p:pic>
      <p:sp>
        <p:nvSpPr>
          <p:cNvPr id="211979" name="Rectangle 11"/>
          <p:cNvSpPr>
            <a:spLocks noChangeArrowheads="1"/>
          </p:cNvSpPr>
          <p:nvPr/>
        </p:nvSpPr>
        <p:spPr bwMode="auto">
          <a:xfrm>
            <a:off x="323850" y="2708275"/>
            <a:ext cx="4572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Т.к. площадь прямоугольника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ABB’A’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равна </a:t>
            </a:r>
          </a:p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AA’*AB=2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rh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то для вычисления площади боковой поверхности цилиндра радиуса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r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и высоты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h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получается формула </a:t>
            </a:r>
          </a:p>
          <a:p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бок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=2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rh</a:t>
            </a:r>
            <a:endParaRPr lang="ru-RU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5" grpId="0"/>
      <p:bldP spid="21197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Площадь основания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565400"/>
            <a:ext cx="40386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Площадь каждого основания равна  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graphicFrame>
        <p:nvGraphicFramePr>
          <p:cNvPr id="115720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29375" y="2532063"/>
          <a:ext cx="476250" cy="323850"/>
        </p:xfrm>
        <a:graphic>
          <a:graphicData uri="http://schemas.openxmlformats.org/presentationml/2006/ole">
            <p:oleObj spid="_x0000_s115720" name="Точечный рисунок" r:id="rId3" imgW="476316" imgH="323981" progId="PBrush">
              <p:embed/>
            </p:oleObj>
          </a:graphicData>
        </a:graphic>
      </p:graphicFrame>
      <p:graphicFrame>
        <p:nvGraphicFramePr>
          <p:cNvPr id="115726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516688" y="4076700"/>
          <a:ext cx="361950" cy="447675"/>
        </p:xfrm>
        <a:graphic>
          <a:graphicData uri="http://schemas.openxmlformats.org/presentationml/2006/ole">
            <p:oleObj spid="_x0000_s115726" name="Точечный рисунок" r:id="rId4" imgW="361809" imgH="447856" progId="PBrush">
              <p:embed/>
            </p:oleObj>
          </a:graphicData>
        </a:graphic>
      </p:graphicFrame>
      <p:sp>
        <p:nvSpPr>
          <p:cNvPr id="115721" name="Oval 9"/>
          <p:cNvSpPr>
            <a:spLocks noChangeArrowheads="1"/>
          </p:cNvSpPr>
          <p:nvPr/>
        </p:nvSpPr>
        <p:spPr bwMode="auto">
          <a:xfrm>
            <a:off x="5724525" y="2060575"/>
            <a:ext cx="3095625" cy="3024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 flipH="1">
            <a:off x="5940425" y="3500438"/>
            <a:ext cx="1368425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1835150" y="3789363"/>
          <a:ext cx="698500" cy="674687"/>
        </p:xfrm>
        <a:graphic>
          <a:graphicData uri="http://schemas.openxmlformats.org/presentationml/2006/ole">
            <p:oleObj spid="_x0000_s115729" name="Точечный рисунок" r:id="rId5" imgW="409632" imgH="3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</p:txBody>
      </p:sp>
      <p:sp>
        <p:nvSpPr>
          <p:cNvPr id="210969" name="Line 25"/>
          <p:cNvSpPr>
            <a:spLocks noChangeShapeType="1"/>
          </p:cNvSpPr>
          <p:nvPr/>
        </p:nvSpPr>
        <p:spPr bwMode="auto">
          <a:xfrm>
            <a:off x="1979613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70" name="Line 26"/>
          <p:cNvSpPr>
            <a:spLocks noChangeShapeType="1"/>
          </p:cNvSpPr>
          <p:nvPr/>
        </p:nvSpPr>
        <p:spPr bwMode="auto">
          <a:xfrm flipH="1" flipV="1">
            <a:off x="1763713" y="4005263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72" name="Rectangle 28"/>
          <p:cNvSpPr>
            <a:spLocks noChangeArrowheads="1"/>
          </p:cNvSpPr>
          <p:nvPr/>
        </p:nvSpPr>
        <p:spPr bwMode="auto">
          <a:xfrm>
            <a:off x="250825" y="2133600"/>
            <a:ext cx="4249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Площадь полной поверхности цилиндра вычисляется по формуле</a:t>
            </a:r>
            <a:endParaRPr lang="ru-RU" sz="24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0973" name="Oval 29"/>
          <p:cNvSpPr>
            <a:spLocks noChangeArrowheads="1"/>
          </p:cNvSpPr>
          <p:nvPr/>
        </p:nvSpPr>
        <p:spPr bwMode="auto">
          <a:xfrm>
            <a:off x="5148263" y="4868863"/>
            <a:ext cx="29527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4" name="Oval 30"/>
          <p:cNvSpPr>
            <a:spLocks noChangeArrowheads="1"/>
          </p:cNvSpPr>
          <p:nvPr/>
        </p:nvSpPr>
        <p:spPr bwMode="auto">
          <a:xfrm>
            <a:off x="5148263" y="2420938"/>
            <a:ext cx="29527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 flipH="1">
            <a:off x="5148263" y="27813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0976" name="Line 32"/>
          <p:cNvSpPr>
            <a:spLocks noChangeShapeType="1"/>
          </p:cNvSpPr>
          <p:nvPr/>
        </p:nvSpPr>
        <p:spPr bwMode="auto">
          <a:xfrm>
            <a:off x="8101013" y="2781300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10977" name="Object 33"/>
          <p:cNvGraphicFramePr>
            <a:graphicFrameLocks noChangeAspect="1"/>
          </p:cNvGraphicFramePr>
          <p:nvPr/>
        </p:nvGraphicFramePr>
        <p:xfrm>
          <a:off x="468313" y="3573463"/>
          <a:ext cx="3267075" cy="914400"/>
        </p:xfrm>
        <a:graphic>
          <a:graphicData uri="http://schemas.openxmlformats.org/presentationml/2006/ole">
            <p:oleObj spid="_x0000_s210977" name="Точечный рисунок" r:id="rId3" imgW="3266667" imgH="91428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2" grpId="0"/>
      <p:bldP spid="210973" grpId="0" animBg="1"/>
      <p:bldP spid="210974" grpId="0" animBg="1"/>
      <p:bldP spid="210975" grpId="0" animBg="1"/>
      <p:bldP spid="21097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Определение конуса как геометрического тела</a:t>
            </a:r>
          </a:p>
          <a:p>
            <a:pPr>
              <a:lnSpc>
                <a:spcPct val="80000"/>
              </a:lnSpc>
            </a:pPr>
            <a:r>
              <a:rPr lang="ru-RU" sz="2800"/>
              <a:t>Прямой конус</a:t>
            </a:r>
          </a:p>
          <a:p>
            <a:pPr>
              <a:lnSpc>
                <a:spcPct val="80000"/>
              </a:lnSpc>
            </a:pPr>
            <a:r>
              <a:rPr lang="ru-RU" sz="2800"/>
              <a:t>Элементы конуса (поверхность конуса, высота, ось)</a:t>
            </a:r>
          </a:p>
          <a:p>
            <a:pPr>
              <a:lnSpc>
                <a:spcPct val="80000"/>
              </a:lnSpc>
            </a:pPr>
            <a:r>
              <a:rPr lang="ru-RU" sz="2800"/>
              <a:t>Определение конуса как тела вращения</a:t>
            </a:r>
          </a:p>
          <a:p>
            <a:pPr>
              <a:lnSpc>
                <a:spcPct val="80000"/>
              </a:lnSpc>
            </a:pPr>
            <a:r>
              <a:rPr lang="ru-RU" sz="2800"/>
              <a:t>Сечения конуса плоскостями</a:t>
            </a:r>
          </a:p>
          <a:p>
            <a:pPr>
              <a:lnSpc>
                <a:spcPct val="80000"/>
              </a:lnSpc>
            </a:pPr>
            <a:r>
              <a:rPr lang="ru-RU" sz="2800"/>
              <a:t>Определение усеченного конуса</a:t>
            </a:r>
          </a:p>
          <a:p>
            <a:pPr>
              <a:lnSpc>
                <a:spcPct val="80000"/>
              </a:lnSpc>
            </a:pPr>
            <a:r>
              <a:rPr lang="ru-RU" sz="2800"/>
              <a:t>Вписанная и описанная пирамида</a:t>
            </a:r>
          </a:p>
          <a:p>
            <a:pPr>
              <a:lnSpc>
                <a:spcPct val="80000"/>
              </a:lnSpc>
            </a:pPr>
            <a:r>
              <a:rPr lang="ru-RU" sz="2800"/>
              <a:t>Площадь полной поверхности 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Конус 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4475163" cy="54721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Конусом</a:t>
            </a:r>
            <a:r>
              <a:rPr lang="ru-RU" sz="2800"/>
              <a:t> (точнее, круговым конусом) называется тело, которое состоит из круга – основания конуса, точки, не лежащей в плоскости этого круга, - вершины конуса и всех отрезков, соединяющих вершину конуса с точками основания.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  <p:graphicFrame>
        <p:nvGraphicFramePr>
          <p:cNvPr id="11674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91163" y="2513013"/>
          <a:ext cx="2352675" cy="2705100"/>
        </p:xfrm>
        <a:graphic>
          <a:graphicData uri="http://schemas.openxmlformats.org/presentationml/2006/ole">
            <p:oleObj spid="_x0000_s116742" name="Точечный рисунок" r:id="rId3" imgW="2352381" imgH="270476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4105275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Отрезки, соединяющие вершину конуса с точками окружности основания, называются образующими конуса</a:t>
            </a:r>
          </a:p>
        </p:txBody>
      </p:sp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5148263" y="1773238"/>
          <a:ext cx="3384550" cy="4464050"/>
        </p:xfrm>
        <a:graphic>
          <a:graphicData uri="http://schemas.openxmlformats.org/presentationml/2006/ole">
            <p:oleObj spid="_x0000_s223238" name="Точечный рисунок" r:id="rId3" imgW="2505425" imgH="3048426" progId="PBrush">
              <p:embed/>
            </p:oleObj>
          </a:graphicData>
        </a:graphic>
      </p:graphicFrame>
      <p:sp>
        <p:nvSpPr>
          <p:cNvPr id="223239" name="Line 7"/>
          <p:cNvSpPr>
            <a:spLocks noChangeShapeType="1"/>
          </p:cNvSpPr>
          <p:nvPr/>
        </p:nvSpPr>
        <p:spPr bwMode="auto">
          <a:xfrm flipH="1">
            <a:off x="5795963" y="2133600"/>
            <a:ext cx="1008062" cy="3743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H="1">
            <a:off x="6300788" y="2133600"/>
            <a:ext cx="576262" cy="3816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6877050" y="2133600"/>
            <a:ext cx="935038" cy="3743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3242" name="Line 10"/>
          <p:cNvSpPr>
            <a:spLocks noChangeShapeType="1"/>
          </p:cNvSpPr>
          <p:nvPr/>
        </p:nvSpPr>
        <p:spPr bwMode="auto">
          <a:xfrm flipH="1">
            <a:off x="5364163" y="2133600"/>
            <a:ext cx="1439862" cy="3311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6877050" y="2205038"/>
            <a:ext cx="1511300" cy="32400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>
            <a:off x="6804025" y="2133600"/>
            <a:ext cx="431800" cy="2808288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  <p:bldP spid="223239" grpId="0" animBg="1"/>
      <p:bldP spid="223240" grpId="0" animBg="1"/>
      <p:bldP spid="223241" grpId="0" animBg="1"/>
      <p:bldP spid="223242" grpId="0" animBg="1"/>
      <p:bldP spid="223243" grpId="0" animBg="1"/>
      <p:bldP spid="2232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Определение цилиндра как геометрического тела</a:t>
            </a:r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824412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CC3300"/>
                </a:solidFill>
              </a:rPr>
              <a:t>Цилиндром</a:t>
            </a:r>
            <a:r>
              <a:rPr lang="ru-RU" sz="2400"/>
              <a:t> (точнее, круговым цилиндром) называется тело, которое состоит из двух </a:t>
            </a:r>
            <a:r>
              <a:rPr lang="ru-RU" sz="2400">
                <a:hlinkClick r:id="rId3" action="ppaction://hlinksldjump"/>
              </a:rPr>
              <a:t>кругов</a:t>
            </a:r>
            <a:r>
              <a:rPr lang="ru-RU" sz="2400"/>
              <a:t>, не лежащих в одной плоскости и совмещаемых параллельным переносом, и всех </a:t>
            </a:r>
            <a:r>
              <a:rPr lang="ru-RU" sz="2400">
                <a:hlinkClick r:id="rId4" action="ppaction://hlinksldjump"/>
              </a:rPr>
              <a:t>отрезков</a:t>
            </a:r>
            <a:r>
              <a:rPr lang="ru-RU" sz="2400"/>
              <a:t>, соединяющих соответствующие точки этих кругов.</a:t>
            </a:r>
          </a:p>
        </p:txBody>
      </p:sp>
      <p:graphicFrame>
        <p:nvGraphicFramePr>
          <p:cNvPr id="165897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5076825" y="2032000"/>
          <a:ext cx="3609975" cy="3408363"/>
        </p:xfrm>
        <a:graphic>
          <a:graphicData uri="http://schemas.openxmlformats.org/presentationml/2006/ole">
            <p:oleObj spid="_x0000_s165897" name="Точечный рисунок" r:id="rId5" imgW="2219635" imgH="209579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402513" cy="319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Конус называется </a:t>
            </a:r>
            <a:r>
              <a:rPr lang="ru-RU">
                <a:solidFill>
                  <a:srgbClr val="CC3300"/>
                </a:solidFill>
              </a:rPr>
              <a:t>прямым</a:t>
            </a:r>
            <a:r>
              <a:rPr lang="ru-RU"/>
              <a:t>, если прямая, соединяющая вершину конуса с центром основания, перпендикулярна плоскости основания.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90800" y="1989138"/>
            <a:ext cx="6553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Поверхность конуса состоит из основания и боковой поверхности. Боковая поверхность составлена из образующих.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3744913" cy="53292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Высотой</a:t>
            </a:r>
            <a:r>
              <a:rPr lang="ru-RU" sz="2800"/>
              <a:t> конуса называется перпендикуляр, опущенный из его вершины на плоскость основания. У прямого конуса основание высоты совпадает с центром основания.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graphicFrame>
        <p:nvGraphicFramePr>
          <p:cNvPr id="225285" name="Object 5"/>
          <p:cNvGraphicFramePr>
            <a:graphicFrameLocks noChangeAspect="1"/>
          </p:cNvGraphicFramePr>
          <p:nvPr/>
        </p:nvGraphicFramePr>
        <p:xfrm>
          <a:off x="4500563" y="1341438"/>
          <a:ext cx="3455987" cy="3665537"/>
        </p:xfrm>
        <a:graphic>
          <a:graphicData uri="http://schemas.openxmlformats.org/presentationml/2006/ole">
            <p:oleObj spid="_x0000_s225285" name="Точечный рисунок" r:id="rId3" imgW="2514286" imgH="2514286" progId="PBrush">
              <p:embed/>
            </p:oleObj>
          </a:graphicData>
        </a:graphic>
      </p:graphicFrame>
      <p:sp>
        <p:nvSpPr>
          <p:cNvPr id="225286" name="Line 6"/>
          <p:cNvSpPr>
            <a:spLocks noChangeShapeType="1"/>
          </p:cNvSpPr>
          <p:nvPr/>
        </p:nvSpPr>
        <p:spPr bwMode="auto">
          <a:xfrm>
            <a:off x="6156325" y="1628775"/>
            <a:ext cx="0" cy="26638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287" name="Line 7"/>
          <p:cNvSpPr>
            <a:spLocks noChangeShapeType="1"/>
          </p:cNvSpPr>
          <p:nvPr/>
        </p:nvSpPr>
        <p:spPr bwMode="auto">
          <a:xfrm flipH="1">
            <a:off x="5003800" y="4292600"/>
            <a:ext cx="1152525" cy="28892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6" grpId="0" animBg="1"/>
      <p:bldP spid="22528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Осью </a:t>
            </a:r>
            <a:r>
              <a:rPr lang="ru-RU" sz="2800"/>
              <a:t>прямого кругового конуса называется прямая, содержащая его высоту. </a:t>
            </a:r>
          </a:p>
          <a:p>
            <a:endParaRPr lang="ru-RU" sz="2800"/>
          </a:p>
        </p:txBody>
      </p:sp>
      <p:graphicFrame>
        <p:nvGraphicFramePr>
          <p:cNvPr id="1280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59338" y="1987550"/>
          <a:ext cx="3384550" cy="3384550"/>
        </p:xfrm>
        <a:graphic>
          <a:graphicData uri="http://schemas.openxmlformats.org/presentationml/2006/ole">
            <p:oleObj spid="_x0000_s128004" name="Точечный рисунок" r:id="rId3" imgW="2514286" imgH="2514286" progId="PBrush">
              <p:embed/>
            </p:oleObj>
          </a:graphicData>
        </a:graphic>
      </p:graphicFrame>
      <p:sp>
        <p:nvSpPr>
          <p:cNvPr id="128007" name="Line 7"/>
          <p:cNvSpPr>
            <a:spLocks noChangeShapeType="1"/>
          </p:cNvSpPr>
          <p:nvPr/>
        </p:nvSpPr>
        <p:spPr bwMode="auto">
          <a:xfrm>
            <a:off x="6516688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6443663" y="1557338"/>
            <a:ext cx="0" cy="395922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6443663" y="2060575"/>
            <a:ext cx="0" cy="273685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 animBg="1"/>
      <p:bldP spid="128009" grpId="0" animBg="1"/>
      <p:bldP spid="128009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4038600" cy="62642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Конус может быть получен вращением прямоугольного треугольника вокруг одного из его катетов.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На рисунке изображен конус, полученный вращением прямоугольного треугольника </a:t>
            </a:r>
            <a:r>
              <a:rPr lang="en-US" sz="2400"/>
              <a:t>ABC</a:t>
            </a:r>
            <a:r>
              <a:rPr lang="ru-RU" sz="2400"/>
              <a:t>2</a:t>
            </a:r>
            <a:r>
              <a:rPr lang="en-US" sz="2400"/>
              <a:t> </a:t>
            </a:r>
            <a:r>
              <a:rPr lang="ru-RU" sz="2400"/>
              <a:t>вокруг катета</a:t>
            </a:r>
            <a:r>
              <a:rPr lang="en-US" sz="2400"/>
              <a:t> AB</a:t>
            </a:r>
            <a:r>
              <a:rPr lang="ru-RU" sz="2400"/>
              <a:t>. При этом боковая поверхность конуса образуется вращением гипотенузы </a:t>
            </a:r>
            <a:r>
              <a:rPr lang="en-US" sz="2400"/>
              <a:t>AC</a:t>
            </a:r>
            <a:r>
              <a:rPr lang="ru-RU" sz="2400"/>
              <a:t>2, а основание – вращением катета</a:t>
            </a:r>
            <a:r>
              <a:rPr lang="en-US" sz="2400"/>
              <a:t> BC</a:t>
            </a:r>
            <a:r>
              <a:rPr lang="ru-RU" sz="2400"/>
              <a:t>. </a:t>
            </a:r>
          </a:p>
        </p:txBody>
      </p:sp>
      <p:graphicFrame>
        <p:nvGraphicFramePr>
          <p:cNvPr id="12903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938713" y="2108200"/>
          <a:ext cx="3457575" cy="3514725"/>
        </p:xfrm>
        <a:graphic>
          <a:graphicData uri="http://schemas.openxmlformats.org/presentationml/2006/ole">
            <p:oleObj spid="_x0000_s129030" name="Точечный рисунок" r:id="rId3" imgW="3457143" imgH="3514286" progId="PBrush">
              <p:embed/>
            </p:oleObj>
          </a:graphicData>
        </a:graphic>
      </p:graphicFrame>
      <p:pic>
        <p:nvPicPr>
          <p:cNvPr id="12903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1773238"/>
            <a:ext cx="719137" cy="419100"/>
          </a:xfrm>
          <a:prstGeom prst="rect">
            <a:avLst/>
          </a:prstGeom>
          <a:noFill/>
        </p:spPr>
      </p:pic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6877050" y="1557338"/>
            <a:ext cx="0" cy="3816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9" name="Line 15"/>
          <p:cNvSpPr>
            <a:spLocks noChangeShapeType="1"/>
          </p:cNvSpPr>
          <p:nvPr/>
        </p:nvSpPr>
        <p:spPr bwMode="auto">
          <a:xfrm>
            <a:off x="6877050" y="5300663"/>
            <a:ext cx="1511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6877050" y="1557338"/>
            <a:ext cx="1511300" cy="3743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8" grpId="0" animBg="1"/>
      <p:bldP spid="129039" grpId="0" animBg="1"/>
      <p:bldP spid="12904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>
            <a:normAutofit/>
          </a:bodyPr>
          <a:lstStyle/>
          <a:p>
            <a:r>
              <a:rPr lang="ru-RU" sz="4000"/>
              <a:t>Сечения конуса плоскостями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Сечение конуса плоскостью, проходящей через его вершину, представляет собой </a:t>
            </a:r>
            <a:r>
              <a:rPr lang="ru-RU" sz="2400">
                <a:solidFill>
                  <a:srgbClr val="CC3300"/>
                </a:solidFill>
              </a:rPr>
              <a:t>равнобедренный треугольник,</a:t>
            </a:r>
            <a:r>
              <a:rPr lang="ru-RU" sz="2400"/>
              <a:t> у которого боковые стороны являются образующими конуса.</a:t>
            </a:r>
          </a:p>
        </p:txBody>
      </p:sp>
      <p:graphicFrame>
        <p:nvGraphicFramePr>
          <p:cNvPr id="130054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507038" y="1700213"/>
          <a:ext cx="3636962" cy="3997325"/>
        </p:xfrm>
        <a:graphic>
          <a:graphicData uri="http://schemas.openxmlformats.org/presentationml/2006/ole">
            <p:oleObj spid="_x0000_s130054" name="Точечный рисунок" r:id="rId3" imgW="2523810" imgH="2457143" progId="PBrush">
              <p:embed/>
            </p:oleObj>
          </a:graphicData>
        </a:graphic>
      </p:graphicFrame>
      <p:sp>
        <p:nvSpPr>
          <p:cNvPr id="130056" name="Line 8"/>
          <p:cNvSpPr>
            <a:spLocks noChangeShapeType="1"/>
          </p:cNvSpPr>
          <p:nvPr/>
        </p:nvSpPr>
        <p:spPr bwMode="auto">
          <a:xfrm>
            <a:off x="6659563" y="1989138"/>
            <a:ext cx="649287" cy="3455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7" name="Line 9"/>
          <p:cNvSpPr>
            <a:spLocks noChangeShapeType="1"/>
          </p:cNvSpPr>
          <p:nvPr/>
        </p:nvSpPr>
        <p:spPr bwMode="auto">
          <a:xfrm flipV="1">
            <a:off x="7308850" y="4724400"/>
            <a:ext cx="647700" cy="7207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>
            <a:off x="6659563" y="1989138"/>
            <a:ext cx="1225550" cy="2735262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6877050" y="2492375"/>
            <a:ext cx="71438" cy="1008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7092950" y="2997200"/>
            <a:ext cx="0" cy="12239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 flipH="1">
            <a:off x="7235825" y="3357563"/>
            <a:ext cx="73025" cy="136683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 flipH="1">
            <a:off x="7380288" y="3789363"/>
            <a:ext cx="71437" cy="15843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H="1">
            <a:off x="7596188" y="4292600"/>
            <a:ext cx="71437" cy="7921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build="p"/>
      <p:bldP spid="130056" grpId="0" animBg="1"/>
      <p:bldP spid="130057" grpId="0" animBg="1"/>
      <p:bldP spid="130058" grpId="0" animBg="1"/>
      <p:bldP spid="130061" grpId="0" animBg="1"/>
      <p:bldP spid="130062" grpId="0" animBg="1"/>
      <p:bldP spid="130063" grpId="0" animBg="1"/>
      <p:bldP spid="130064" grpId="0" animBg="1"/>
      <p:bldP spid="1300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4535488" cy="5222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Если секущая плоскость проходит через ось конуса, то сечение представляет собой равнобедренный треугольник, основание которого диаметр основания конуса, а боковые стороны – образующие конуса. Такое сечение называется осевым.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  <p:graphicFrame>
        <p:nvGraphicFramePr>
          <p:cNvPr id="227332" name="Object 4"/>
          <p:cNvGraphicFramePr>
            <a:graphicFrameLocks noChangeAspect="1"/>
          </p:cNvGraphicFramePr>
          <p:nvPr/>
        </p:nvGraphicFramePr>
        <p:xfrm>
          <a:off x="5076825" y="1628775"/>
          <a:ext cx="3457575" cy="3816350"/>
        </p:xfrm>
        <a:graphic>
          <a:graphicData uri="http://schemas.openxmlformats.org/presentationml/2006/ole">
            <p:oleObj spid="_x0000_s227332" name="Точечный рисунок" r:id="rId3" imgW="2523810" imgH="2457143" progId="PBrush">
              <p:embed/>
            </p:oleObj>
          </a:graphicData>
        </a:graphic>
      </p:graphicFrame>
      <p:sp>
        <p:nvSpPr>
          <p:cNvPr id="227333" name="Line 5"/>
          <p:cNvSpPr>
            <a:spLocks noChangeShapeType="1"/>
          </p:cNvSpPr>
          <p:nvPr/>
        </p:nvSpPr>
        <p:spPr bwMode="auto">
          <a:xfrm flipH="1">
            <a:off x="5651500" y="1916113"/>
            <a:ext cx="1008063" cy="32416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5724525" y="4437063"/>
            <a:ext cx="1800225" cy="7207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>
            <a:off x="6659563" y="1916113"/>
            <a:ext cx="865187" cy="252095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>
            <a:off x="6227763" y="2349500"/>
            <a:ext cx="576262" cy="10080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7" name="Line 9"/>
          <p:cNvSpPr>
            <a:spLocks noChangeShapeType="1"/>
          </p:cNvSpPr>
          <p:nvPr/>
        </p:nvSpPr>
        <p:spPr bwMode="auto">
          <a:xfrm flipH="1">
            <a:off x="5867400" y="2781300"/>
            <a:ext cx="1081088" cy="165576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8" name="Line 10"/>
          <p:cNvSpPr>
            <a:spLocks noChangeShapeType="1"/>
          </p:cNvSpPr>
          <p:nvPr/>
        </p:nvSpPr>
        <p:spPr bwMode="auto">
          <a:xfrm flipH="1">
            <a:off x="5795963" y="3284538"/>
            <a:ext cx="1296987" cy="18002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 flipH="1">
            <a:off x="6372225" y="3716338"/>
            <a:ext cx="863600" cy="11525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H="1">
            <a:off x="7019925" y="4076700"/>
            <a:ext cx="360363" cy="5048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3" grpId="0" animBg="1"/>
      <p:bldP spid="227334" grpId="0" animBg="1"/>
      <p:bldP spid="227335" grpId="0" animBg="1"/>
      <p:bldP spid="227336" grpId="0" animBg="1"/>
      <p:bldP spid="227337" grpId="0" animBg="1"/>
      <p:bldP spid="227338" grpId="0" animBg="1"/>
      <p:bldP spid="227339" grpId="0" animBg="1"/>
      <p:bldP spid="22734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4140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Если секущая плоскость перпендикулярна к оси конуса, то сечение конуса представляет собой круг с центром расположенным на оси конуса.</a:t>
            </a:r>
          </a:p>
          <a:p>
            <a:endParaRPr lang="ru-RU" sz="2800"/>
          </a:p>
        </p:txBody>
      </p:sp>
      <p:pic>
        <p:nvPicPr>
          <p:cNvPr id="22837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628775"/>
            <a:ext cx="4032250" cy="4321175"/>
          </a:xfrm>
          <a:prstGeom prst="rect">
            <a:avLst/>
          </a:prstGeom>
          <a:noFill/>
        </p:spPr>
      </p:pic>
      <p:sp>
        <p:nvSpPr>
          <p:cNvPr id="228374" name="Oval 22"/>
          <p:cNvSpPr>
            <a:spLocks noChangeArrowheads="1"/>
          </p:cNvSpPr>
          <p:nvPr/>
        </p:nvSpPr>
        <p:spPr bwMode="auto">
          <a:xfrm>
            <a:off x="5435600" y="3933825"/>
            <a:ext cx="2449513" cy="6477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8375" name="Line 23"/>
          <p:cNvSpPr>
            <a:spLocks noChangeShapeType="1"/>
          </p:cNvSpPr>
          <p:nvPr/>
        </p:nvSpPr>
        <p:spPr bwMode="auto">
          <a:xfrm flipV="1">
            <a:off x="6588125" y="1628775"/>
            <a:ext cx="0" cy="4537075"/>
          </a:xfrm>
          <a:prstGeom prst="line">
            <a:avLst/>
          </a:prstGeom>
          <a:noFill/>
          <a:ln w="57150">
            <a:solidFill>
              <a:srgbClr val="FF0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74" grpId="0" animBg="1"/>
      <p:bldP spid="22837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52513"/>
            <a:ext cx="7488238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 b="1"/>
              <a:t> Плоскость, параллельная плоскости основания конуса, пересекает конус по кругу, а боковую поверхность – по окружности с центром на оси конуса.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Усеченный конус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40386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Плоскость, параллельная основанию конуса и пересекающая конус, отсекает от него меньший конус.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Оставшаяся часть называется усеченным конусом.</a:t>
            </a:r>
          </a:p>
        </p:txBody>
      </p:sp>
      <p:graphicFrame>
        <p:nvGraphicFramePr>
          <p:cNvPr id="13312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048375" y="1700213"/>
          <a:ext cx="3095625" cy="4502150"/>
        </p:xfrm>
        <a:graphic>
          <a:graphicData uri="http://schemas.openxmlformats.org/presentationml/2006/ole">
            <p:oleObj spid="_x0000_s133126" name="Точечный рисунок" r:id="rId3" imgW="2676899" imgH="3115110" progId="PBrush">
              <p:embed/>
            </p:oleObj>
          </a:graphicData>
        </a:graphic>
      </p:graphicFrame>
      <p:sp>
        <p:nvSpPr>
          <p:cNvPr id="133134" name="Oval 14"/>
          <p:cNvSpPr>
            <a:spLocks noChangeArrowheads="1"/>
          </p:cNvSpPr>
          <p:nvPr/>
        </p:nvSpPr>
        <p:spPr bwMode="auto">
          <a:xfrm>
            <a:off x="6156325" y="3429000"/>
            <a:ext cx="1655763" cy="792163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 flipH="1">
            <a:off x="5508625" y="3789363"/>
            <a:ext cx="647700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7812088" y="3716338"/>
            <a:ext cx="720725" cy="15843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38" name="Oval 18"/>
          <p:cNvSpPr>
            <a:spLocks noChangeArrowheads="1"/>
          </p:cNvSpPr>
          <p:nvPr/>
        </p:nvSpPr>
        <p:spPr bwMode="auto">
          <a:xfrm>
            <a:off x="5508625" y="4868863"/>
            <a:ext cx="3024188" cy="108108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uiExpand="1" build="p"/>
      <p:bldP spid="133134" grpId="0" animBg="1"/>
      <p:bldP spid="133135" grpId="0" animBg="1"/>
      <p:bldP spid="133136" grpId="0" animBg="1"/>
      <p:bldP spid="133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Круги называются </a:t>
            </a:r>
            <a:r>
              <a:rPr lang="ru-RU">
                <a:solidFill>
                  <a:srgbClr val="FF0000"/>
                </a:solidFill>
              </a:rPr>
              <a:t>основаниями </a:t>
            </a:r>
            <a:r>
              <a:rPr lang="ru-RU"/>
              <a:t>цилиндра</a:t>
            </a:r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5508625" y="5229225"/>
            <a:ext cx="2303463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 flipV="1">
            <a:off x="5508625" y="242093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V="1">
            <a:off x="7812088" y="242093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9209" name="Oval 9"/>
          <p:cNvSpPr>
            <a:spLocks noChangeArrowheads="1"/>
          </p:cNvSpPr>
          <p:nvPr/>
        </p:nvSpPr>
        <p:spPr bwMode="auto">
          <a:xfrm>
            <a:off x="5508625" y="2133600"/>
            <a:ext cx="2303463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  <p:bldP spid="179206" grpId="0" animBg="1"/>
      <p:bldP spid="179207" grpId="0" animBg="1"/>
      <p:bldP spid="179208" grpId="0" animBg="1"/>
      <p:bldP spid="17920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4176713" cy="5438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Основание исходного конуса и круг, полученный в сечении этого конуса плоскостью называются </a:t>
            </a:r>
            <a:r>
              <a:rPr lang="ru-RU" sz="2800">
                <a:solidFill>
                  <a:srgbClr val="CC3300"/>
                </a:solidFill>
              </a:rPr>
              <a:t>основаниями усеченного конуса.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А отрезок соединяющий их центры называется  </a:t>
            </a:r>
            <a:r>
              <a:rPr lang="ru-RU" sz="2800">
                <a:solidFill>
                  <a:srgbClr val="CC3300"/>
                </a:solidFill>
              </a:rPr>
              <a:t>высотой усеченного конуса.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5219700" y="1412875"/>
          <a:ext cx="3455988" cy="3960813"/>
        </p:xfrm>
        <a:graphic>
          <a:graphicData uri="http://schemas.openxmlformats.org/presentationml/2006/ole">
            <p:oleObj spid="_x0000_s232454" name="Точечный рисунок" r:id="rId3" imgW="2943636" imgH="2161905" progId="PBrush">
              <p:embed/>
            </p:oleObj>
          </a:graphicData>
        </a:graphic>
      </p:graphicFrame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6011863" y="1484313"/>
            <a:ext cx="1439862" cy="86518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232456" name="Oval 8"/>
          <p:cNvSpPr>
            <a:spLocks noChangeArrowheads="1"/>
          </p:cNvSpPr>
          <p:nvPr/>
        </p:nvSpPr>
        <p:spPr bwMode="auto">
          <a:xfrm>
            <a:off x="5219700" y="3716338"/>
            <a:ext cx="3097213" cy="1368425"/>
          </a:xfrm>
          <a:prstGeom prst="ellipse">
            <a:avLst/>
          </a:prstGeom>
          <a:solidFill>
            <a:srgbClr val="FFFF00"/>
          </a:solidFill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6732588" y="1916113"/>
            <a:ext cx="0" cy="24479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5" grpId="0" animBg="1"/>
      <p:bldP spid="232456" grpId="0" animBg="1"/>
      <p:bldP spid="23245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Вписанная пирамида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4537075" cy="532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Пирамидой, вписанной в конус, называется такая пирамида, основание которой есть многоугольник, вписанный в окружность основания конуса, а вершиной является вершина конуса. Боковые ребра пирамиды, вписанной в конус, являются образующими конуса.</a:t>
            </a:r>
          </a:p>
        </p:txBody>
      </p:sp>
      <p:graphicFrame>
        <p:nvGraphicFramePr>
          <p:cNvPr id="14029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129213" y="2017713"/>
          <a:ext cx="3076575" cy="3695700"/>
        </p:xfrm>
        <a:graphic>
          <a:graphicData uri="http://schemas.openxmlformats.org/presentationml/2006/ole">
            <p:oleObj spid="_x0000_s140294" name="Точечный рисунок" r:id="rId3" imgW="3076190" imgH="3696216" progId="PBrush">
              <p:embed/>
            </p:oleObj>
          </a:graphicData>
        </a:graphic>
      </p:graphicFrame>
      <p:sp>
        <p:nvSpPr>
          <p:cNvPr id="140295" name="Line 7"/>
          <p:cNvSpPr>
            <a:spLocks noChangeShapeType="1"/>
          </p:cNvSpPr>
          <p:nvPr/>
        </p:nvSpPr>
        <p:spPr bwMode="auto">
          <a:xfrm flipV="1">
            <a:off x="5940425" y="5876925"/>
            <a:ext cx="1727200" cy="730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 flipH="1" flipV="1">
            <a:off x="5148263" y="4941888"/>
            <a:ext cx="719137" cy="1008062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V="1">
            <a:off x="7524750" y="4941888"/>
            <a:ext cx="576263" cy="935037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 flipV="1">
            <a:off x="5219700" y="4941888"/>
            <a:ext cx="2808288" cy="71437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 flipH="1">
            <a:off x="5940425" y="1989138"/>
            <a:ext cx="719138" cy="38877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 flipV="1">
            <a:off x="5219700" y="2060575"/>
            <a:ext cx="1439863" cy="2881313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6659563" y="1989138"/>
            <a:ext cx="865187" cy="38877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6659563" y="2060575"/>
            <a:ext cx="1368425" cy="2881313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build="p"/>
      <p:bldP spid="140295" grpId="0" animBg="1"/>
      <p:bldP spid="140296" grpId="0" animBg="1"/>
      <p:bldP spid="140297" grpId="0" animBg="1"/>
      <p:bldP spid="140298" grpId="0" animBg="1"/>
      <p:bldP spid="140299" grpId="0" animBg="1"/>
      <p:bldP spid="140300" grpId="0" animBg="1"/>
      <p:bldP spid="140301" grpId="0" animBg="1"/>
      <p:bldP spid="14030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>
            <a:normAutofit/>
          </a:bodyPr>
          <a:lstStyle/>
          <a:p>
            <a:r>
              <a:rPr lang="ru-RU" sz="4000"/>
              <a:t>Касательная плоскость к конусу 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68413"/>
            <a:ext cx="4537075" cy="4862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Касательной плоскостью к конусу</a:t>
            </a:r>
            <a:r>
              <a:rPr lang="ru-RU" sz="2800"/>
              <a:t> называется плоскость, проходящая через образующую конуса и перпендикулярная плоскости осевого сечения, содержащей эту образующую.</a:t>
            </a:r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119813" y="1700213"/>
          <a:ext cx="3024187" cy="3671887"/>
        </p:xfrm>
        <a:graphic>
          <a:graphicData uri="http://schemas.openxmlformats.org/presentationml/2006/ole">
            <p:oleObj spid="_x0000_s141318" name="Точечный рисунок" r:id="rId3" imgW="3086531" imgH="3591426" progId="PBrush">
              <p:embed/>
            </p:oleObj>
          </a:graphicData>
        </a:graphic>
      </p:graphicFrame>
      <p:sp>
        <p:nvSpPr>
          <p:cNvPr id="141321" name="Line 9"/>
          <p:cNvSpPr>
            <a:spLocks noChangeShapeType="1"/>
          </p:cNvSpPr>
          <p:nvPr/>
        </p:nvSpPr>
        <p:spPr bwMode="auto">
          <a:xfrm flipH="1">
            <a:off x="5724525" y="1916113"/>
            <a:ext cx="1295400" cy="30972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6588125" y="1700213"/>
            <a:ext cx="1008063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H="1">
            <a:off x="5292725" y="1700213"/>
            <a:ext cx="1295400" cy="3025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6227763" y="2205038"/>
            <a:ext cx="1368425" cy="3168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 flipH="1" flipV="1">
            <a:off x="5292725" y="4724400"/>
            <a:ext cx="935038" cy="6492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/>
      <p:bldP spid="141321" grpId="0" animBg="1"/>
      <p:bldP spid="141322" grpId="0" animBg="1"/>
      <p:bldP spid="141323" grpId="0" animBg="1"/>
      <p:bldP spid="141324" grpId="0" animBg="1"/>
      <p:bldP spid="14132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Описанная пирамида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Пирамидой, описанной около конуса, называется пирамида, у которой основанием служит многоугольник, описанный около основания конуса, а вершина совпадает с вершиной конуса. Плоскости боковых граней описанной пирамиды являются касательными плоскостями конуса.</a:t>
            </a:r>
          </a:p>
        </p:txBody>
      </p:sp>
      <p:graphicFrame>
        <p:nvGraphicFramePr>
          <p:cNvPr id="142342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545138" y="1916113"/>
          <a:ext cx="3598862" cy="3529012"/>
        </p:xfrm>
        <a:graphic>
          <a:graphicData uri="http://schemas.openxmlformats.org/presentationml/2006/ole">
            <p:oleObj spid="_x0000_s142342" name="Точечный рисунок" r:id="rId3" imgW="3086531" imgH="3666667" progId="PBrush">
              <p:embed/>
            </p:oleObj>
          </a:graphicData>
        </a:graphic>
      </p:graphicFrame>
      <p:sp>
        <p:nvSpPr>
          <p:cNvPr id="142344" name="Line 8"/>
          <p:cNvSpPr>
            <a:spLocks noChangeShapeType="1"/>
          </p:cNvSpPr>
          <p:nvPr/>
        </p:nvSpPr>
        <p:spPr bwMode="auto">
          <a:xfrm flipH="1">
            <a:off x="5219700" y="4076700"/>
            <a:ext cx="1439863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H="1">
            <a:off x="4787900" y="4652963"/>
            <a:ext cx="431800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>
            <a:off x="6659563" y="4076700"/>
            <a:ext cx="1873250" cy="504825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>
            <a:off x="4859338" y="4868863"/>
            <a:ext cx="1296987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>
            <a:off x="6156325" y="5373688"/>
            <a:ext cx="1295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 flipV="1">
            <a:off x="7451725" y="4797425"/>
            <a:ext cx="1692275" cy="576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>
            <a:off x="8459788" y="4581525"/>
            <a:ext cx="684212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 flipH="1">
            <a:off x="6156325" y="2133600"/>
            <a:ext cx="720725" cy="3240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3" name="Line 17"/>
          <p:cNvSpPr>
            <a:spLocks noChangeShapeType="1"/>
          </p:cNvSpPr>
          <p:nvPr/>
        </p:nvSpPr>
        <p:spPr bwMode="auto">
          <a:xfrm>
            <a:off x="6877050" y="2205038"/>
            <a:ext cx="574675" cy="3168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4" name="Line 18"/>
          <p:cNvSpPr>
            <a:spLocks noChangeShapeType="1"/>
          </p:cNvSpPr>
          <p:nvPr/>
        </p:nvSpPr>
        <p:spPr bwMode="auto">
          <a:xfrm flipH="1">
            <a:off x="4787900" y="2205038"/>
            <a:ext cx="2089150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>
            <a:off x="6877050" y="2205038"/>
            <a:ext cx="2266950" cy="25923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 flipH="1">
            <a:off x="6659563" y="2205038"/>
            <a:ext cx="217487" cy="1871662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/>
      <p:bldP spid="142344" grpId="0" animBg="1"/>
      <p:bldP spid="142345" grpId="0" animBg="1"/>
      <p:bldP spid="142346" grpId="0" animBg="1"/>
      <p:bldP spid="142348" grpId="0" animBg="1"/>
      <p:bldP spid="142349" grpId="0" animBg="1"/>
      <p:bldP spid="142350" grpId="0" animBg="1"/>
      <p:bldP spid="142351" grpId="0" animBg="1"/>
      <p:bldP spid="142352" grpId="0" animBg="1"/>
      <p:bldP spid="142353" grpId="0" animBg="1"/>
      <p:bldP spid="142354" grpId="0" animBg="1"/>
      <p:bldP spid="142355" grpId="0" animBg="1"/>
      <p:bldP spid="14235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/>
              <a:t>Площадь полной поверхности конуса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Площадь боковой поверхности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                      + </a:t>
            </a:r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  <a:p>
            <a:pPr>
              <a:buFont typeface="Wingdings" pitchFamily="2" charset="2"/>
              <a:buNone/>
            </a:pPr>
            <a:r>
              <a:rPr lang="ru-RU"/>
              <a:t>          Площадь основания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96975"/>
            <a:ext cx="4495800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За площадь боковой поверхности конуса принимается площадь ее развертки.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Т.к. площадь кругового сектора – развертки боковой поверхности конуса равна            где     - градусная мера дуги </a:t>
            </a:r>
            <a:r>
              <a:rPr lang="en-US" sz="2400"/>
              <a:t>ABA’</a:t>
            </a:r>
            <a:r>
              <a:rPr lang="ru-RU" sz="2400"/>
              <a:t>, поэтому                   Выражая     через    и     получаем          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Т.о.    </a:t>
            </a:r>
          </a:p>
        </p:txBody>
      </p:sp>
      <p:pic>
        <p:nvPicPr>
          <p:cNvPr id="252932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4292600"/>
            <a:ext cx="238125" cy="285750"/>
          </a:xfrm>
          <a:noFill/>
          <a:ln/>
        </p:spPr>
      </p:pic>
      <p:graphicFrame>
        <p:nvGraphicFramePr>
          <p:cNvPr id="252935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3933825"/>
          <a:ext cx="1223963" cy="360363"/>
        </p:xfrm>
        <a:graphic>
          <a:graphicData uri="http://schemas.openxmlformats.org/presentationml/2006/ole">
            <p:oleObj spid="_x0000_s252935" name="Точечный рисунок" r:id="rId4" imgW="1352381" imgH="361809" progId="PBrush">
              <p:embed/>
            </p:oleObj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2700338" y="4652963"/>
          <a:ext cx="1984375" cy="333375"/>
        </p:xfrm>
        <a:graphic>
          <a:graphicData uri="http://schemas.openxmlformats.org/presentationml/2006/ole">
            <p:oleObj spid="_x0000_s252937" name="Точечный рисунок" r:id="rId5" imgW="2057143" imgH="333333" progId="PBrush">
              <p:embed/>
            </p:oleObj>
          </a:graphicData>
        </a:graphic>
      </p:graphicFrame>
      <p:graphicFrame>
        <p:nvGraphicFramePr>
          <p:cNvPr id="252938" name="Object 10"/>
          <p:cNvGraphicFramePr>
            <a:graphicFrameLocks noChangeAspect="1"/>
          </p:cNvGraphicFramePr>
          <p:nvPr/>
        </p:nvGraphicFramePr>
        <p:xfrm>
          <a:off x="3455988" y="4941888"/>
          <a:ext cx="217487" cy="431800"/>
        </p:xfrm>
        <a:graphic>
          <a:graphicData uri="http://schemas.openxmlformats.org/presentationml/2006/ole">
            <p:oleObj spid="_x0000_s252938" name="Точечный рисунок" r:id="rId6" imgW="133192" imgH="266737" progId="PBrush">
              <p:embed/>
            </p:oleObj>
          </a:graphicData>
        </a:graphic>
      </p:graphicFrame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4013200" y="5013325"/>
          <a:ext cx="225425" cy="300038"/>
        </p:xfrm>
        <a:graphic>
          <a:graphicData uri="http://schemas.openxmlformats.org/presentationml/2006/ole">
            <p:oleObj spid="_x0000_s252939" name="Точечный рисунок" r:id="rId7" imgW="171338" imgH="228571" progId="PBrush">
              <p:embed/>
            </p:oleObj>
          </a:graphicData>
        </a:graphic>
      </p:graphicFrame>
      <p:graphicFrame>
        <p:nvGraphicFramePr>
          <p:cNvPr id="252940" name="Object 12"/>
          <p:cNvGraphicFramePr>
            <a:graphicFrameLocks noChangeAspect="1"/>
          </p:cNvGraphicFramePr>
          <p:nvPr/>
        </p:nvGraphicFramePr>
        <p:xfrm>
          <a:off x="2051050" y="5373688"/>
          <a:ext cx="1009650" cy="360362"/>
        </p:xfrm>
        <a:graphic>
          <a:graphicData uri="http://schemas.openxmlformats.org/presentationml/2006/ole">
            <p:oleObj spid="_x0000_s252940" name="Точечный рисунок" r:id="rId8" imgW="1009791" imgH="285866" progId="PBrush">
              <p:embed/>
            </p:oleObj>
          </a:graphicData>
        </a:graphic>
      </p:graphicFrame>
      <p:graphicFrame>
        <p:nvGraphicFramePr>
          <p:cNvPr id="252941" name="Object 13"/>
          <p:cNvGraphicFramePr>
            <a:graphicFrameLocks noChangeAspect="1"/>
          </p:cNvGraphicFramePr>
          <p:nvPr/>
        </p:nvGraphicFramePr>
        <p:xfrm>
          <a:off x="900113" y="5805488"/>
          <a:ext cx="1584325" cy="576262"/>
        </p:xfrm>
        <a:graphic>
          <a:graphicData uri="http://schemas.openxmlformats.org/presentationml/2006/ole">
            <p:oleObj spid="_x0000_s252941" name="Точечный рисунок" r:id="rId9" imgW="1104762" imgH="400000" progId="PBrush">
              <p:embed/>
            </p:oleObj>
          </a:graphicData>
        </a:graphic>
      </p:graphicFrame>
      <p:pic>
        <p:nvPicPr>
          <p:cNvPr id="25294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5013325"/>
            <a:ext cx="238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2943" name="Object 15"/>
          <p:cNvGraphicFramePr>
            <a:graphicFrameLocks noChangeAspect="1"/>
          </p:cNvGraphicFramePr>
          <p:nvPr/>
        </p:nvGraphicFramePr>
        <p:xfrm>
          <a:off x="4695825" y="1484313"/>
          <a:ext cx="4448175" cy="4321175"/>
        </p:xfrm>
        <a:graphic>
          <a:graphicData uri="http://schemas.openxmlformats.org/presentationml/2006/ole">
            <p:oleObj spid="_x0000_s252943" name="Точечный рисунок" r:id="rId10" imgW="4447619" imgH="29809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46138"/>
          </a:xfrm>
        </p:spPr>
        <p:txBody>
          <a:bodyPr>
            <a:normAutofit fontScale="90000"/>
          </a:bodyPr>
          <a:lstStyle/>
          <a:p>
            <a:r>
              <a:rPr lang="ru-RU" sz="4000"/>
              <a:t>Площадь полной поверхности </a:t>
            </a:r>
            <a:br>
              <a:rPr lang="ru-RU" sz="4000"/>
            </a:br>
            <a:r>
              <a:rPr lang="ru-RU" sz="4000"/>
              <a:t> </a:t>
            </a:r>
          </a:p>
        </p:txBody>
      </p:sp>
      <p:graphicFrame>
        <p:nvGraphicFramePr>
          <p:cNvPr id="25600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051050" y="3421063"/>
          <a:ext cx="4537075" cy="1135062"/>
        </p:xfrm>
        <a:graphic>
          <a:graphicData uri="http://schemas.openxmlformats.org/presentationml/2006/ole">
            <p:oleObj spid="_x0000_s256005" name="Точечный рисунок" r:id="rId3" imgW="1676634" imgH="419048" progId="PBrush">
              <p:embed/>
            </p:oleObj>
          </a:graphicData>
        </a:graphic>
      </p:graphicFrame>
      <p:sp>
        <p:nvSpPr>
          <p:cNvPr id="25600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287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Площадь полной поверхности конуса вычисляется по формуле: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где </a:t>
            </a:r>
            <a:r>
              <a:rPr lang="en-US" sz="2800"/>
              <a:t>L – </a:t>
            </a:r>
            <a:r>
              <a:rPr lang="ru-RU" sz="2800"/>
              <a:t>длина окружности, </a:t>
            </a:r>
            <a:r>
              <a:rPr lang="en-US" sz="2800"/>
              <a:t>r – </a:t>
            </a:r>
            <a:r>
              <a:rPr lang="ru-RU" sz="2800"/>
              <a:t>радиус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Шар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/>
              <a:t>Определение шара</a:t>
            </a:r>
          </a:p>
          <a:p>
            <a:r>
              <a:rPr lang="ru-RU" sz="2800"/>
              <a:t>Элементы шара (шаровая поверхность, радиус, диаметр)</a:t>
            </a:r>
          </a:p>
          <a:p>
            <a:r>
              <a:rPr lang="ru-RU" sz="2800"/>
              <a:t>Определение шара как тела вращения</a:t>
            </a:r>
          </a:p>
          <a:p>
            <a:r>
              <a:rPr lang="ru-RU" sz="2800"/>
              <a:t>Сечения шара плоскостями</a:t>
            </a:r>
          </a:p>
          <a:p>
            <a:r>
              <a:rPr lang="ru-RU" sz="2800"/>
              <a:t>Симметрия шара</a:t>
            </a:r>
          </a:p>
          <a:p>
            <a:r>
              <a:rPr lang="ru-RU" sz="2800"/>
              <a:t>Касательная плоскость к шару</a:t>
            </a:r>
          </a:p>
          <a:p>
            <a:r>
              <a:rPr lang="ru-RU" sz="2800"/>
              <a:t>Пересечение двух сфер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Шар 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>
                <a:solidFill>
                  <a:srgbClr val="CC3300"/>
                </a:solidFill>
              </a:rPr>
              <a:t>Шаром</a:t>
            </a:r>
            <a:r>
              <a:rPr lang="ru-RU" sz="2400"/>
              <a:t> называется тело, которое состоит из всех точек пространства, находящихся на расстоянии, не большем данного, от данной точки. Эта точка называется </a:t>
            </a:r>
            <a:r>
              <a:rPr lang="ru-RU" sz="2400">
                <a:solidFill>
                  <a:srgbClr val="CC3300"/>
                </a:solidFill>
              </a:rPr>
              <a:t>центром шара.</a:t>
            </a:r>
            <a:endParaRPr lang="ru-RU" sz="2400"/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5003800" y="1989138"/>
            <a:ext cx="3024188" cy="29527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371" name="Freeform 11"/>
          <p:cNvSpPr>
            <a:spLocks/>
          </p:cNvSpPr>
          <p:nvPr/>
        </p:nvSpPr>
        <p:spPr bwMode="auto">
          <a:xfrm>
            <a:off x="5867400" y="1989138"/>
            <a:ext cx="720725" cy="2952750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499" y="91"/>
              </a:cxn>
              <a:cxn ang="0">
                <a:pos x="272" y="272"/>
              </a:cxn>
              <a:cxn ang="0">
                <a:pos x="91" y="544"/>
              </a:cxn>
              <a:cxn ang="0">
                <a:pos x="0" y="952"/>
              </a:cxn>
              <a:cxn ang="0">
                <a:pos x="91" y="1315"/>
              </a:cxn>
              <a:cxn ang="0">
                <a:pos x="272" y="1587"/>
              </a:cxn>
              <a:cxn ang="0">
                <a:pos x="544" y="1769"/>
              </a:cxn>
              <a:cxn ang="0">
                <a:pos x="771" y="1860"/>
              </a:cxn>
            </a:cxnLst>
            <a:rect l="0" t="0" r="r" b="b"/>
            <a:pathLst>
              <a:path w="771" h="1860">
                <a:moveTo>
                  <a:pt x="771" y="0"/>
                </a:moveTo>
                <a:cubicBezTo>
                  <a:pt x="676" y="23"/>
                  <a:pt x="582" y="46"/>
                  <a:pt x="499" y="91"/>
                </a:cubicBezTo>
                <a:cubicBezTo>
                  <a:pt x="416" y="136"/>
                  <a:pt x="340" y="197"/>
                  <a:pt x="272" y="272"/>
                </a:cubicBezTo>
                <a:cubicBezTo>
                  <a:pt x="204" y="347"/>
                  <a:pt x="136" y="431"/>
                  <a:pt x="91" y="544"/>
                </a:cubicBezTo>
                <a:cubicBezTo>
                  <a:pt x="46" y="657"/>
                  <a:pt x="0" y="824"/>
                  <a:pt x="0" y="952"/>
                </a:cubicBezTo>
                <a:cubicBezTo>
                  <a:pt x="0" y="1080"/>
                  <a:pt x="46" y="1209"/>
                  <a:pt x="91" y="1315"/>
                </a:cubicBezTo>
                <a:cubicBezTo>
                  <a:pt x="136" y="1421"/>
                  <a:pt x="197" y="1511"/>
                  <a:pt x="272" y="1587"/>
                </a:cubicBezTo>
                <a:cubicBezTo>
                  <a:pt x="347" y="1663"/>
                  <a:pt x="461" y="1724"/>
                  <a:pt x="544" y="1769"/>
                </a:cubicBezTo>
                <a:cubicBezTo>
                  <a:pt x="627" y="1814"/>
                  <a:pt x="733" y="1845"/>
                  <a:pt x="771" y="18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374" name="Freeform 14"/>
          <p:cNvSpPr>
            <a:spLocks/>
          </p:cNvSpPr>
          <p:nvPr/>
        </p:nvSpPr>
        <p:spPr bwMode="auto">
          <a:xfrm flipH="1">
            <a:off x="6659563" y="1989138"/>
            <a:ext cx="720725" cy="2952750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499" y="91"/>
              </a:cxn>
              <a:cxn ang="0">
                <a:pos x="272" y="272"/>
              </a:cxn>
              <a:cxn ang="0">
                <a:pos x="91" y="544"/>
              </a:cxn>
              <a:cxn ang="0">
                <a:pos x="0" y="952"/>
              </a:cxn>
              <a:cxn ang="0">
                <a:pos x="91" y="1315"/>
              </a:cxn>
              <a:cxn ang="0">
                <a:pos x="272" y="1587"/>
              </a:cxn>
              <a:cxn ang="0">
                <a:pos x="544" y="1769"/>
              </a:cxn>
              <a:cxn ang="0">
                <a:pos x="771" y="1860"/>
              </a:cxn>
            </a:cxnLst>
            <a:rect l="0" t="0" r="r" b="b"/>
            <a:pathLst>
              <a:path w="771" h="1860">
                <a:moveTo>
                  <a:pt x="771" y="0"/>
                </a:moveTo>
                <a:cubicBezTo>
                  <a:pt x="676" y="23"/>
                  <a:pt x="582" y="46"/>
                  <a:pt x="499" y="91"/>
                </a:cubicBezTo>
                <a:cubicBezTo>
                  <a:pt x="416" y="136"/>
                  <a:pt x="340" y="197"/>
                  <a:pt x="272" y="272"/>
                </a:cubicBezTo>
                <a:cubicBezTo>
                  <a:pt x="204" y="347"/>
                  <a:pt x="136" y="431"/>
                  <a:pt x="91" y="544"/>
                </a:cubicBezTo>
                <a:cubicBezTo>
                  <a:pt x="46" y="657"/>
                  <a:pt x="0" y="824"/>
                  <a:pt x="0" y="952"/>
                </a:cubicBezTo>
                <a:cubicBezTo>
                  <a:pt x="0" y="1080"/>
                  <a:pt x="46" y="1209"/>
                  <a:pt x="91" y="1315"/>
                </a:cubicBezTo>
                <a:cubicBezTo>
                  <a:pt x="136" y="1421"/>
                  <a:pt x="197" y="1511"/>
                  <a:pt x="272" y="1587"/>
                </a:cubicBezTo>
                <a:cubicBezTo>
                  <a:pt x="347" y="1663"/>
                  <a:pt x="461" y="1724"/>
                  <a:pt x="544" y="1769"/>
                </a:cubicBezTo>
                <a:cubicBezTo>
                  <a:pt x="627" y="1814"/>
                  <a:pt x="733" y="1845"/>
                  <a:pt x="771" y="186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build="p"/>
      <p:bldP spid="143367" grpId="0" animBg="1"/>
      <p:bldP spid="143371" grpId="0" animBg="1"/>
      <p:bldP spid="14337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81075"/>
            <a:ext cx="4681538" cy="50053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Любой отрезок, соединяющий центр шара с точкой шаровой поверхности, называется </a:t>
            </a:r>
            <a:r>
              <a:rPr lang="ru-RU" sz="2800">
                <a:solidFill>
                  <a:srgbClr val="CC3300"/>
                </a:solidFill>
              </a:rPr>
              <a:t>радиусом.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Отрезок, соединяющий две точки шаровой поверхности и проходящий через центр шара, называется </a:t>
            </a:r>
            <a:r>
              <a:rPr lang="ru-RU" sz="2800">
                <a:solidFill>
                  <a:srgbClr val="CC3300"/>
                </a:solidFill>
              </a:rPr>
              <a:t>диаметром</a:t>
            </a:r>
            <a:r>
              <a:rPr lang="ru-RU" sz="2800"/>
              <a:t>. 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  <p:sp>
        <p:nvSpPr>
          <p:cNvPr id="239620" name="Oval 4"/>
          <p:cNvSpPr>
            <a:spLocks noChangeArrowheads="1"/>
          </p:cNvSpPr>
          <p:nvPr/>
        </p:nvSpPr>
        <p:spPr bwMode="auto">
          <a:xfrm>
            <a:off x="5292725" y="1557338"/>
            <a:ext cx="3492500" cy="34559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39623" name="Object 7"/>
          <p:cNvGraphicFramePr>
            <a:graphicFrameLocks noChangeAspect="1"/>
          </p:cNvGraphicFramePr>
          <p:nvPr/>
        </p:nvGraphicFramePr>
        <p:xfrm>
          <a:off x="5940425" y="2205038"/>
          <a:ext cx="365125" cy="611187"/>
        </p:xfrm>
        <a:graphic>
          <a:graphicData uri="http://schemas.openxmlformats.org/presentationml/2006/ole">
            <p:oleObj spid="_x0000_s239623" name="Точечный рисунок" r:id="rId3" imgW="152260" imgH="323981" progId="PBrush">
              <p:embed/>
            </p:oleObj>
          </a:graphicData>
        </a:graphic>
      </p:graphicFrame>
      <p:graphicFrame>
        <p:nvGraphicFramePr>
          <p:cNvPr id="239624" name="Object 8"/>
          <p:cNvGraphicFramePr>
            <a:graphicFrameLocks noChangeAspect="1"/>
          </p:cNvGraphicFramePr>
          <p:nvPr/>
        </p:nvGraphicFramePr>
        <p:xfrm>
          <a:off x="7451725" y="2205038"/>
          <a:ext cx="504825" cy="558800"/>
        </p:xfrm>
        <a:graphic>
          <a:graphicData uri="http://schemas.openxmlformats.org/presentationml/2006/ole">
            <p:oleObj spid="_x0000_s239624" name="Точечный рисунок" r:id="rId4" imgW="247685" imgH="343039" progId="PBrush">
              <p:embed/>
            </p:oleObj>
          </a:graphicData>
        </a:graphic>
      </p:graphicFrame>
      <p:sp>
        <p:nvSpPr>
          <p:cNvPr id="239625" name="Oval 9"/>
          <p:cNvSpPr>
            <a:spLocks noChangeArrowheads="1"/>
          </p:cNvSpPr>
          <p:nvPr/>
        </p:nvSpPr>
        <p:spPr bwMode="auto">
          <a:xfrm>
            <a:off x="5292725" y="2852738"/>
            <a:ext cx="3529013" cy="9366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28" name="Line 12"/>
          <p:cNvSpPr>
            <a:spLocks noChangeShapeType="1"/>
          </p:cNvSpPr>
          <p:nvPr/>
        </p:nvSpPr>
        <p:spPr bwMode="auto">
          <a:xfrm>
            <a:off x="6227763" y="1773238"/>
            <a:ext cx="1584325" cy="30241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9629" name="Line 13"/>
          <p:cNvSpPr>
            <a:spLocks noChangeShapeType="1"/>
          </p:cNvSpPr>
          <p:nvPr/>
        </p:nvSpPr>
        <p:spPr bwMode="auto">
          <a:xfrm flipV="1">
            <a:off x="7019925" y="2708275"/>
            <a:ext cx="1655763" cy="5762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239625" grpId="0" animBg="1"/>
      <p:bldP spid="239628" grpId="0" animBg="1"/>
      <p:bldP spid="2396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Отрезки, соединяющие соответствующие точки </a:t>
            </a:r>
            <a:r>
              <a:rPr lang="ru-RU">
                <a:solidFill>
                  <a:srgbClr val="FF0000"/>
                </a:solidFill>
              </a:rPr>
              <a:t>окружностей </a:t>
            </a:r>
            <a:r>
              <a:rPr lang="ru-RU"/>
              <a:t>кругов называются образующими цилиндра</a:t>
            </a:r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5651500" y="5445125"/>
            <a:ext cx="28797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5651500" y="2636838"/>
            <a:ext cx="28797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 flipV="1">
            <a:off x="5651500" y="2997200"/>
            <a:ext cx="0" cy="28082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8532813" y="3068638"/>
            <a:ext cx="0" cy="273685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6300788" y="3284538"/>
            <a:ext cx="0" cy="2808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7308850" y="3357563"/>
            <a:ext cx="0" cy="280828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601186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6715140" y="2786058"/>
            <a:ext cx="0" cy="2808287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>
            <a:off x="7740650" y="2636838"/>
            <a:ext cx="0" cy="2808287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9" grpId="0" animBg="1"/>
      <p:bldP spid="185350" grpId="0" animBg="1"/>
      <p:bldP spid="185353" grpId="0" animBg="1"/>
      <p:bldP spid="185354" grpId="0" animBg="1"/>
      <p:bldP spid="185355" grpId="0" animBg="1"/>
      <p:bldP spid="185356" grpId="0" animBg="1"/>
      <p:bldP spid="185358" grpId="0" animBg="1"/>
      <p:bldP spid="18535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5580063" cy="5870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Граница шара называется </a:t>
            </a:r>
            <a:r>
              <a:rPr lang="ru-RU" sz="2800">
                <a:solidFill>
                  <a:srgbClr val="CC3300"/>
                </a:solidFill>
              </a:rPr>
              <a:t>шаровой поверхностью, или сферой</a:t>
            </a:r>
            <a:r>
              <a:rPr lang="ru-RU" sz="2800"/>
              <a:t>. Т.о., точками сферы являются все точки шара, которые удалены от центра на расстояние, равное радиусу.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Концы любого диаметра называются </a:t>
            </a:r>
            <a:r>
              <a:rPr lang="ru-RU" sz="2800">
                <a:solidFill>
                  <a:srgbClr val="CC3300"/>
                </a:solidFill>
              </a:rPr>
              <a:t>диаметрально противоположными точками шара.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На рисунке точки А и В являются диаметрально противоположными.</a:t>
            </a:r>
            <a:r>
              <a:rPr lang="ru-RU" sz="28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144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989138"/>
            <a:ext cx="3313112" cy="352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Сфера может быть получена вращением полуокружности </a:t>
            </a:r>
            <a:r>
              <a:rPr lang="en-US" sz="2800"/>
              <a:t>ACB </a:t>
            </a:r>
            <a:r>
              <a:rPr lang="ru-RU" sz="2800"/>
              <a:t>вокруг ее диаметра</a:t>
            </a:r>
            <a:r>
              <a:rPr lang="en-US" sz="2800"/>
              <a:t> AB</a:t>
            </a:r>
            <a:r>
              <a:rPr lang="ru-RU" sz="2800"/>
              <a:t> как оси.</a:t>
            </a:r>
          </a:p>
        </p:txBody>
      </p:sp>
      <p:pic>
        <p:nvPicPr>
          <p:cNvPr id="145416" name="Picture 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830888" y="2276475"/>
            <a:ext cx="3313112" cy="36734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r>
              <a:rPr lang="ru-RU"/>
              <a:t>Сечение шара плоскостью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557338"/>
            <a:ext cx="4716463" cy="5661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 b="1"/>
              <a:t> </a:t>
            </a:r>
            <a:r>
              <a:rPr lang="ru-RU" sz="2800"/>
              <a:t>Всякое сечение шара плоскостью есть круг. Центр этого круга есть основание перпендикуляра, опущенного из центра шара на секущую плоскость.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4038600" cy="5797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Плоскость, проходящая через центр шара, называется диаметральной плоскостью.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Сечение шара диаметральной плоскостью называется </a:t>
            </a:r>
            <a:r>
              <a:rPr lang="ru-RU" sz="2800">
                <a:solidFill>
                  <a:srgbClr val="CC3300"/>
                </a:solidFill>
              </a:rPr>
              <a:t>большим кругом</a:t>
            </a:r>
            <a:r>
              <a:rPr lang="ru-RU" sz="2800"/>
              <a:t>, а сечение сферы – </a:t>
            </a:r>
            <a:r>
              <a:rPr lang="ru-RU" sz="2800">
                <a:solidFill>
                  <a:srgbClr val="CC3300"/>
                </a:solidFill>
              </a:rPr>
              <a:t>большой окружностью</a:t>
            </a:r>
            <a:r>
              <a:rPr lang="ru-RU" sz="2800"/>
              <a:t>.</a:t>
            </a:r>
          </a:p>
        </p:txBody>
      </p:sp>
      <p:graphicFrame>
        <p:nvGraphicFramePr>
          <p:cNvPr id="15258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057775" y="2603500"/>
          <a:ext cx="3219450" cy="2524125"/>
        </p:xfrm>
        <a:graphic>
          <a:graphicData uri="http://schemas.openxmlformats.org/presentationml/2006/ole">
            <p:oleObj spid="_x0000_s152583" name="Точечный рисунок" r:id="rId3" imgW="3219899" imgH="2523810" progId="PBrush">
              <p:embed/>
            </p:oleObj>
          </a:graphicData>
        </a:graphic>
      </p:graphicFrame>
      <p:sp>
        <p:nvSpPr>
          <p:cNvPr id="152584" name="Oval 8"/>
          <p:cNvSpPr>
            <a:spLocks noChangeArrowheads="1"/>
          </p:cNvSpPr>
          <p:nvPr/>
        </p:nvSpPr>
        <p:spPr bwMode="auto">
          <a:xfrm>
            <a:off x="5364163" y="3284538"/>
            <a:ext cx="26638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2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2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Симметрия шара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628775"/>
            <a:ext cx="5688012" cy="4176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>
                <a:solidFill>
                  <a:srgbClr val="CC3300"/>
                </a:solidFill>
              </a:rPr>
              <a:t> </a:t>
            </a:r>
            <a:r>
              <a:rPr lang="ru-RU" sz="2800"/>
              <a:t>Любая диаметральная плоскость шара является его плоскостью симметрии. Центр шара является его центром симметрии.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>
            <a:normAutofit/>
          </a:bodyPr>
          <a:lstStyle/>
          <a:p>
            <a:r>
              <a:rPr lang="ru-RU"/>
              <a:t>Касательная плоскость к шару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96975"/>
            <a:ext cx="4475163" cy="4933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Плоскость, проходящая через точку А шаровой поверхности и перпендикулярная радиусу, проведенному в точку А, называется </a:t>
            </a:r>
            <a:r>
              <a:rPr lang="ru-RU" sz="2400">
                <a:solidFill>
                  <a:srgbClr val="CC3300"/>
                </a:solidFill>
              </a:rPr>
              <a:t>касательной плоскостью.</a:t>
            </a:r>
            <a:r>
              <a:rPr lang="ru-RU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Точка А называется точкой касания.</a:t>
            </a:r>
            <a:r>
              <a:rPr lang="en-US" sz="2400"/>
              <a:t> </a:t>
            </a:r>
            <a:r>
              <a:rPr lang="ru-RU" sz="2400"/>
              <a:t>Прямая в касательной плоскости шара, проходящая через точку касания, называется </a:t>
            </a:r>
            <a:r>
              <a:rPr lang="ru-RU" sz="2400">
                <a:solidFill>
                  <a:srgbClr val="CC3300"/>
                </a:solidFill>
              </a:rPr>
              <a:t>касательной к шару в этой точке.</a:t>
            </a:r>
          </a:p>
        </p:txBody>
      </p:sp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5076825" y="1916113"/>
          <a:ext cx="3311525" cy="3384550"/>
        </p:xfrm>
        <a:graphic>
          <a:graphicData uri="http://schemas.openxmlformats.org/presentationml/2006/ole">
            <p:oleObj spid="_x0000_s154631" name="Точечный рисунок" r:id="rId3" imgW="2172003" imgH="2324424" progId="PBrush">
              <p:embed/>
            </p:oleObj>
          </a:graphicData>
        </a:graphic>
      </p:graphicFrame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5580063" y="2492375"/>
            <a:ext cx="2160587" cy="8651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 flipV="1">
            <a:off x="5867400" y="2565400"/>
            <a:ext cx="2233613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 flipH="1">
            <a:off x="4500563" y="1773238"/>
            <a:ext cx="1439862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>
            <a:off x="4500563" y="3500438"/>
            <a:ext cx="3311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5940425" y="1773238"/>
            <a:ext cx="32035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 flipH="1">
            <a:off x="7812088" y="1773238"/>
            <a:ext cx="1331912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 animBg="1"/>
      <p:bldP spid="154633" grpId="0" animBg="1"/>
      <p:bldP spid="154634" grpId="0" animBg="1"/>
      <p:bldP spid="154635" grpId="0" animBg="1"/>
      <p:bldP spid="154636" grpId="0" animBg="1"/>
      <p:bldP spid="15463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2205038"/>
            <a:ext cx="5113337" cy="3240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 b="1"/>
              <a:t> </a:t>
            </a:r>
            <a:r>
              <a:rPr lang="ru-RU" sz="2800"/>
              <a:t>Касательная плоскость имеет с шаром только одну общую точку – точку касания.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ru-RU"/>
              <a:t>Пересечение двух сфер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3529012" cy="2376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</a:rPr>
              <a:t>Теорема.</a:t>
            </a:r>
            <a:r>
              <a:rPr lang="ru-RU" sz="2800" b="1"/>
              <a:t> </a:t>
            </a:r>
            <a:r>
              <a:rPr lang="ru-RU" sz="2800"/>
              <a:t>Линия пересечения двух сфер есть окружность.</a:t>
            </a:r>
          </a:p>
        </p:txBody>
      </p:sp>
      <p:graphicFrame>
        <p:nvGraphicFramePr>
          <p:cNvPr id="1556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19700" y="862013"/>
          <a:ext cx="3671888" cy="3106737"/>
        </p:xfrm>
        <a:graphic>
          <a:graphicData uri="http://schemas.openxmlformats.org/presentationml/2006/ole">
            <p:oleObj spid="_x0000_s155652" name="Точечный рисунок" r:id="rId3" imgW="2228571" imgH="1886213" progId="PBrush">
              <p:embed/>
            </p:oleObj>
          </a:graphicData>
        </a:graphic>
      </p:graphicFrame>
      <p:pic>
        <p:nvPicPr>
          <p:cNvPr id="1556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708275"/>
            <a:ext cx="4752975" cy="3821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600200"/>
            <a:ext cx="5761037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Площадь сферы вычисляется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       по       формуле </a:t>
            </a:r>
          </a:p>
        </p:txBody>
      </p:sp>
      <p:graphicFrame>
        <p:nvGraphicFramePr>
          <p:cNvPr id="259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32138" y="4095750"/>
          <a:ext cx="1800225" cy="774700"/>
        </p:xfrm>
        <a:graphic>
          <a:graphicData uri="http://schemas.openxmlformats.org/presentationml/2006/ole">
            <p:oleObj spid="_x0000_s259076" name="Точечный рисунок" r:id="rId3" imgW="885949" imgH="3808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Презентацию подготовила: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Крымова Анна Владимировна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Преподаватель математики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ГБОУ НПО ПУ № 57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Цилиндр называется </a:t>
            </a:r>
            <a:r>
              <a:rPr lang="ru-RU">
                <a:solidFill>
                  <a:srgbClr val="CC3300"/>
                </a:solidFill>
              </a:rPr>
              <a:t>прямым</a:t>
            </a:r>
            <a:r>
              <a:rPr lang="ru-RU"/>
              <a:t>, если его образующие перпендикулярны плоскостям оснований.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Элементы цилиндра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530725"/>
          </a:xfrm>
        </p:spPr>
        <p:txBody>
          <a:bodyPr/>
          <a:lstStyle/>
          <a:p>
            <a:r>
              <a:rPr lang="ru-RU" sz="2800">
                <a:hlinkClick r:id="rId2" action="ppaction://hlinksldjump"/>
              </a:rPr>
              <a:t>Поверхность цилиндра</a:t>
            </a: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  <a:p>
            <a:r>
              <a:rPr lang="ru-RU" sz="2800"/>
              <a:t>Высота цилиндра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r>
              <a:rPr lang="ru-RU" sz="2800"/>
              <a:t>Ось цилиндра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r>
              <a:rPr lang="ru-RU" sz="2800"/>
              <a:t>Радиус цилиндра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73238"/>
            <a:ext cx="712946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CC3300"/>
                </a:solidFill>
              </a:rPr>
              <a:t>Поверхность цилиндра</a:t>
            </a:r>
            <a:r>
              <a:rPr lang="ru-RU" sz="2800"/>
              <a:t> состоит из оснований и боковой поверхности. Боковая поверхность составлена из образующих.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468313" y="2349500"/>
            <a:ext cx="3024187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ru-RU" sz="2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Радиусом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цилиндра называется радиус его основания.</a:t>
            </a:r>
          </a:p>
        </p:txBody>
      </p:sp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4787900" y="1196975"/>
          <a:ext cx="3240088" cy="3900488"/>
        </p:xfrm>
        <a:graphic>
          <a:graphicData uri="http://schemas.openxmlformats.org/presentationml/2006/ole">
            <p:oleObj spid="_x0000_s196617" name="Точечный рисунок" r:id="rId3" imgW="2190476" imgH="2676899" progId="PBrush">
              <p:embed/>
            </p:oleObj>
          </a:graphicData>
        </a:graphic>
      </p:graphicFrame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6372225" y="2060575"/>
            <a:ext cx="1223963" cy="2159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6372225" y="4365625"/>
            <a:ext cx="1152525" cy="2159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/>
      <p:bldP spid="1966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1775</TotalTime>
  <Words>1379</Words>
  <Application>Microsoft PowerPoint</Application>
  <PresentationFormat>Экран (4:3)</PresentationFormat>
  <Paragraphs>166</Paragraphs>
  <Slides>59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1" baseType="lpstr">
      <vt:lpstr>Поток</vt:lpstr>
      <vt:lpstr>Точечный рисунок</vt:lpstr>
      <vt:lpstr>Тела вращения</vt:lpstr>
      <vt:lpstr>Цилиндр </vt:lpstr>
      <vt:lpstr>Определение цилиндра как геометрического тела</vt:lpstr>
      <vt:lpstr>Слайд 4</vt:lpstr>
      <vt:lpstr>Слайд 5</vt:lpstr>
      <vt:lpstr>Слайд 6</vt:lpstr>
      <vt:lpstr>Элементы цилиндра</vt:lpstr>
      <vt:lpstr>Слайд 8</vt:lpstr>
      <vt:lpstr>Слайд 9</vt:lpstr>
      <vt:lpstr>Слайд 10</vt:lpstr>
      <vt:lpstr>Слайд 11</vt:lpstr>
      <vt:lpstr>Цилиндр как тело вращения</vt:lpstr>
      <vt:lpstr>Слайд 13</vt:lpstr>
      <vt:lpstr>Свойства цилиндра</vt:lpstr>
      <vt:lpstr>Сечения цилиндра плоскостями</vt:lpstr>
      <vt:lpstr>Слайд 16</vt:lpstr>
      <vt:lpstr>Слайд 17</vt:lpstr>
      <vt:lpstr>Слайд 18</vt:lpstr>
      <vt:lpstr>Слайд 19</vt:lpstr>
      <vt:lpstr>Вписанная призма</vt:lpstr>
      <vt:lpstr>Касательная плоскость к цилиндру</vt:lpstr>
      <vt:lpstr>Описанная призма.</vt:lpstr>
      <vt:lpstr>Площадь полной поверхности цилиндра</vt:lpstr>
      <vt:lpstr>Слайд 24</vt:lpstr>
      <vt:lpstr>Площадь основания</vt:lpstr>
      <vt:lpstr>Слайд 26</vt:lpstr>
      <vt:lpstr>Конус </vt:lpstr>
      <vt:lpstr>Конус </vt:lpstr>
      <vt:lpstr>Слайд 29</vt:lpstr>
      <vt:lpstr>Слайд 30</vt:lpstr>
      <vt:lpstr>Слайд 31</vt:lpstr>
      <vt:lpstr>Слайд 32</vt:lpstr>
      <vt:lpstr>Слайд 33</vt:lpstr>
      <vt:lpstr>Слайд 34</vt:lpstr>
      <vt:lpstr>Сечения конуса плоскостями</vt:lpstr>
      <vt:lpstr>Слайд 36</vt:lpstr>
      <vt:lpstr>Слайд 37</vt:lpstr>
      <vt:lpstr>Слайд 38</vt:lpstr>
      <vt:lpstr>Усеченный конус</vt:lpstr>
      <vt:lpstr>Слайд 40</vt:lpstr>
      <vt:lpstr>Вписанная пирамида</vt:lpstr>
      <vt:lpstr>Касательная плоскость к конусу </vt:lpstr>
      <vt:lpstr>Описанная пирамида</vt:lpstr>
      <vt:lpstr>Площадь полной поверхности конуса</vt:lpstr>
      <vt:lpstr>Слайд 45</vt:lpstr>
      <vt:lpstr>Площадь полной поверхности   </vt:lpstr>
      <vt:lpstr>Шар </vt:lpstr>
      <vt:lpstr>Шар </vt:lpstr>
      <vt:lpstr>Слайд 49</vt:lpstr>
      <vt:lpstr>Слайд 50</vt:lpstr>
      <vt:lpstr>Слайд 51</vt:lpstr>
      <vt:lpstr>Сечение шара плоскостью</vt:lpstr>
      <vt:lpstr>Слайд 53</vt:lpstr>
      <vt:lpstr>Симметрия шара</vt:lpstr>
      <vt:lpstr>Касательная плоскость к шару</vt:lpstr>
      <vt:lpstr>Слайд 56</vt:lpstr>
      <vt:lpstr>Пересечение двух сфер</vt:lpstr>
      <vt:lpstr>Слайд 58</vt:lpstr>
      <vt:lpstr>Презентацию подготовила: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Тела вращения</dc:title>
  <dc:creator>***</dc:creator>
  <cp:lastModifiedBy>111</cp:lastModifiedBy>
  <cp:revision>18</cp:revision>
  <dcterms:created xsi:type="dcterms:W3CDTF">2004-11-11T07:13:29Z</dcterms:created>
  <dcterms:modified xsi:type="dcterms:W3CDTF">2013-05-05T13:51:19Z</dcterms:modified>
</cp:coreProperties>
</file>