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69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9F53FD6-2BA4-433D-8087-089C5395268D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B5E830-6A6D-4FE8-AA12-21E2244D71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789040"/>
            <a:ext cx="711718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>
                <a:solidFill>
                  <a:schemeClr val="tx1"/>
                </a:solidFill>
              </a:rPr>
              <a:t>Презентация  </a:t>
            </a:r>
            <a:r>
              <a:rPr lang="ru-RU" sz="2200" b="1" dirty="0">
                <a:solidFill>
                  <a:schemeClr val="tx1"/>
                </a:solidFill>
              </a:rPr>
              <a:t/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к открытому  у</a:t>
            </a:r>
            <a:r>
              <a:rPr lang="ru-RU" sz="2000" b="1" dirty="0" smtClean="0">
                <a:solidFill>
                  <a:schemeClr val="tx1"/>
                </a:solidFill>
              </a:rPr>
              <a:t>року – игре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«</a:t>
            </a:r>
            <a:r>
              <a:rPr lang="ru-RU" sz="2000" b="1" i="1" dirty="0" smtClean="0">
                <a:solidFill>
                  <a:schemeClr val="tx1"/>
                </a:solidFill>
              </a:rPr>
              <a:t>Кто </a:t>
            </a:r>
            <a:r>
              <a:rPr lang="ru-RU" sz="2000" b="1" i="1" dirty="0">
                <a:solidFill>
                  <a:schemeClr val="tx1"/>
                </a:solidFill>
              </a:rPr>
              <a:t>лучше всех знает информатику</a:t>
            </a:r>
            <a:r>
              <a:rPr lang="ru-RU" sz="2000" b="1" i="1" dirty="0" smtClean="0">
                <a:solidFill>
                  <a:schemeClr val="tx1"/>
                </a:solidFill>
              </a:rPr>
              <a:t>?»</a:t>
            </a:r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   </a:t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 </a:t>
            </a:r>
            <a:r>
              <a:rPr lang="ru-RU" sz="2200" b="1" dirty="0">
                <a:solidFill>
                  <a:schemeClr val="tx1"/>
                </a:solidFill>
              </a:rPr>
              <a:t>11  «Б» классе  </a:t>
            </a: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 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Учитель информатики и ИКТ: </a:t>
            </a: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/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Мелкина Татьяна Николаевна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                      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50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09514"/>
            <a:ext cx="763284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lvl="1" indent="-347663"/>
            <a:r>
              <a:rPr lang="ru-RU" b="1" dirty="0" smtClean="0"/>
              <a:t>8. Каково </a:t>
            </a:r>
            <a:r>
              <a:rPr lang="ru-RU" b="1" dirty="0"/>
              <a:t>будет значение переменной Х после выполнения </a:t>
            </a:r>
            <a:r>
              <a:rPr lang="ru-RU" b="1" dirty="0" smtClean="0"/>
              <a:t>операций присваивания  </a:t>
            </a:r>
          </a:p>
          <a:p>
            <a:pPr marL="804863" lvl="1" indent="-347663"/>
            <a:endParaRPr lang="ru-RU" b="1" dirty="0"/>
          </a:p>
          <a:p>
            <a:pPr marL="804863" lvl="1" indent="-347663">
              <a:lnSpc>
                <a:spcPct val="150000"/>
              </a:lnSpc>
            </a:pPr>
            <a:r>
              <a:rPr lang="ru-RU" b="1" dirty="0" smtClean="0"/>
              <a:t>                           Х</a:t>
            </a:r>
            <a:r>
              <a:rPr lang="ru-RU" b="1" dirty="0"/>
              <a:t>:=5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/>
              <a:t>                                 Х:=Х+1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          1) </a:t>
            </a:r>
            <a:r>
              <a:rPr lang="ru-RU" b="1" dirty="0" smtClean="0"/>
              <a:t>5              </a:t>
            </a:r>
            <a:r>
              <a:rPr lang="ru-RU" b="1" dirty="0"/>
              <a:t>2) 1 </a:t>
            </a:r>
            <a:r>
              <a:rPr lang="ru-RU" b="1" dirty="0" smtClean="0"/>
              <a:t>           </a:t>
            </a:r>
            <a:r>
              <a:rPr lang="ru-RU" b="1" dirty="0"/>
              <a:t>3) 6 </a:t>
            </a:r>
            <a:r>
              <a:rPr lang="ru-RU" b="1" dirty="0" smtClean="0"/>
              <a:t>             </a:t>
            </a:r>
            <a:r>
              <a:rPr lang="ru-RU" b="1" dirty="0"/>
              <a:t>4) 10</a:t>
            </a:r>
            <a:endParaRPr lang="ru-RU" dirty="0"/>
          </a:p>
        </p:txBody>
      </p:sp>
      <p:pic>
        <p:nvPicPr>
          <p:cNvPr id="32770" name="Picture 2" descr="C:\Пользователи\Администратор\Local Settings\Temporary Internet Files\Content.IE5\MGMROAQM\MC900410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2547433" cy="181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6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1369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9. Модем обеспечивает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преобразование двоичного кода в аналоговый сигнал и обратно; 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преобразование двоичного кода в аналоговый сигнал; 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преобразование аналогового сигнала в двоичный код; 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усиление аналогового сигнала. </a:t>
            </a:r>
            <a:endParaRPr lang="ru-RU" dirty="0"/>
          </a:p>
        </p:txBody>
      </p:sp>
      <p:pic>
        <p:nvPicPr>
          <p:cNvPr id="27651" name="Picture 3" descr="C:\Пользователи\Администратор\Local Settings\Temporary Internet Files\Content.IE5\KJQC0CHC\MC9001505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4445000"/>
            <a:ext cx="1633537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2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10. </a:t>
            </a:r>
            <a:r>
              <a:rPr lang="ru-RU" dirty="0" smtClean="0"/>
              <a:t> </a:t>
            </a:r>
            <a:r>
              <a:rPr lang="ru-RU" b="1" dirty="0"/>
              <a:t>Комплекс аппаратных и программных средств, позволяющих компьютерам обмениваться данными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интерфейс; </a:t>
            </a:r>
            <a:endParaRPr lang="ru-RU" dirty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магистраль; </a:t>
            </a:r>
            <a:endParaRPr lang="ru-RU" dirty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компьютерная сеть; </a:t>
            </a:r>
            <a:endParaRPr lang="ru-RU" dirty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адаптеры. 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22533" name="Picture 5" descr="C:\Пользователи\Администратор\Local Settings\Temporary Internet Files\Content.IE5\MGMROAQM\MC9003126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933056"/>
            <a:ext cx="1675181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4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1305342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arenR" startAt="2"/>
            </a:pPr>
            <a:r>
              <a:rPr lang="ru-RU" b="1" dirty="0" smtClean="0"/>
              <a:t>Отборочный </a:t>
            </a:r>
            <a:r>
              <a:rPr lang="ru-RU" b="1" dirty="0"/>
              <a:t>тур </a:t>
            </a:r>
            <a:endParaRPr lang="ru-RU" b="1" dirty="0" smtClean="0"/>
          </a:p>
          <a:p>
            <a:endParaRPr lang="ru-RU" b="1" i="1" dirty="0"/>
          </a:p>
          <a:p>
            <a:r>
              <a:rPr lang="ru-RU" b="1" dirty="0" smtClean="0"/>
              <a:t>Задание:    </a:t>
            </a:r>
            <a:r>
              <a:rPr lang="ru-RU" b="1" dirty="0"/>
              <a:t>Расположите единицы измерения </a:t>
            </a:r>
            <a:endParaRPr lang="ru-RU" b="1" dirty="0" smtClean="0"/>
          </a:p>
          <a:p>
            <a:r>
              <a:rPr lang="ru-RU" b="1" dirty="0" smtClean="0"/>
              <a:t>                    информации</a:t>
            </a:r>
            <a:r>
              <a:rPr lang="ru-RU" b="1" dirty="0"/>
              <a:t>, начиная с наименьшей.</a:t>
            </a:r>
            <a:endParaRPr lang="ru-RU" b="1" i="1" dirty="0"/>
          </a:p>
          <a:p>
            <a:r>
              <a:rPr lang="ru-RU" b="1" dirty="0"/>
              <a:t>                                                                             </a:t>
            </a:r>
            <a:endParaRPr lang="ru-RU" b="1" i="1" dirty="0"/>
          </a:p>
          <a:p>
            <a:pPr lvl="6">
              <a:lnSpc>
                <a:spcPct val="200000"/>
              </a:lnSpc>
            </a:pPr>
            <a:r>
              <a:rPr lang="ru-RU" b="1" dirty="0"/>
              <a:t>1)  1 </a:t>
            </a:r>
            <a:r>
              <a:rPr lang="ru-RU" b="1" dirty="0" smtClean="0"/>
              <a:t>Кбайт</a:t>
            </a:r>
            <a:endParaRPr lang="ru-RU" b="1" i="1" dirty="0"/>
          </a:p>
          <a:p>
            <a:pPr lvl="6">
              <a:lnSpc>
                <a:spcPct val="200000"/>
              </a:lnSpc>
            </a:pPr>
            <a:r>
              <a:rPr lang="ru-RU" b="1" dirty="0"/>
              <a:t>2)  1 </a:t>
            </a:r>
            <a:r>
              <a:rPr lang="ru-RU" b="1" dirty="0" smtClean="0"/>
              <a:t>бит</a:t>
            </a:r>
            <a:endParaRPr lang="ru-RU" b="1" i="1" dirty="0"/>
          </a:p>
          <a:p>
            <a:pPr lvl="6">
              <a:lnSpc>
                <a:spcPct val="200000"/>
              </a:lnSpc>
            </a:pPr>
            <a:r>
              <a:rPr lang="ru-RU" b="1" dirty="0"/>
              <a:t>3)  1 </a:t>
            </a:r>
            <a:r>
              <a:rPr lang="ru-RU" b="1" dirty="0" smtClean="0"/>
              <a:t>Мбайт</a:t>
            </a:r>
            <a:endParaRPr lang="ru-RU" b="1" i="1" dirty="0"/>
          </a:p>
          <a:p>
            <a:pPr lvl="6">
              <a:lnSpc>
                <a:spcPct val="200000"/>
              </a:lnSpc>
            </a:pPr>
            <a:r>
              <a:rPr lang="ru-RU" b="1" dirty="0"/>
              <a:t>4)  1 </a:t>
            </a:r>
            <a:r>
              <a:rPr lang="ru-RU" b="1" dirty="0" smtClean="0"/>
              <a:t>байт</a:t>
            </a:r>
            <a:endParaRPr lang="ru-RU" b="1" i="1" dirty="0"/>
          </a:p>
        </p:txBody>
      </p:sp>
      <p:pic>
        <p:nvPicPr>
          <p:cNvPr id="29699" name="Picture 3" descr="C:\Пользователи\Администратор\Local Settings\Temporary Internet Files\Content.IE5\KJQC0CHC\MC9004370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60528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7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62281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Игра</a:t>
            </a:r>
            <a:endParaRPr lang="ru-RU" b="1" i="1" dirty="0"/>
          </a:p>
          <a:p>
            <a:r>
              <a:rPr lang="ru-RU" b="1" dirty="0"/>
              <a:t> </a:t>
            </a:r>
            <a:endParaRPr lang="ru-RU" b="1" i="1" dirty="0"/>
          </a:p>
          <a:p>
            <a:pPr lvl="0" algn="ctr"/>
            <a:r>
              <a:rPr lang="ru-RU" b="1" dirty="0"/>
              <a:t>1</a:t>
            </a:r>
            <a:r>
              <a:rPr lang="ru-RU" b="1" dirty="0" smtClean="0"/>
              <a:t>.   За </a:t>
            </a:r>
            <a:r>
              <a:rPr lang="ru-RU" b="1" dirty="0"/>
              <a:t>основную единицу измерения количества информации принят:</a:t>
            </a:r>
            <a:endParaRPr lang="ru-RU" b="1" i="1" dirty="0"/>
          </a:p>
          <a:p>
            <a:r>
              <a:rPr lang="ru-RU" b="1" dirty="0"/>
              <a:t> </a:t>
            </a:r>
            <a:endParaRPr lang="ru-RU" b="1" i="1" dirty="0"/>
          </a:p>
          <a:p>
            <a:pPr lvl="4">
              <a:lnSpc>
                <a:spcPct val="200000"/>
              </a:lnSpc>
            </a:pPr>
            <a:r>
              <a:rPr lang="ru-RU" b="1" dirty="0" smtClean="0"/>
              <a:t>1</a:t>
            </a:r>
            <a:r>
              <a:rPr lang="ru-RU" b="1" dirty="0"/>
              <a:t>) </a:t>
            </a:r>
            <a:r>
              <a:rPr lang="ru-RU" b="1" dirty="0" smtClean="0"/>
              <a:t>1 </a:t>
            </a:r>
            <a:r>
              <a:rPr lang="ru-RU" b="1" dirty="0"/>
              <a:t>бод      </a:t>
            </a:r>
            <a:endParaRPr lang="ru-RU" b="1" dirty="0" smtClean="0"/>
          </a:p>
          <a:p>
            <a:pPr marL="2171700" lvl="4" indent="-342900">
              <a:lnSpc>
                <a:spcPct val="200000"/>
              </a:lnSpc>
              <a:buAutoNum type="arabicParenR" startAt="2"/>
            </a:pPr>
            <a:r>
              <a:rPr lang="ru-RU" b="1" dirty="0" smtClean="0"/>
              <a:t>1 </a:t>
            </a:r>
            <a:r>
              <a:rPr lang="ru-RU" b="1" dirty="0"/>
              <a:t>бит    </a:t>
            </a:r>
            <a:endParaRPr lang="ru-RU" b="1" dirty="0" smtClean="0"/>
          </a:p>
          <a:p>
            <a:pPr marL="2171700" lvl="4" indent="-342900">
              <a:lnSpc>
                <a:spcPct val="200000"/>
              </a:lnSpc>
              <a:buAutoNum type="arabicParenR" startAt="2"/>
            </a:pPr>
            <a:r>
              <a:rPr lang="ru-RU" b="1" dirty="0" smtClean="0"/>
              <a:t>1 </a:t>
            </a:r>
            <a:r>
              <a:rPr lang="ru-RU" b="1" dirty="0"/>
              <a:t>байт    </a:t>
            </a:r>
          </a:p>
          <a:p>
            <a:pPr marL="2171700" lvl="4" indent="-342900">
              <a:lnSpc>
                <a:spcPct val="200000"/>
              </a:lnSpc>
              <a:buAutoNum type="arabicParenR" startAt="2"/>
            </a:pPr>
            <a:r>
              <a:rPr lang="ru-RU" b="1" dirty="0" smtClean="0"/>
              <a:t>1 </a:t>
            </a:r>
            <a:r>
              <a:rPr lang="ru-RU" b="1" dirty="0"/>
              <a:t>Кбайт</a:t>
            </a:r>
            <a:endParaRPr lang="ru-RU" b="1" i="1" dirty="0"/>
          </a:p>
          <a:p>
            <a:pPr lvl="4">
              <a:lnSpc>
                <a:spcPct val="200000"/>
              </a:lnSpc>
            </a:pPr>
            <a:r>
              <a:rPr lang="ru-RU" b="1" dirty="0"/>
              <a:t> </a:t>
            </a:r>
            <a:endParaRPr lang="ru-RU" b="1" i="1" dirty="0"/>
          </a:p>
        </p:txBody>
      </p:sp>
      <p:pic>
        <p:nvPicPr>
          <p:cNvPr id="23556" name="Picture 4" descr="C:\Пользователи\Администратор\Local Settings\Temporary Internet Files\Content.IE5\VSZGSKTF\MC9001980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72350"/>
            <a:ext cx="2061172" cy="172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21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246200"/>
            <a:ext cx="68407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2.  Как </a:t>
            </a:r>
            <a:r>
              <a:rPr lang="ru-RU" b="1" dirty="0"/>
              <a:t>записывается десятичное число 5 в двоичной системе счисления?</a:t>
            </a:r>
            <a:endParaRPr lang="ru-RU" sz="3200" b="1" i="1" dirty="0"/>
          </a:p>
          <a:p>
            <a:pPr lvl="5"/>
            <a:r>
              <a:rPr lang="ru-RU" b="1" dirty="0"/>
              <a:t>  </a:t>
            </a:r>
            <a:endParaRPr lang="ru-RU" sz="3200" b="1" i="1" dirty="0"/>
          </a:p>
          <a:p>
            <a:pPr marL="2628900" lvl="5" indent="-342900">
              <a:lnSpc>
                <a:spcPct val="200000"/>
              </a:lnSpc>
              <a:buAutoNum type="arabicParenR"/>
            </a:pPr>
            <a:r>
              <a:rPr lang="ru-RU" b="1" dirty="0" smtClean="0"/>
              <a:t>101         </a:t>
            </a:r>
          </a:p>
          <a:p>
            <a:pPr lvl="5">
              <a:lnSpc>
                <a:spcPct val="200000"/>
              </a:lnSpc>
            </a:pPr>
            <a:r>
              <a:rPr lang="ru-RU" b="1" dirty="0" smtClean="0"/>
              <a:t>2</a:t>
            </a:r>
            <a:r>
              <a:rPr lang="ru-RU" b="1" dirty="0"/>
              <a:t>) 110          </a:t>
            </a:r>
            <a:endParaRPr lang="ru-RU" b="1" dirty="0" smtClean="0"/>
          </a:p>
          <a:p>
            <a:pPr lvl="5">
              <a:lnSpc>
                <a:spcPct val="200000"/>
              </a:lnSpc>
            </a:pPr>
            <a:r>
              <a:rPr lang="ru-RU" b="1" dirty="0" smtClean="0"/>
              <a:t>3</a:t>
            </a:r>
            <a:r>
              <a:rPr lang="ru-RU" b="1" dirty="0"/>
              <a:t>) 111           </a:t>
            </a:r>
            <a:endParaRPr lang="ru-RU" b="1" dirty="0" smtClean="0"/>
          </a:p>
          <a:p>
            <a:pPr lvl="5">
              <a:lnSpc>
                <a:spcPct val="200000"/>
              </a:lnSpc>
            </a:pPr>
            <a:r>
              <a:rPr lang="ru-RU" b="1" dirty="0" smtClean="0"/>
              <a:t>4</a:t>
            </a:r>
            <a:r>
              <a:rPr lang="ru-RU" b="1" dirty="0"/>
              <a:t>) 100</a:t>
            </a:r>
            <a:endParaRPr lang="ru-RU" sz="3200" b="1" i="1" dirty="0"/>
          </a:p>
          <a:p>
            <a:pPr lvl="5">
              <a:lnSpc>
                <a:spcPct val="200000"/>
              </a:lnSpc>
            </a:pPr>
            <a:r>
              <a:rPr lang="ru-RU" b="1" dirty="0" smtClean="0"/>
              <a:t> </a:t>
            </a:r>
            <a:endParaRPr lang="ru-RU" sz="3200" b="1" i="1" dirty="0" smtClean="0"/>
          </a:p>
          <a:p>
            <a:r>
              <a:rPr lang="ru-RU" b="1" dirty="0"/>
              <a:t> </a:t>
            </a:r>
            <a:endParaRPr lang="ru-RU" sz="3200" b="1" i="1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15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2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3. Производительность работы компьютера (быстрота выполнения операций) </a:t>
            </a:r>
          </a:p>
          <a:p>
            <a:pPr lvl="0" algn="ctr"/>
            <a:r>
              <a:rPr lang="ru-RU" b="1" dirty="0" smtClean="0"/>
              <a:t>зависит от:</a:t>
            </a:r>
            <a:endParaRPr lang="ru-RU" sz="3200" b="1" i="1" dirty="0" smtClean="0"/>
          </a:p>
          <a:p>
            <a:r>
              <a:rPr lang="ru-RU" b="1" dirty="0" smtClean="0"/>
              <a:t> </a:t>
            </a:r>
            <a:endParaRPr lang="ru-RU" sz="3200" b="1" i="1" dirty="0" smtClean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размера экрана дисплея;</a:t>
            </a:r>
            <a:endParaRPr lang="ru-RU" sz="3200" b="1" i="1" dirty="0" smtClean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частоты процессора;</a:t>
            </a:r>
            <a:endParaRPr lang="ru-RU" sz="3200" b="1" i="1" dirty="0" smtClean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напряжения питания;</a:t>
            </a:r>
            <a:endParaRPr lang="ru-RU" sz="3200" b="1" i="1" dirty="0" smtClean="0"/>
          </a:p>
          <a:p>
            <a:pPr marL="1714500" lvl="3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быстроты нажатия на клавиши.</a:t>
            </a:r>
            <a:endParaRPr lang="ru-RU" sz="3200" b="1" i="1" dirty="0"/>
          </a:p>
        </p:txBody>
      </p:sp>
      <p:pic>
        <p:nvPicPr>
          <p:cNvPr id="20482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4689475"/>
            <a:ext cx="1795463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1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66247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lvl="0" indent="-447675">
              <a:buAutoNum type="arabicPeriod" startAt="4"/>
            </a:pPr>
            <a:r>
              <a:rPr lang="ru-RU" b="1" dirty="0" smtClean="0"/>
              <a:t>Какое устройство может оказывать вредное воздействие на здоровье человека?</a:t>
            </a:r>
          </a:p>
          <a:p>
            <a:pPr marL="514350" lvl="0" indent="-514350">
              <a:buAutoNum type="arabicPeriod" startAt="4"/>
            </a:pPr>
            <a:endParaRPr lang="ru-RU" sz="3200" b="1" i="1" dirty="0"/>
          </a:p>
          <a:p>
            <a:pPr lvl="2"/>
            <a:endParaRPr lang="ru-RU" sz="3200" b="1" i="1" dirty="0" smtClean="0"/>
          </a:p>
          <a:p>
            <a:pPr marL="1828800" lvl="3" indent="-457200">
              <a:lnSpc>
                <a:spcPct val="200000"/>
              </a:lnSpc>
              <a:buFont typeface="+mj-lt"/>
              <a:buAutoNum type="arabicParenR"/>
            </a:pPr>
            <a:r>
              <a:rPr lang="ru-RU" sz="2000" b="1" dirty="0" smtClean="0"/>
              <a:t>принтер;</a:t>
            </a:r>
          </a:p>
          <a:p>
            <a:pPr marL="1828800" lvl="3" indent="-457200">
              <a:lnSpc>
                <a:spcPct val="200000"/>
              </a:lnSpc>
              <a:buFont typeface="+mj-lt"/>
              <a:buAutoNum type="arabicParenR"/>
            </a:pPr>
            <a:r>
              <a:rPr lang="ru-RU" sz="2000" b="1" dirty="0" smtClean="0"/>
              <a:t>монитор;</a:t>
            </a:r>
          </a:p>
          <a:p>
            <a:pPr marL="1828800" lvl="3" indent="-457200">
              <a:lnSpc>
                <a:spcPct val="200000"/>
              </a:lnSpc>
              <a:buFont typeface="+mj-lt"/>
              <a:buAutoNum type="arabicParenR"/>
            </a:pPr>
            <a:r>
              <a:rPr lang="ru-RU" sz="2000" b="1" dirty="0" smtClean="0"/>
              <a:t>системный блок;</a:t>
            </a:r>
          </a:p>
          <a:p>
            <a:pPr marL="1828800" lvl="3" indent="-457200">
              <a:lnSpc>
                <a:spcPct val="200000"/>
              </a:lnSpc>
              <a:buFont typeface="+mj-lt"/>
              <a:buAutoNum type="arabicParenR"/>
            </a:pPr>
            <a:r>
              <a:rPr lang="ru-RU" sz="2000" b="1" dirty="0"/>
              <a:t>м</a:t>
            </a:r>
            <a:r>
              <a:rPr lang="ru-RU" sz="2000" b="1" dirty="0" smtClean="0"/>
              <a:t>одем.</a:t>
            </a:r>
            <a:endParaRPr lang="ru-RU" sz="2000" b="1" dirty="0"/>
          </a:p>
        </p:txBody>
      </p:sp>
      <p:pic>
        <p:nvPicPr>
          <p:cNvPr id="19460" name="Picture 4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29792"/>
            <a:ext cx="1824038" cy="112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9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51343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sz="3200" b="1" i="1" dirty="0"/>
          </a:p>
          <a:p>
            <a:pPr lvl="0"/>
            <a:r>
              <a:rPr lang="ru-RU" b="1" dirty="0" smtClean="0"/>
              <a:t>5.   Файл-это</a:t>
            </a:r>
            <a:r>
              <a:rPr lang="ru-RU" b="1" dirty="0"/>
              <a:t>…</a:t>
            </a:r>
            <a:endParaRPr lang="ru-RU" sz="3200" b="1" i="1" dirty="0"/>
          </a:p>
          <a:p>
            <a:pPr>
              <a:lnSpc>
                <a:spcPct val="200000"/>
              </a:lnSpc>
            </a:pPr>
            <a:endParaRPr lang="ru-RU" sz="3200" b="1" i="1" dirty="0" smtClean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единица </a:t>
            </a:r>
            <a:r>
              <a:rPr lang="ru-RU" b="1" dirty="0"/>
              <a:t>измерения информации;</a:t>
            </a:r>
            <a:endParaRPr lang="ru-RU" sz="3200" b="1" i="1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программа в оперативной памяти;</a:t>
            </a:r>
            <a:endParaRPr lang="ru-RU" sz="3200" b="1" i="1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текст, распечатанный на принтере;</a:t>
            </a:r>
            <a:endParaRPr lang="ru-RU" sz="3200" b="1" i="1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/>
              <a:t>программа или данные на диске, имеющие имя.</a:t>
            </a:r>
            <a:endParaRPr lang="ru-RU" sz="3200" b="1" i="1" dirty="0"/>
          </a:p>
          <a:p>
            <a:endParaRPr lang="ru-RU" sz="2800" b="1" i="1" dirty="0"/>
          </a:p>
        </p:txBody>
      </p:sp>
      <p:pic>
        <p:nvPicPr>
          <p:cNvPr id="21506" name="Picture 2" descr="C:\Program Files\Microsoft Office\MEDIA\CAGCAT10\j019640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339" y="409575"/>
            <a:ext cx="1695450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7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844824"/>
            <a:ext cx="55983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6.  Свойством алгоритма является:</a:t>
            </a:r>
            <a:endParaRPr lang="ru-RU" sz="3200" b="1" i="1" dirty="0" smtClean="0"/>
          </a:p>
          <a:p>
            <a:r>
              <a:rPr lang="ru-RU" b="1" dirty="0" smtClean="0"/>
              <a:t> </a:t>
            </a:r>
            <a:endParaRPr lang="ru-RU" sz="3200" b="1" i="1" dirty="0" smtClean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результативность;</a:t>
            </a:r>
            <a:endParaRPr lang="ru-RU" sz="3200" b="1" i="1" dirty="0" smtClean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цикличность;</a:t>
            </a:r>
            <a:endParaRPr lang="ru-RU" sz="3200" b="1" i="1" dirty="0" smtClean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надежность;</a:t>
            </a:r>
            <a:endParaRPr lang="ru-RU" sz="3200" b="1" i="1" dirty="0" smtClean="0"/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ru-RU" b="1" dirty="0" smtClean="0"/>
              <a:t>дружелюбность.</a:t>
            </a:r>
            <a:endParaRPr lang="ru-RU" sz="3200" b="1" i="1" dirty="0" smtClean="0"/>
          </a:p>
          <a:p>
            <a:pPr>
              <a:lnSpc>
                <a:spcPct val="200000"/>
              </a:lnSpc>
            </a:pPr>
            <a:r>
              <a:rPr lang="ru-RU" b="1" dirty="0" smtClean="0"/>
              <a:t> </a:t>
            </a:r>
            <a:endParaRPr lang="ru-RU" sz="3200" b="1" i="1" dirty="0"/>
          </a:p>
        </p:txBody>
      </p:sp>
      <p:pic>
        <p:nvPicPr>
          <p:cNvPr id="6147" name="Picture 3" descr="C:\Пользователи\Администратор\Local Settings\Temporary Internet Files\Content.IE5\8G84DFSS\MC900441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060848"/>
            <a:ext cx="1978025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4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517232"/>
            <a:ext cx="7117180" cy="893961"/>
          </a:xfrm>
        </p:spPr>
        <p:txBody>
          <a:bodyPr/>
          <a:lstStyle/>
          <a:p>
            <a:pPr lvl="0" algn="ctr">
              <a:lnSpc>
                <a:spcPct val="150000"/>
              </a:lnSpc>
            </a:pP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 </a:t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Отборочный </a:t>
            </a:r>
            <a:r>
              <a:rPr lang="ru-RU" sz="2400" b="1" dirty="0">
                <a:solidFill>
                  <a:schemeClr val="tx1"/>
                </a:solidFill>
              </a:rPr>
              <a:t>тур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 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Задание: </a:t>
            </a:r>
            <a:r>
              <a:rPr lang="ru-RU" sz="2400" b="1" dirty="0">
                <a:solidFill>
                  <a:schemeClr val="tx1"/>
                </a:solidFill>
              </a:rPr>
              <a:t>расположите в порядке </a:t>
            </a:r>
            <a:r>
              <a:rPr lang="ru-RU" sz="2400" b="1" dirty="0" smtClean="0">
                <a:solidFill>
                  <a:schemeClr val="tx1"/>
                </a:solidFill>
              </a:rPr>
              <a:t>  убывания </a:t>
            </a:r>
            <a:r>
              <a:rPr lang="ru-RU" sz="2400" b="1" dirty="0">
                <a:solidFill>
                  <a:schemeClr val="tx1"/>
                </a:solidFill>
              </a:rPr>
              <a:t>числа: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 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1)  101    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</a:t>
            </a:r>
            <a:r>
              <a:rPr lang="ru-RU" sz="2400" b="1" dirty="0">
                <a:solidFill>
                  <a:schemeClr val="tx1"/>
                </a:solidFill>
              </a:rPr>
              <a:t>)  111    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3</a:t>
            </a:r>
            <a:r>
              <a:rPr lang="ru-RU" sz="2400" b="1" dirty="0">
                <a:solidFill>
                  <a:schemeClr val="tx1"/>
                </a:solidFill>
              </a:rPr>
              <a:t>)  011    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)  110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15621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18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3914229" y="3640034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20775" y="780675"/>
            <a:ext cx="662473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7. Алгоритмическая конструкция какого типа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lang="ru-RU" sz="1600" b="1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1600" b="1" dirty="0" smtClean="0">
                <a:latin typeface="Arial" pitchFamily="34" charset="0"/>
                <a:ea typeface="Times New Roman" pitchFamily="18" charset="0"/>
              </a:rPr>
              <a:t>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изображена на блок-схеме?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71600" y="46531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2085429" y="1915056"/>
            <a:ext cx="3866828" cy="1724978"/>
            <a:chOff x="1028700" y="-342265"/>
            <a:chExt cx="3866828" cy="1724978"/>
          </a:xfrm>
        </p:grpSpPr>
        <p:sp>
          <p:nvSpPr>
            <p:cNvPr id="2" name="AutoShape 12"/>
            <p:cNvSpPr>
              <a:spLocks noChangeArrowheads="1"/>
            </p:cNvSpPr>
            <p:nvPr/>
          </p:nvSpPr>
          <p:spPr bwMode="auto">
            <a:xfrm>
              <a:off x="2032280" y="-113665"/>
              <a:ext cx="1682470" cy="68580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условие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" name="Line 2"/>
            <p:cNvSpPr>
              <a:spLocks noChangeShapeType="1"/>
            </p:cNvSpPr>
            <p:nvPr/>
          </p:nvSpPr>
          <p:spPr bwMode="auto">
            <a:xfrm>
              <a:off x="3657600" y="239713"/>
              <a:ext cx="571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" name="Line 1"/>
            <p:cNvSpPr>
              <a:spLocks noChangeShapeType="1"/>
            </p:cNvSpPr>
            <p:nvPr/>
          </p:nvSpPr>
          <p:spPr bwMode="auto">
            <a:xfrm flipH="1">
              <a:off x="1485900" y="239713"/>
              <a:ext cx="571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4229100" y="239713"/>
              <a:ext cx="0" cy="457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485900" y="239713"/>
              <a:ext cx="0" cy="457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3714750" y="696913"/>
              <a:ext cx="10287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Серия 2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028700" y="696913"/>
              <a:ext cx="9144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Серия 1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485900" y="1154113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4229100" y="1154113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485900" y="1382713"/>
              <a:ext cx="1371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2857500" y="1382713"/>
              <a:ext cx="1371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2882659" y="-342265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547664" y="-36576"/>
              <a:ext cx="334786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нет                                                да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   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		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8775" algn="l"/>
                <a:tab pos="2970213" algn="ctr"/>
                <a:tab pos="3762375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771800" y="3729226"/>
            <a:ext cx="2228279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цикл;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ветвление;</a:t>
            </a:r>
            <a:endParaRPr kumimoji="0" lang="ru-RU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подпрограмма;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линейная.</a:t>
            </a:r>
          </a:p>
        </p:txBody>
      </p:sp>
    </p:spTree>
    <p:extLst>
      <p:ext uri="{BB962C8B-B14F-4D97-AF65-F5344CB8AC3E}">
        <p14:creationId xmlns:p14="http://schemas.microsoft.com/office/powerpoint/2010/main" val="4095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980728"/>
            <a:ext cx="6984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8.  Что </a:t>
            </a:r>
            <a:r>
              <a:rPr lang="ru-RU" b="1" dirty="0"/>
              <a:t>изменяет операция присваивания?</a:t>
            </a:r>
            <a:endParaRPr lang="ru-RU" dirty="0"/>
          </a:p>
          <a:p>
            <a:pPr lvl="1"/>
            <a:endParaRPr lang="ru-RU" b="1" u="sng" dirty="0" smtClean="0"/>
          </a:p>
          <a:p>
            <a:pPr lvl="1">
              <a:lnSpc>
                <a:spcPct val="200000"/>
              </a:lnSpc>
            </a:pPr>
            <a:endParaRPr lang="ru-RU" b="1" u="sng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 smtClean="0"/>
              <a:t>значение </a:t>
            </a:r>
            <a:r>
              <a:rPr lang="ru-RU" b="1" dirty="0"/>
              <a:t>переменной;</a:t>
            </a:r>
            <a:endParaRPr lang="ru-RU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/>
              <a:t>имя переменной;</a:t>
            </a:r>
            <a:endParaRPr lang="ru-RU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/>
              <a:t>тип переменной;</a:t>
            </a:r>
            <a:endParaRPr lang="ru-RU" dirty="0"/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ru-RU" b="1" dirty="0"/>
              <a:t>тип алгоритма.                            </a:t>
            </a:r>
            <a:endParaRPr lang="ru-RU" dirty="0"/>
          </a:p>
          <a:p>
            <a:r>
              <a:rPr lang="ru-RU" dirty="0"/>
              <a:t> </a:t>
            </a:r>
          </a:p>
        </p:txBody>
      </p:sp>
      <p:pic>
        <p:nvPicPr>
          <p:cNvPr id="7172" name="Picture 4" descr="C:\Пользователи\Администратор\Local Settings\Temporary Internet Files\Content.IE5\MGMROAQM\MC9000787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120" y="2996953"/>
            <a:ext cx="103908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6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240" y="198569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9. Гипертекст </a:t>
            </a:r>
            <a:r>
              <a:rPr lang="ru-RU" b="1" dirty="0"/>
              <a:t>– это</a:t>
            </a:r>
            <a:r>
              <a:rPr lang="ru-RU" b="1" dirty="0" smtClean="0"/>
              <a:t>…</a:t>
            </a:r>
          </a:p>
          <a:p>
            <a:pPr lvl="0"/>
            <a:endParaRPr lang="ru-RU" b="1" dirty="0"/>
          </a:p>
          <a:p>
            <a:pPr lvl="0"/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очень большой текст;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структурированный текст, в котором могут осуществляться переходы по выделенным меткам;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текст, набранный на компьютере;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текст, в котором используется шрифт большого размера.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/>
              <a:t> </a:t>
            </a:r>
            <a:endParaRPr lang="ru-RU" dirty="0"/>
          </a:p>
        </p:txBody>
      </p:sp>
      <p:pic>
        <p:nvPicPr>
          <p:cNvPr id="28674" name="Picture 2" descr="C:\Пользователи\Администратор\Local Settings\Temporary Internet Files\Content.IE5\KJQC0CHC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80729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 startAt="10"/>
            </a:pPr>
            <a:r>
              <a:rPr lang="ru-RU" b="1" dirty="0" smtClean="0"/>
              <a:t>      Конфигурация </a:t>
            </a:r>
            <a:r>
              <a:rPr lang="ru-RU" b="1" dirty="0"/>
              <a:t>(топология) локальной компьютерной сети, в которой все рабочие станции соединены непосредственно с сервером, называется</a:t>
            </a:r>
            <a:r>
              <a:rPr lang="ru-RU" b="1" dirty="0" smtClean="0"/>
              <a:t>:</a:t>
            </a:r>
          </a:p>
          <a:p>
            <a:pPr marL="342900" lvl="0" indent="-342900">
              <a:buAutoNum type="arabicPeriod" startAt="10"/>
            </a:pPr>
            <a:endParaRPr lang="ru-RU" b="1" dirty="0"/>
          </a:p>
          <a:p>
            <a:pPr lvl="0"/>
            <a:r>
              <a:rPr lang="ru-RU" b="1" dirty="0" smtClean="0"/>
              <a:t> 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кольцевой; 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звезда; 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шинной; 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д</a:t>
            </a:r>
            <a:r>
              <a:rPr lang="ru-RU" b="1" dirty="0" smtClean="0"/>
              <a:t>ревовидной. </a:t>
            </a:r>
            <a:endParaRPr lang="ru-RU" dirty="0"/>
          </a:p>
        </p:txBody>
      </p:sp>
      <p:pic>
        <p:nvPicPr>
          <p:cNvPr id="8200" name="Picture 8" descr="C:\Пользователи\Администратор\Local Settings\Temporary Internet Files\Content.IE5\MGMROAQM\MC9004125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29000"/>
            <a:ext cx="2088232" cy="234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0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53823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3) Отборочный тур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 smtClean="0"/>
              <a:t>Задание: </a:t>
            </a:r>
            <a:r>
              <a:rPr lang="ru-RU" b="1" dirty="0"/>
              <a:t>расположите эти предметы в порядке их появления на свет.</a:t>
            </a:r>
            <a:endParaRPr lang="ru-RU" dirty="0"/>
          </a:p>
          <a:p>
            <a:endParaRPr lang="ru-RU" b="1" dirty="0" smtClean="0"/>
          </a:p>
          <a:p>
            <a:endParaRPr lang="ru-RU" b="1" dirty="0"/>
          </a:p>
          <a:p>
            <a:pPr>
              <a:lnSpc>
                <a:spcPct val="150000"/>
              </a:lnSpc>
            </a:pPr>
            <a:r>
              <a:rPr lang="ru-RU" b="1" dirty="0" smtClean="0"/>
              <a:t>1</a:t>
            </a:r>
            <a:r>
              <a:rPr lang="ru-RU" b="1" dirty="0"/>
              <a:t>)  счеты                                                   2)  абак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 smtClean="0"/>
              <a:t>3</a:t>
            </a:r>
            <a:r>
              <a:rPr lang="ru-RU" b="1" dirty="0"/>
              <a:t>)  калькулятор                                       4)  </a:t>
            </a:r>
            <a:r>
              <a:rPr lang="ru-RU" b="1" dirty="0" smtClean="0"/>
              <a:t>арифмометр</a:t>
            </a:r>
            <a:endParaRPr lang="ru-RU" dirty="0"/>
          </a:p>
        </p:txBody>
      </p:sp>
      <p:pic>
        <p:nvPicPr>
          <p:cNvPr id="18437" name="Picture 5" descr="C:\Пользователи\Администратор\Local Settings\Temporary Internet Files\Content.IE5\MGMROAQM\MC9002865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25" y="4005064"/>
            <a:ext cx="1781251" cy="165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67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8367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Игра</a:t>
            </a:r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1. Чему равен 1 байт?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marL="1700213">
              <a:lnSpc>
                <a:spcPct val="150000"/>
              </a:lnSpc>
            </a:pPr>
            <a:r>
              <a:rPr lang="ru-RU" b="1" dirty="0" smtClean="0"/>
              <a:t>1</a:t>
            </a:r>
            <a:r>
              <a:rPr lang="ru-RU" b="1" dirty="0"/>
              <a:t>) </a:t>
            </a:r>
            <a:r>
              <a:rPr lang="ru-RU" b="1" dirty="0" smtClean="0"/>
              <a:t>10 </a:t>
            </a:r>
            <a:r>
              <a:rPr lang="ru-RU" b="1" dirty="0"/>
              <a:t>бит      </a:t>
            </a:r>
            <a:endParaRPr lang="ru-RU" b="1" dirty="0" smtClean="0"/>
          </a:p>
          <a:p>
            <a:pPr marL="1700213" lvl="4">
              <a:lnSpc>
                <a:spcPct val="150000"/>
              </a:lnSpc>
            </a:pPr>
            <a:r>
              <a:rPr lang="ru-RU" b="1" dirty="0" smtClean="0"/>
              <a:t>2</a:t>
            </a:r>
            <a:r>
              <a:rPr lang="ru-RU" b="1" dirty="0"/>
              <a:t>) 10 Кбайт    </a:t>
            </a:r>
            <a:endParaRPr lang="ru-RU" b="1" dirty="0" smtClean="0"/>
          </a:p>
          <a:p>
            <a:pPr marL="1700213" lvl="4">
              <a:lnSpc>
                <a:spcPct val="150000"/>
              </a:lnSpc>
            </a:pPr>
            <a:r>
              <a:rPr lang="ru-RU" b="1" dirty="0" smtClean="0"/>
              <a:t>3</a:t>
            </a:r>
            <a:r>
              <a:rPr lang="ru-RU" b="1" dirty="0"/>
              <a:t>) 8 бит    </a:t>
            </a:r>
            <a:endParaRPr lang="ru-RU" b="1" dirty="0" smtClean="0"/>
          </a:p>
          <a:p>
            <a:pPr marL="1700213" lvl="4">
              <a:lnSpc>
                <a:spcPct val="150000"/>
              </a:lnSpc>
            </a:pPr>
            <a:r>
              <a:rPr lang="ru-RU" b="1" dirty="0" smtClean="0"/>
              <a:t>4</a:t>
            </a:r>
            <a:r>
              <a:rPr lang="ru-RU" b="1" dirty="0"/>
              <a:t>) 1 бод</a:t>
            </a:r>
            <a:endParaRPr lang="ru-RU" dirty="0"/>
          </a:p>
          <a:p>
            <a:pPr lvl="4"/>
            <a:r>
              <a:rPr lang="ru-RU" dirty="0"/>
              <a:t> </a:t>
            </a:r>
          </a:p>
        </p:txBody>
      </p:sp>
      <p:pic>
        <p:nvPicPr>
          <p:cNvPr id="17410" name="Picture 2" descr="C:\Пользователи\Администратор\Local Settings\Temporary Internet Files\Content.IE5\KJQC0CHC\MC9004298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632"/>
            <a:ext cx="19050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5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0534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2. В детской игре «Угадай число» первый участник загадал целое число в промежутке от 1 до 16. Второй участник задает вопросы: </a:t>
            </a:r>
            <a:endParaRPr lang="ru-RU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Загаданное число больше числа…?» </a:t>
            </a:r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Какое </a:t>
            </a:r>
            <a:r>
              <a:rPr lang="ru-RU" b="1" dirty="0"/>
              <a:t>количество вопросов при правильной стратегии (интервал чисел в каждом вопросе делится пополам) гарантирует угадывание?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                            1) 2           2) 3         3) 4        4) 5</a:t>
            </a:r>
            <a:endParaRPr lang="ru-RU" dirty="0"/>
          </a:p>
        </p:txBody>
      </p:sp>
      <p:pic>
        <p:nvPicPr>
          <p:cNvPr id="9219" name="Picture 3" descr="C:\Пользователи\Администратор\Local Settings\Temporary Internet Files\Content.IE5\8G84DFSS\MC9004061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653136"/>
            <a:ext cx="173355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772816"/>
            <a:ext cx="6102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 smtClean="0"/>
              <a:t>3.  </a:t>
            </a:r>
            <a:r>
              <a:rPr lang="ru-RU" sz="2400" b="1" dirty="0"/>
              <a:t>Как записывается десятичное число 6 в двоичной системе счисления?</a:t>
            </a:r>
            <a:endParaRPr lang="ru-RU" sz="2400" dirty="0"/>
          </a:p>
          <a:p>
            <a:pPr algn="ctr"/>
            <a:r>
              <a:rPr lang="ru-RU" b="1" dirty="0"/>
              <a:t> </a:t>
            </a:r>
            <a:endParaRPr lang="ru-RU" dirty="0"/>
          </a:p>
        </p:txBody>
      </p:sp>
      <p:pic>
        <p:nvPicPr>
          <p:cNvPr id="10243" name="Picture 3" descr="C:\Пользователи\Администратор\Local Settings\Temporary Internet Files\Content.IE5\KJQC0CHC\MC9004374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33056"/>
            <a:ext cx="1746250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980728"/>
            <a:ext cx="6048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4. При выключении компьютера вся информация стирается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 err="1" smtClean="0"/>
              <a:t>флеш</a:t>
            </a:r>
            <a:r>
              <a:rPr lang="ru-RU" b="1" dirty="0" smtClean="0"/>
              <a:t>- </a:t>
            </a:r>
            <a:r>
              <a:rPr lang="ru-RU" b="1" dirty="0"/>
              <a:t>карте;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на </a:t>
            </a:r>
            <a:r>
              <a:rPr lang="en-US" b="1" dirty="0"/>
              <a:t>CD</a:t>
            </a:r>
            <a:r>
              <a:rPr lang="ru-RU" b="1" dirty="0"/>
              <a:t>-</a:t>
            </a:r>
            <a:r>
              <a:rPr lang="en-US" b="1" dirty="0"/>
              <a:t>ROM</a:t>
            </a:r>
            <a:r>
              <a:rPr lang="ru-RU" b="1" dirty="0"/>
              <a:t> диске;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на жестком диске;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в оперативной памяти.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/>
              <a:t>      </a:t>
            </a:r>
            <a:endParaRPr lang="ru-RU" dirty="0"/>
          </a:p>
        </p:txBody>
      </p:sp>
      <p:pic>
        <p:nvPicPr>
          <p:cNvPr id="11267" name="Picture 3" descr="C:\Пользователи\Администратор\Local Settings\Temporary Internet Files\Content.IE5\KJQC0CHC\MC9004374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653136"/>
            <a:ext cx="1746250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5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196752"/>
            <a:ext cx="61926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5.  </a:t>
            </a:r>
            <a:r>
              <a:rPr lang="ru-RU" b="1" dirty="0" err="1"/>
              <a:t>Web</a:t>
            </a:r>
            <a:r>
              <a:rPr lang="ru-RU" b="1" dirty="0"/>
              <a:t>-страницы имеют расширение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 smtClean="0">
                <a:latin typeface="a_Algerius" pitchFamily="82" charset="-52"/>
              </a:rPr>
              <a:t>*.</a:t>
            </a:r>
            <a:r>
              <a:rPr lang="ru-RU" b="1" dirty="0" err="1" smtClean="0">
                <a:latin typeface="a_Algerius" pitchFamily="82" charset="-52"/>
              </a:rPr>
              <a:t>htm</a:t>
            </a:r>
            <a:r>
              <a:rPr lang="en-US" b="1" dirty="0" smtClean="0">
                <a:latin typeface="a_Algerius" pitchFamily="82" charset="-52"/>
              </a:rPr>
              <a:t>l</a:t>
            </a:r>
            <a:r>
              <a:rPr lang="ru-RU" b="1" dirty="0" smtClean="0">
                <a:latin typeface="a_Algerius" pitchFamily="82" charset="-52"/>
              </a:rPr>
              <a:t>; </a:t>
            </a:r>
            <a:endParaRPr lang="ru-RU" dirty="0" smtClean="0">
              <a:latin typeface="a_Algerius" pitchFamily="82" charset="-52"/>
            </a:endParaRPr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 smtClean="0">
                <a:latin typeface="a_Algerius" pitchFamily="82" charset="-52"/>
              </a:rPr>
              <a:t>*.</a:t>
            </a:r>
            <a:r>
              <a:rPr lang="ru-RU" b="1" dirty="0" err="1">
                <a:latin typeface="a_Algerius" pitchFamily="82" charset="-52"/>
              </a:rPr>
              <a:t>txt</a:t>
            </a:r>
            <a:r>
              <a:rPr lang="ru-RU" b="1" dirty="0">
                <a:latin typeface="a_Algerius" pitchFamily="82" charset="-52"/>
              </a:rPr>
              <a:t>; </a:t>
            </a:r>
            <a:endParaRPr lang="ru-RU" dirty="0">
              <a:latin typeface="a_Algerius" pitchFamily="82" charset="-52"/>
            </a:endParaRPr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>
                <a:latin typeface="a_Algerius" pitchFamily="82" charset="-52"/>
              </a:rPr>
              <a:t>*.</a:t>
            </a:r>
            <a:r>
              <a:rPr lang="ru-RU" b="1" dirty="0" err="1">
                <a:latin typeface="a_Algerius" pitchFamily="82" charset="-52"/>
              </a:rPr>
              <a:t>web</a:t>
            </a:r>
            <a:r>
              <a:rPr lang="ru-RU" b="1" dirty="0">
                <a:latin typeface="a_Algerius" pitchFamily="82" charset="-52"/>
              </a:rPr>
              <a:t>; </a:t>
            </a:r>
            <a:endParaRPr lang="ru-RU" dirty="0">
              <a:latin typeface="a_Algerius" pitchFamily="82" charset="-52"/>
            </a:endParaRPr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>
                <a:latin typeface="a_Algerius" pitchFamily="82" charset="-52"/>
              </a:rPr>
              <a:t>*.</a:t>
            </a:r>
            <a:r>
              <a:rPr lang="ru-RU" b="1" dirty="0" err="1" smtClean="0">
                <a:latin typeface="a_Algerius" pitchFamily="82" charset="-52"/>
              </a:rPr>
              <a:t>exe</a:t>
            </a:r>
            <a:r>
              <a:rPr lang="ru-RU" b="1" dirty="0">
                <a:latin typeface="a_Algerius" pitchFamily="82" charset="-52"/>
              </a:rPr>
              <a:t>.</a:t>
            </a:r>
          </a:p>
        </p:txBody>
      </p:sp>
      <p:pic>
        <p:nvPicPr>
          <p:cNvPr id="12293" name="Picture 5" descr="C:\Пользователи\Администратор\Local Settings\Temporary Internet Files\Content.IE5\7Y7TH6XX\MC9001230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8784" y="3284984"/>
            <a:ext cx="2475665" cy="327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2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 1. Какой из вариантов может быть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          IP</a:t>
            </a:r>
            <a:r>
              <a:rPr lang="ru-RU" sz="2400" b="1" dirty="0">
                <a:solidFill>
                  <a:schemeClr val="tx1"/>
                </a:solidFill>
              </a:rPr>
              <a:t>-адресом компьютера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lvl="3" indent="-342900">
              <a:buClrTx/>
              <a:buFont typeface="+mj-lt"/>
              <a:buAutoNum type="arabicParenR"/>
            </a:pPr>
            <a:r>
              <a:rPr lang="ru-RU" sz="1600" b="1" dirty="0">
                <a:solidFill>
                  <a:schemeClr val="tx1"/>
                </a:solidFill>
              </a:rPr>
              <a:t>123.124.125.26</a:t>
            </a:r>
            <a:endParaRPr lang="ru-RU" sz="1600" dirty="0">
              <a:solidFill>
                <a:schemeClr val="tx1"/>
              </a:solidFill>
            </a:endParaRPr>
          </a:p>
          <a:p>
            <a:pPr lvl="3" indent="-342900">
              <a:buClrTx/>
              <a:buFont typeface="+mj-lt"/>
              <a:buAutoNum type="arabicParenR"/>
            </a:pPr>
            <a:r>
              <a:rPr lang="ru-RU" sz="1600" b="1" dirty="0">
                <a:solidFill>
                  <a:schemeClr val="tx1"/>
                </a:solidFill>
              </a:rPr>
              <a:t>123.234.345.456</a:t>
            </a:r>
            <a:endParaRPr lang="ru-RU" sz="1600" dirty="0">
              <a:solidFill>
                <a:schemeClr val="tx1"/>
              </a:solidFill>
            </a:endParaRPr>
          </a:p>
          <a:p>
            <a:pPr lvl="3" indent="-342900">
              <a:buClrTx/>
              <a:buFont typeface="+mj-lt"/>
              <a:buAutoNum type="arabicParenR"/>
            </a:pPr>
            <a:r>
              <a:rPr lang="ru-RU" sz="1600" b="1" dirty="0">
                <a:solidFill>
                  <a:schemeClr val="tx1"/>
                </a:solidFill>
              </a:rPr>
              <a:t>192.283.374.105</a:t>
            </a:r>
            <a:endParaRPr lang="ru-RU" sz="1600" dirty="0">
              <a:solidFill>
                <a:schemeClr val="tx1"/>
              </a:solidFill>
            </a:endParaRPr>
          </a:p>
          <a:p>
            <a:pPr lvl="3" indent="-342900">
              <a:buClrTx/>
              <a:buFont typeface="+mj-lt"/>
              <a:buAutoNum type="arabicParenR"/>
            </a:pPr>
            <a:r>
              <a:rPr lang="ru-RU" sz="1600" b="1" dirty="0">
                <a:solidFill>
                  <a:schemeClr val="tx1"/>
                </a:solidFill>
              </a:rPr>
              <a:t>253.254.255.256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r>
              <a:rPr lang="ru-RU" sz="2400" b="1" dirty="0">
                <a:solidFill>
                  <a:schemeClr val="tx1"/>
                </a:solidFill>
              </a:rPr>
              <a:t> 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4" descr="сомр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89040"/>
            <a:ext cx="2665413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50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6. Какой </a:t>
            </a:r>
            <a:r>
              <a:rPr lang="ru-RU" b="1" dirty="0"/>
              <a:t>из документов является алгоритмом</a:t>
            </a:r>
            <a:r>
              <a:rPr lang="ru-RU" b="1" dirty="0" smtClean="0"/>
              <a:t>?</a:t>
            </a:r>
          </a:p>
          <a:p>
            <a:pPr lvl="0"/>
            <a:endParaRPr lang="ru-RU" b="1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правила техники безопасности;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инструкция по получению денег в банкомате;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расписание уроков;</a:t>
            </a:r>
            <a:endParaRPr lang="ru-RU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список класса.    </a:t>
            </a:r>
            <a:endParaRPr lang="ru-RU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16386" name="Picture 2" descr="C:\Пользователи\Администратор\Local Settings\Temporary Internet Files\Content.IE5\8G84DFSS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01008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53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3059832" y="1455738"/>
            <a:ext cx="3240360" cy="2198688"/>
            <a:chOff x="1143000" y="742950"/>
            <a:chExt cx="2743200" cy="2198688"/>
          </a:xfrm>
        </p:grpSpPr>
        <p:sp>
          <p:nvSpPr>
            <p:cNvPr id="2" name="Line 13"/>
            <p:cNvSpPr>
              <a:spLocks noChangeShapeType="1"/>
            </p:cNvSpPr>
            <p:nvPr/>
          </p:nvSpPr>
          <p:spPr bwMode="auto">
            <a:xfrm>
              <a:off x="2743200" y="742950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" name="AutoShape 1"/>
            <p:cNvSpPr>
              <a:spLocks noChangeArrowheads="1"/>
            </p:cNvSpPr>
            <p:nvPr/>
          </p:nvSpPr>
          <p:spPr bwMode="auto">
            <a:xfrm>
              <a:off x="2057400" y="1112838"/>
              <a:ext cx="1371600" cy="68580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УСЛОВИЕ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" name="Line 2"/>
            <p:cNvSpPr>
              <a:spLocks noChangeShapeType="1"/>
            </p:cNvSpPr>
            <p:nvPr/>
          </p:nvSpPr>
          <p:spPr bwMode="auto">
            <a:xfrm>
              <a:off x="3429000" y="1458913"/>
              <a:ext cx="457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3886200" y="1455738"/>
              <a:ext cx="0" cy="1143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 flipH="1">
              <a:off x="1714500" y="1469899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1714500" y="1455738"/>
              <a:ext cx="0" cy="457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71600" y="1912938"/>
              <a:ext cx="9144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СЕРИЯ 1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714500" y="2255838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1143000" y="2598738"/>
              <a:ext cx="571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1143000" y="884238"/>
              <a:ext cx="0" cy="1714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143000" y="884238"/>
              <a:ext cx="1600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2743200" y="2598738"/>
              <a:ext cx="114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2743200" y="2598738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46742" y="394792"/>
            <a:ext cx="632648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7. Алгоритмическая конструкция какого типа изображена на блок-схеме?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477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743908" y="3903440"/>
            <a:ext cx="20162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33500" algn="l"/>
              </a:tabLst>
            </a:pPr>
            <a:r>
              <a:rPr kumimoji="0" lang="ru-RU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цикл;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ветвление;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подпрограмма;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335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линейная.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335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3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84210"/>
            <a:ext cx="691276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ru-RU" b="1" dirty="0"/>
              <a:t>8. Переменная в программировании считается </a:t>
            </a:r>
            <a:r>
              <a:rPr lang="ru-RU" b="1" dirty="0" smtClean="0"/>
              <a:t>  полностью </a:t>
            </a:r>
            <a:r>
              <a:rPr lang="ru-RU" b="1" dirty="0"/>
              <a:t>заданной, </a:t>
            </a:r>
            <a:r>
              <a:rPr lang="ru-RU" b="1" dirty="0" smtClean="0"/>
              <a:t>если  </a:t>
            </a:r>
            <a:r>
              <a:rPr lang="ru-RU" b="1" dirty="0"/>
              <a:t>известны ее</a:t>
            </a:r>
            <a:r>
              <a:rPr lang="ru-RU" b="1" dirty="0" smtClean="0"/>
              <a:t>:</a:t>
            </a:r>
          </a:p>
          <a:p>
            <a:pPr marL="265113" indent="-265113"/>
            <a:endParaRPr lang="ru-RU" b="1" dirty="0"/>
          </a:p>
          <a:p>
            <a:pPr marL="265113" indent="-265113"/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тип, имя;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имя, значение;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тип, значение;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ru-RU" b="1" dirty="0"/>
              <a:t>тип, имя, значение.   </a:t>
            </a:r>
            <a:endParaRPr lang="ru-RU" dirty="0"/>
          </a:p>
          <a:p>
            <a:pPr lvl="3">
              <a:lnSpc>
                <a:spcPct val="150000"/>
              </a:lnSpc>
            </a:pPr>
            <a:r>
              <a:rPr lang="ru-RU" b="1" dirty="0"/>
              <a:t> </a:t>
            </a:r>
            <a:endParaRPr lang="ru-RU" dirty="0"/>
          </a:p>
        </p:txBody>
      </p:sp>
      <p:pic>
        <p:nvPicPr>
          <p:cNvPr id="13314" name="Picture 2" descr="C:\Пользователи\Администратор\Local Settings\Temporary Internet Files\Content.IE5\8G84DFSS\MC9001230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2470016" cy="279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19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720840"/>
            <a:ext cx="734481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9"/>
            </a:pPr>
            <a:r>
              <a:rPr lang="ru-RU" b="1" dirty="0" smtClean="0"/>
              <a:t>В </a:t>
            </a:r>
            <a:r>
              <a:rPr lang="ru-RU" b="1" dirty="0"/>
              <a:t>процессе редактирования текста изменяется</a:t>
            </a:r>
            <a:r>
              <a:rPr lang="ru-RU" b="1" dirty="0" smtClean="0"/>
              <a:t>:</a:t>
            </a:r>
          </a:p>
          <a:p>
            <a:pPr marL="342900" indent="-342900">
              <a:buAutoNum type="arabicPeriod" startAt="9"/>
            </a:pPr>
            <a:endParaRPr lang="ru-RU" b="1" dirty="0"/>
          </a:p>
          <a:p>
            <a:pPr marL="342900" indent="-342900">
              <a:buAutoNum type="arabicPeriod" startAt="9"/>
            </a:pPr>
            <a:endParaRPr lang="ru-RU" b="1" dirty="0" smtClean="0"/>
          </a:p>
          <a:p>
            <a:pPr lvl="1">
              <a:lnSpc>
                <a:spcPct val="150000"/>
              </a:lnSpc>
            </a:pPr>
            <a:r>
              <a:rPr lang="ru-RU" b="1" dirty="0" smtClean="0"/>
              <a:t>1</a:t>
            </a:r>
            <a:r>
              <a:rPr lang="ru-RU" b="1" dirty="0"/>
              <a:t>)  размер шрифта;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b="1" dirty="0" smtClean="0"/>
              <a:t>2</a:t>
            </a:r>
            <a:r>
              <a:rPr lang="ru-RU" b="1" dirty="0"/>
              <a:t>)  параметры абзаца;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b="1" dirty="0" smtClean="0"/>
              <a:t>3</a:t>
            </a:r>
            <a:r>
              <a:rPr lang="ru-RU" b="1" dirty="0"/>
              <a:t>)  последовательность символов, слов, абзацев;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b="1" dirty="0" smtClean="0"/>
              <a:t>4</a:t>
            </a:r>
            <a:r>
              <a:rPr lang="ru-RU" b="1" dirty="0"/>
              <a:t>)  параметры страницы.</a:t>
            </a:r>
            <a:endParaRPr lang="ru-RU" dirty="0"/>
          </a:p>
          <a:p>
            <a:pPr lvl="1">
              <a:lnSpc>
                <a:spcPct val="150000"/>
              </a:lnSpc>
            </a:pPr>
            <a:r>
              <a:rPr lang="ru-RU" b="1" dirty="0"/>
              <a:t> </a:t>
            </a:r>
            <a:endParaRPr lang="ru-RU" dirty="0"/>
          </a:p>
        </p:txBody>
      </p:sp>
      <p:pic>
        <p:nvPicPr>
          <p:cNvPr id="15362" name="Picture 2" descr="C:\Пользователи\Администратор\Local Settings\Temporary Internet Files\Content.IE5\KJQC0CHC\MM900318056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3922">
            <a:off x="1424706" y="740814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Пользователи\Администратор\Local Settings\Temporary Internet Files\Content.IE5\KJQC0CHC\MM900318056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05483">
            <a:off x="6088613" y="4461148"/>
            <a:ext cx="1670587" cy="10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3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indent="-539750"/>
            <a:r>
              <a:rPr lang="ru-RU" b="1" dirty="0"/>
              <a:t>10. Модем, передающий информацию со скоростью </a:t>
            </a:r>
            <a:r>
              <a:rPr lang="ru-RU" b="1" dirty="0" smtClean="0"/>
              <a:t> 28 </a:t>
            </a:r>
            <a:r>
              <a:rPr lang="ru-RU" b="1" dirty="0"/>
              <a:t>800 бит/с, за 1 с может      передать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pPr lvl="4"/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две страницы текста ( 3 600 байт);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рисунок ( 36 Кбайт);                               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аудио файл ( 360 Кбайт) ;</a:t>
            </a:r>
            <a:endParaRPr lang="ru-RU" dirty="0"/>
          </a:p>
          <a:p>
            <a:pPr marL="2171700" lvl="4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видео файл ( 3,6 Мбайт).</a:t>
            </a:r>
            <a:endParaRPr lang="ru-RU" dirty="0"/>
          </a:p>
          <a:p>
            <a:endParaRPr lang="ru-RU" dirty="0"/>
          </a:p>
        </p:txBody>
      </p:sp>
      <p:pic>
        <p:nvPicPr>
          <p:cNvPr id="14339" name="Picture 3" descr="C:\Пользователи\Администратор\Local Settings\Temporary Internet Files\Content.IE5\VSZGSKTF\MC9001235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45024"/>
            <a:ext cx="2134545" cy="26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3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196752"/>
            <a:ext cx="7125112" cy="30963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>
                <a:solidFill>
                  <a:schemeClr val="tx1"/>
                </a:solidFill>
              </a:rPr>
              <a:t>2. Чему равен 1 Кбайт</a:t>
            </a:r>
            <a:r>
              <a:rPr lang="ru-RU" b="1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1714500" lvl="3" indent="-457200">
              <a:buClrTx/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</a:rPr>
              <a:t>1000 бит</a:t>
            </a:r>
            <a:endParaRPr lang="ru-RU" sz="2000" dirty="0">
              <a:solidFill>
                <a:schemeClr val="tx1"/>
              </a:solidFill>
            </a:endParaRPr>
          </a:p>
          <a:p>
            <a:pPr marL="1714500" lvl="3" indent="-457200">
              <a:buClrTx/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</a:rPr>
              <a:t>1000 байт</a:t>
            </a:r>
            <a:endParaRPr lang="ru-RU" sz="2000" dirty="0">
              <a:solidFill>
                <a:schemeClr val="tx1"/>
              </a:solidFill>
            </a:endParaRPr>
          </a:p>
          <a:p>
            <a:pPr marL="1714500" lvl="3" indent="-457200">
              <a:buClrTx/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</a:rPr>
              <a:t>1024 бит</a:t>
            </a:r>
            <a:endParaRPr lang="ru-RU" sz="2000" dirty="0">
              <a:solidFill>
                <a:schemeClr val="tx1"/>
              </a:solidFill>
            </a:endParaRPr>
          </a:p>
          <a:p>
            <a:pPr marL="1714500" lvl="3" indent="-457200">
              <a:buClrTx/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</a:rPr>
              <a:t>1024 байт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</p:txBody>
      </p:sp>
      <p:pic>
        <p:nvPicPr>
          <p:cNvPr id="25602" name="Picture 2" descr="C:\Пользователи\Администратор\Local Settings\Temporary Internet Files\Content.IE5\VSZGSKTF\MC90043259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2108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1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48478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 3. Первые ЭВМ были созданы в</a:t>
            </a:r>
            <a:r>
              <a:rPr lang="ru-RU" b="1" dirty="0" smtClean="0"/>
              <a:t>:</a:t>
            </a:r>
            <a:endParaRPr lang="en-US" b="1" dirty="0" smtClean="0"/>
          </a:p>
          <a:p>
            <a:endParaRPr lang="en-US" b="1" dirty="0"/>
          </a:p>
          <a:p>
            <a:endParaRPr lang="ru-RU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40-е </a:t>
            </a:r>
            <a:r>
              <a:rPr lang="ru-RU" b="1" dirty="0" err="1"/>
              <a:t>гг</a:t>
            </a:r>
            <a:endParaRPr lang="ru-RU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60-е </a:t>
            </a:r>
            <a:r>
              <a:rPr lang="ru-RU" b="1" dirty="0" err="1"/>
              <a:t>гг</a:t>
            </a:r>
            <a:endParaRPr lang="ru-RU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70-е </a:t>
            </a:r>
            <a:r>
              <a:rPr lang="ru-RU" b="1" dirty="0" err="1"/>
              <a:t>гг</a:t>
            </a:r>
            <a:endParaRPr lang="ru-RU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80-е </a:t>
            </a:r>
            <a:r>
              <a:rPr lang="ru-RU" b="1" dirty="0" err="1"/>
              <a:t>гг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26627" name="Picture 3" descr="C:\Пользователи\Администратор\Local Settings\Temporary Internet Files\Content.IE5\VSZGSKTF\MC9002339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2406713" cy="181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3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268760"/>
            <a:ext cx="684076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4. Какое устройство обладает наибольшей скоростью обмена информацией</a:t>
            </a:r>
            <a:r>
              <a:rPr lang="ru-RU" b="1" dirty="0" smtClean="0"/>
              <a:t>?</a:t>
            </a:r>
            <a:endParaRPr lang="en-US" b="1" dirty="0" smtClean="0"/>
          </a:p>
          <a:p>
            <a:endParaRPr lang="en-US" b="1" dirty="0"/>
          </a:p>
          <a:p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 smtClean="0"/>
              <a:t>Флэш </a:t>
            </a:r>
            <a:r>
              <a:rPr lang="ru-RU" b="1" dirty="0"/>
              <a:t>-</a:t>
            </a:r>
            <a:r>
              <a:rPr lang="ru-RU" b="1" dirty="0" smtClean="0"/>
              <a:t>карта;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жесткий диск;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дисковод для гибких дисков;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микросхемы оперативной памяти.</a:t>
            </a:r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34822" name="Picture 6" descr="C:\Пользователи\Администратор\Local Settings\Temporary Internet Files\Content.IE5\8G84DFSS\MC9003595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653136"/>
            <a:ext cx="1830629" cy="171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3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556792"/>
            <a:ext cx="648072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5. В электронной таблице имя ячейки образуется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произвольно; 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из имени столбца;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из имени строки;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из имени столбца и </a:t>
            </a:r>
            <a:r>
              <a:rPr lang="ru-RU" b="1" dirty="0" smtClean="0"/>
              <a:t>строки.</a:t>
            </a:r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0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0676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6. Системный диск  необходим для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первоначальной загрузки операционной системы;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систематизации файлов;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хранения важных файлов;</a:t>
            </a:r>
            <a:endParaRPr lang="ru-RU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лечения компьютера от вируса.</a:t>
            </a:r>
            <a:endParaRPr lang="ru-RU" dirty="0"/>
          </a:p>
          <a:p>
            <a:r>
              <a:rPr lang="ru-RU" b="1" dirty="0"/>
              <a:t>           </a:t>
            </a:r>
            <a:endParaRPr lang="ru-RU" dirty="0"/>
          </a:p>
        </p:txBody>
      </p:sp>
      <p:pic>
        <p:nvPicPr>
          <p:cNvPr id="24578" name="Picture 2" descr="C:\Program Files\Microsoft Office\MEDIA\CAGCAT10\j020546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61048"/>
            <a:ext cx="1818742" cy="18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05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09514"/>
            <a:ext cx="61926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endParaRPr lang="ru-RU" dirty="0"/>
          </a:p>
          <a:p>
            <a:r>
              <a:rPr lang="ru-RU" b="1" dirty="0"/>
              <a:t>          7. Определите вид ссылки</a:t>
            </a:r>
            <a:r>
              <a:rPr lang="en-US" b="1" dirty="0"/>
              <a:t> $H$13</a:t>
            </a:r>
            <a:r>
              <a:rPr lang="en-US" b="1" dirty="0" smtClean="0"/>
              <a:t>:</a:t>
            </a:r>
            <a:endParaRPr lang="ru-RU" b="1" dirty="0" smtClean="0"/>
          </a:p>
          <a:p>
            <a:endParaRPr lang="ru-RU" b="1" dirty="0"/>
          </a:p>
          <a:p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гиперссылка;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относительная;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абсолютная;</a:t>
            </a:r>
            <a:endParaRPr lang="ru-RU" dirty="0"/>
          </a:p>
          <a:p>
            <a:pPr marL="1714500" lvl="3" indent="-342900">
              <a:lnSpc>
                <a:spcPct val="150000"/>
              </a:lnSpc>
              <a:buFont typeface="+mj-lt"/>
              <a:buAutoNum type="arabicParenR"/>
            </a:pPr>
            <a:r>
              <a:rPr lang="ru-RU" b="1" dirty="0"/>
              <a:t>смешанная.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31747" name="Picture 3" descr="C:\Пользователи\Администратор\Local Settings\Temporary Internet Files\Content.IE5\VSZGSKTF\MC9002974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97152"/>
            <a:ext cx="1826057" cy="161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4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659</Words>
  <Application>Microsoft Office PowerPoint</Application>
  <PresentationFormat>Экран (4:3)</PresentationFormat>
  <Paragraphs>256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Spring</vt:lpstr>
      <vt:lpstr>    Презентация    к открытому  уроку – игре  «Кто лучше всех знает информатику?»       в 11  «Б» классе     Учитель информатики и ИКТ:    Мелкина Татьяна Николаевна                          </vt:lpstr>
      <vt:lpstr>       Отборочный тур   Задание: расположите в порядке   убывания числа:   1)  101      2)  111      3)  011      4)  110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djforsagetlt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Открытый  урок – игра        в 11  «Б» классе  по теме:    «Повторение изученного материала»     Учитель информатики и ИКТ:    Мелкина Татьяна Николаевна                          </dc:title>
  <dc:creator>Matrix</dc:creator>
  <cp:lastModifiedBy>Matrix</cp:lastModifiedBy>
  <cp:revision>23</cp:revision>
  <dcterms:created xsi:type="dcterms:W3CDTF">2014-01-30T15:37:30Z</dcterms:created>
  <dcterms:modified xsi:type="dcterms:W3CDTF">2014-01-30T19:29:50Z</dcterms:modified>
</cp:coreProperties>
</file>