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EE40-8AFF-4B7B-A9EB-22A88BFA5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38653-5140-4E19-8852-74696A2A3689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4017-4903-4234-ABE7-A15B84BA9C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-103387"/>
            <a:ext cx="9432600" cy="69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785794"/>
            <a:ext cx="9733114" cy="2585323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развития Интернета.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Адресация в Интернет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6" name="AutoShape 2" descr="data:image/jpeg;base64,/9j/4AAQSkZJRgABAQAAAQABAAD/2wCEAAkGBxQTEhQUEhQVFRQUFRQVFRQVFxQVFxcVFBQWGBcXFBUYHCggGBolHBQUITEhJSkrLi4uFx8zODMsNygtLisBCgoKDg0OGxAQGiwkHyYsLCwsLCwsLCwsLCwsLCwsLCwsLCwsLCwsLCwsLCwsLCwsLCwsLCwsLCwsLCwsLCwsLP/AABEIAMEBBQMBIgACEQEDEQH/xAAbAAABBQEBAAAAAAAAAAAAAAADAAECBAUGB//EAD8QAAIBAgQDBQYEBQMCBwAAAAECAAMRBBIhMQVBURMiYXGBBjJCUpGhYrHB0RQjcuHwFUOSM4IHJKKywtLx/8QAGQEAAwEBAQAAAAAAAAAAAAAAAQIDBAAF/8QAKBEAAgICAgEFAAICAwAAAAAAAAECEQMhEjFBBBMiUWGRsTKhQlJx/9oADAMBAAIRAxEAPwDxC0cRRxGAICSAjgSQWNQtkQsmqyQWEVIyQkpEFSEFOFWnCLTjqBKUwa0vCHSiOghqdGWqVC8ooEJZCqmHHQSxTwt+Q+01sBwlnNgCT5TqMD7LohHbsQfkXvN69JeOKzLPPRxlHh1/h18hNbCey9V/dpE/9s9U4JwJTTvSoil0er3mI8FEhi8VVwtN3FFr5iiuzHW97FUtoI6cbpdiNzatvR5qnswA+WoVVuahSzfQCdNwr2GWomamE83W7fQiw+kwuIcXxVZy1QMbbWW2njYTreE+3Bp0glSg+ZV3UaGw0uLR59aSs6C38noqYr/w9cjWomnLLp9LTkOLcBpUHy1HtfmtO4v9Y/G/aLGVyxao4VvgW6rbpMSmWLAbsTbXXfzgX7Q9fTZp4Ph9D3xWICnUhFBv0W51MPVw1FxcG4U94VaatdSbZsya+Y8ZmcUxgqWpqqBE0uotmPNj5yjRzUz3WYX3HIiK+L8DK/s0zwig9sropuRubeGjgW+sqY3gFSmoYqCh1DrZl06229ZscMxVFxlORKnIkAhv+WxhrNTNwBbm1Pun1Gx8iJNwT6GWSS7OQaiOg+kE1HwE7bE4KniLEKEqNoCgsrED4k+E+Ux8TwOqjFWUKQbd5lUHyJOo8ZCUKLxyJnNvR8IFqXhNevhipIYWI3ErNSk2iqkZbU4NkmhUpSs6RWiikVSsgRLBSDZYtFEwNopMiRgGsaKPFAdYpMCJRCKIUgNiAk1WISaiUSJtjqsOiSIEsUllFEjKRNBD06camk0MFhixl4xM85iw2FJnX8B9kndc7KQvKw1J6CdD7Heya2FSuNN1Tm3pOl46agQmjdMtNrBVDMnjl2zdN4HNRdE1ByVsJ7PcCp0hqB/nU8zI4XhCZndwFBY5UvfTmWI3J6cpg4v2gbC0l7RGNQIA+YqSp8be8x522mc/teaiqKSNqe8z2C26KJ0ZSlJqL/gMoQjFOaVfp21b2goocmYLbQdLDpKicbSvdQGrKAblV26a/N4CcTxjiuGA1OYjqe75dT9JhYP2pKELTqsq32DWHoJoXp4pW3T/AEzvPKTpK1+Gjxkm7L3lYE6Em/kZzr16ia5mtte5HpOgx/GUJzBg7HU/3nEcZ43UclbgLfYD9ZXO4JfoPSqctVr9NB+LVBqtQ93kTcfQyVHif8su9NCzkqpAytb4zcctbepmPgKBcWG7Gw8uZlmpVUuAvupZV8hz9Tc+szxbZqnCKE3ZXPean0BGdb9CdDEuDcm4IqC170zew8V3ljGIhFm0mQ9BVPdY36g7fSCVoMEpF3+DOpDeV+vQiRpYqpT11H5GQTipFlqfzANB8LejjX63kq1PtbZDma1ypsHHlyf01kZNVofi0/kdt7IYpKivUCkVRovdumfk3gRvCcV4VUrU872FRTzIFwdCPLYj1nI8D4vUFShTc9ym+mlvO5G+3OdDw32j79bOGak4IABBZDfQg9JOOR/8jpYv+pj8Xo2qMCCCoVfVVA/QzMelOyxmR1R17OxXKSyuTcE7nkdhMjF4EG9lysBmyg3Vl6of0jOPk6M60znHpynUpzWqJKVZJNllIznWBYS5VSVnWK0VTK7QZEMwkCIlFEwcUe0ecMSAk1jLJiMkIyaCGRZBBDASkUSkyarLNJYKmsuUqcvGJmnIPhqV53/snwhaY7eqBpbs0OmY/M34ROf4BweozBsjEacjY/2mnx/jBFqSnbRiOg6Ts2T240uyWKHuSvwddxL2up0ly0WzVGsXbkLn3R+0jU9r6RR11Ukbre7uQBc+H5TzT+IzsOW0tY+r2KB2974V/wDt+0yYozyO115NWSUMa4+fAfH1rXeuzP8AKrMfv+0wuIccYjIllW3L8rzOxeNeqxZ76/5pIrg20PIzepqC44/58mb2eb5ZNv8A0Aaozbm8anQJ1mjTwHXQQdVwmi79f2kW77NK10BXFkbSvXXM2g3hAL8pdwuGLMoUakgAecZJyFbUdhqSFKbMOf8ALT/5n6aesjgaIWxYek0OJ01WwFrIMtvHmfU3mXUrzRGKiZHJz6LuIUMLDaYmMut1H1lqtUuCQToNZRarm35yWWaL4cbRSsSeplugGPW6m4PhCYfDgan7yWUk93brIKNo0OR0fCK2HajUbEOy11stOwAup0N2trp6ypSxi0mymn5NnJBUnQjSxHjMwoSQD5GaeCoqw7NzcfAT8DfsYvJR0T4N/I6DCVKb2FzTv7wbvKfG4taaVPg9S1wpYLnKkagqyG9j0vb6znaWGIGUctCOYnQcA4jUCGkxYKDofl6GPB2qI5YuOzlsZhGQ2YEHxmbUpTv/AGmwRNMkrZlbNcDRlsFLdBc6zjKtOJKNDwnaMmpTlOqs1ayShWWKWiyg4gjLFQQJERlosFaKSMUUex1hFg1hVlEIwiQ9OCUQ9MSsURkyzQvt1nTcGoLTJYqHdBcgi6qSbKpHM3OvlMfhyZFNU73y0/6uZ9B9yJ0XC+FVRh6lTIe9a3M3Bubgbb31mqCS2zDll4RrYfiNRKTvmJeoSiknYfER06TB/gVLjO+bMeW9+kscbrNko06e+Tl4MQfuIHD4NqVRGfW2p8D5w4cEJr3Miv8AolmzSh8ISr+2G4fgQlV9SQgFr20J3+05rimMNR3+XN3fTS87VsOrU6hBtnuSb25W3nA16LI5VhqNIci9uHGPWw+kksuRzl2klssUcJe1zbqf7y721NB8xlXD0CRr3R95M4PzmQ9IHXxbuLbCUmWxmgV0sdB0lYgE9BOOGwikna82sKezVqlvwr4MR+gvKOGIBsAb/wCaQvF8Rksg+Ed6/wA5979vSaIfGNmXJ8pUVKuKsbb3mfiGF/OM9S5184CobyEsjbNMIJEjXsCBrfrI06x2giuskCIjbKLRd0l3D02awWxvtaUKNQG07D2fwwClug+5lVqNkJ7dGSuC115R8trzWroASRrKNLDEkk2Vb6k6AfufCY+3ZoTpFhazE0msbuv1KkqT9hO39mFFwXC7WNyNQeRE4nH8UqNRWhSUmlTYtmAOck7gkbLrtND2Lx4puC4uNQVOkTIq2dB2qPQONcJQEtrlZcpW1xyve+g0nnftJgERr0fcFgd73NyDY+H5T1bC4ztUYA2Olj42uJzftMlPIy1tbFNVUZsp0vm0uc3I8ryuKfNUZ8sODs8nrLM+us6XjuAFJgFYsGFxcWNuR8iNZgYhY7DFmZUErsJbqiVniMvFgrRRGKChx1hFkBCJGiKw1OWqAvoBcnaVEnQey1P+Z2h/27Ef1E6H0AY+k0QRnyF7F1BSK01s1RFALbhGOrBb7tc2J5W0hsDxirRqL2bnQd7XRi2pzDnMWm5dyx1LMWPmTcy9gaRN6pFwD3QRozHYeXOanG8bSMelO2dWqUzQL5xTrKncXclWN+e3M6zkv9QYtmao1tgAbtbqR4zUxSC9zdg46+Gov4bTVwNKklIP2YS40H63OsT08nkk4t7XgnlUcS5JXZT4dTaoLZCij3i5C+RsJbxnD0N00J1KkCxufx/vKOP4yahyIQFOhMxsbiOhItoLG0pONLTGxpyd1TL9bh9ZQStIsBubg6+V7mZFTGttYL+c1fZ2q2YtcmynneA47hy1Q1BswufMdJJ4fhyReOd+5wkY7EmRSOTD0KVyLkdLA6yCWzS9I0eEUwLufgF/NvhH1/KZXEKhJJOt9z4zbxKZKYp27x77c9xoNOg/OYOMQ9JonqJnx7nZRaQZ5NxIOsyGwV76Aaya4UiQFfLtb6R6eJ111hVeRXfgPSoazq+CY7ulNLAXHiec5SriALW6azT4HTLsWuFCjVjsJSSTi0R2mmzp8ALvmbZTmJOwH7wnG+KrVYk0qeTZRaxXxBHOYWN4oPdS4Udd2PUyi2MvzmNaL8b2y/WohyP4dmDWuUJs1x8hHvfnC8D4hmcU6u5NlbmD0bqL9ZgPW8Z0HsxiqFSsi4m6lQclRNyw1VXHPXS/jGq0B62ej+zvda/XQjoRJe3Kdmui5ixzk/CDyHjrc2gOD4mkKjI9Qq9s3eA94/DodDrLvGMeCgYk9y4A3F/xDmNJHEuGTfkbLLnj14PMvaFyXXMbsKahr9d7egIEwMROr9pcCLLWU37QZmA1AJJBIPS42O05SuZraM0DPqiVaglypK1STZpiVjFJERRShFYVYEQix4isOhnQezbC1YaX7JnF/wACtf1s32nOpNj2drZaykC/dqC29702FvWaIGfJ0EwK+8eik/59Zv1KnYrTQ7BQx/qbU/awlDCUVR2A1WoqhCfld1tfy1B8pocQbtWqAWupzrp00IHhYAzZ4oxN/IpUKxYsB8WoB17w1vblcTXxCPXVFS1lT62H35yOAwCnLV5CxbxMYoVDZQAbAg3PdvroJ3Hg+a+iUnydEKGDRCpZSb27ultephuI0MO5ygZd9bDcaW85liu9Qi5N7jX1M1EKomYkaam+5PWebL1070tfRsj6RPbbv7I4DAU6Qt2o7+3lD49AEPNSDb8pm4nFpUU2FtZPh2MzgUqm3wt0PjNOD1yk+ElSIZvSSj807+zEegu5+kPgcOpf8K3ZgflGp/zxm+OCA5rkHTT+0yq2CKIw1zOx1/Av7n8o+TC47K4/UxnryC/i1zXN9TcdBeLEU6ba3vflKBw5+kEXN5Pk6pluK7RDEEA6C8pVGY+XhLwqjn+kGUvtJuH0UU/szKqGBtL1ZDeEwuCuMz91BfW2rHovU/lEcWPyQDBYMvdibItszdPLqfCX1xeYFKd1pg3UHcnqx5mAquzkALlUaKq/5qfGRXAVR3rZFJtmchB94y12LL5DFyDYzRw3DalSmXRbqDb1gaNGm9lLtUcH/bXS3Ml22HjaWMbxNaYFKiikXzM7fzLvt3SdLAeGshKKT/A85PXkjQ4YTYk311WmC7ep90fWaXDsKM4QVKWHuG77uHqaKTbu6Le1pzWMx1V9GZiDy2H0Gkp5TOT+guLfbPReCcVVlCBs1VQRTqEWB/D18iZucMxQdWSqTpe4G99dJ5Zw6uQwnoPDaprBXAJfRalhvpo37yT3JMdrjFr7BmuxfsyR2VdSikC4W18pHMEHfznIYpSpIOhBII8ROjxdTs0GuqGpYjYu4C5QedgLnxmFxl8xSpqTUQEn8S3U/wDtmyRjxmXUlZ4aoZXcyTNMQbRSJMUUrRFYQGDvJCFAYZJe4bWy1EbkGF/K+sz0MPTM0QZGaOq4Uv8AMFFiAVqg0ydr5hcHwI1//YCjiytXNzDfrzEAav8A06o37t/6qZAN/MAGWuJrneowtnVjnA2I5OP1+s2qVUzBKOy5j6hCjITkOtvHmPSFTEHsyza6BVHVmHPwG8z8JxAHu1BdDa4GnkR4y5j0AQEWIN8hHS9j6xfUZeONyRPFjfJRYPD4oLoRsNPGMrlxnqaUxso+IjkP3mfhkLPa9gtyx6KNSYmxBqMdwALADYDkP7zwj039IvY2mqPZdF7pGt9CAd+e8PjatNbZfiGpG2Yb7yjTq9pTA/3EFlHzL08xrIKAEuw3tbTacGJcwmLu4GbUkAcrefhOnTG0q9wbAqcoPUD95ytDDsqNUABNsqka3zbkeQv9YuDvlbvHnYj95fDneJ34+iWTCsn4zT4vhMhuLWmG6KTv108Z1dRVxCZdbrfW3TqZzGO4f2bWqVFAv8Pfa3Ww0+89OdSXKPRmxZGvjLsp/wAOoOusMlG5sBfwAgUxKhrU6bVSfdL335nKv6mFq8bdFAzBmF+4AAi9L299vtI9Gh2+i6OFLTN8QVQWvkJ7x6aLcgTPxuLpc89QjRRoiAdABrKFNqta5yk82Y7DzY6CMaVNQC9QE31RNTbxY6D7znJAUX5Df62wP8tVpnYZF1/5G5JlSphSSHxD5QdbXzVCPBeXmYqvEspPYqKYItcasR/UdR6Wmcdd/vIydmiEa2Wq2PAGWkMi7HW7P/W3Py2lX+I+0jkg2Em20VUUGqYomNTrSuZJYqkw8VRepPrO09keOGk6031osTnTrcWuetrbTh6O4M3uEVFVgXBYWOl7a201iS/zEmvizZ9rsOUcH4SSFA90DQgp+EhgZi4x70KWuzVRboDlO/mTNn2lrmph8K5sAA9MKL6BWupN+ZF/+MxMe9qNFb/O5HTM1hf0W80sywRl1DANC1XldjJs0RIMIoxMUSyohJgwYkhGTOaCKYZDK4MKhl4slJG1wt8wNMn3tV8HG312+kNjq7IyOvduovb5k7puOvh4zIoPYia9WmXzKy99h2y9bWOYeo19Jpu4mWUakO6iqM9MWYe9THS1yy+Hhyl3h+J/8ueeVzmQ81bUMDyIN5z9KoynMpII2ImvwrFK72ayFxlPyub6H8J+0lNclxZ1cdmvhcEtSnUFAjtGTRWNmKp3mAbYmw89Ji4WpkuwOu1jt6w7cJrUXOhQA3DMcgHkTDjFUd6uWq3Ps1KG/i4sD52M81rwVTrrZUos/wAPM3uBz8J1XB8LSrFlqoQ5QlGHusQPivpeYlHjNFLhKDLpuXzn0zLp5wOGx9OpUBbtTlOa5qaKqa6DLptaFUjpWzSx7pRVaZqjQXKICTdtdTsLC0rUaiGjVrUVRRSKgiq2Z2LGwKraxtK1Xi2HquzVKJVmJObMxXzZVtr5Q/Ce+rIv8OAwUhri91a/eDnpflO0LtIpUeJVXsDma99Btcn5RNHD4So9zVyolz36ndt4AHU+QheP0ThXUNWFYlQQKXcQA/MV38pzNbFM7XYk22HIDoByhjNw2mNx5+DoK1Ojlyo1jrmKixbzY7DwEw61RKbDJTAtfvN/MJPWx0+0nTY8pS4kRYm/OaMeeUtM72VHplLiOIdjdmJvy5fTaVadUjxg3a8jFlI1KNKi1UAMDaQEKg6wI56JKIJxDmoOkC7x2CIMLHkSZJZIcNSM6DhFLNcsbIouzdB0HUnkJm4bAWAaocq7gfE39I/XadGcBdKeapSo0mGYAtdgOpVbsWPjDxuRnyS1SJk9vRe/cQVUseSIqMD62t5kznOJYvtHLWsNAB0VRYD6CaXFuJLkFCgWFEHMc2hqPzdgNhpoOUwnMrJk4RBs0GxkiYNpNs0JESYo0UQehwY8heODCmEmDCIYGTUyiYjRapPadAcVRZ+1zVFa+YrlB35A3GnLynNK0sUams1Y5eDPOBuYzsFsyU6jK+q52CjfUWUX0PjKh4k3+2iU/FVF/wDkbmNhxYmk+zWKNfQE2sfIjQwLIQxBFiDYiLKxYpG/h+JfxFIJiCWqLopY94gc0br4GM3CgAWpnP1Bsr+Vtm9JzuKfvCx26Td4ZjhWASpqw1Dczbr4yGXGm7Q0VSFVQjRlI8DpFRwdqdWou7WS3nq32UfWWsW70CbkspHxAMLeF9vSGr8WSthhRSmi1VctdbKWUi22xP3mWgytdnM1aJttIUqhRlYbqQbGaq4aowF0cEfhaCr8Hc942UdWOW3mDr9otD8kQxFEi5QXpuMynp1HodJRVrXnT8N4quDouoUVWq6d8d22zMgOo6XnP1qdNySj5CdctT9GGn5RmgRkBOLsPzmdiK2bealbhNULfKSDaxWzD7TIr0ipsQQfEETRCPGA0WmwDRrxzIXiFiQMKrRqWHdvdRm8lJ/IS2nDKmXMQFA3LMq/Ym8aIJNFVhBkTSbDUltnqg9RSBY+V2sIM41VFqdMA30d+83hp7o+kLFT+ivQwLsC1sqjdmOUel9/SWkqU6elMdo3zuLAHqifqZUr4hnN3Ysep/TpHwy6xUF35NGlmd8zEsep1k8VU1+0el3U8TKlVo8FWyEtuhneCdojAsYGx4xETIExSJk2yyQ0eNeKAIgYhIiK8NhoJeODBySmMpCtBQYZGlcGEUy0ZE5I1VPaJb401X8S818xv9ZPDkVBa4V1Bsfn8D47zOoViDcctoevr310+YDkeo8Ja72QcfANxqby1g62RkbmGB9OcYV1q6VDZ9AKnK3R/wB4HEUmQ94b6XGoPip5yY34dVxmqWQ3a4VTlvyHIXnL1Dc7zVTEZkA6rY+gmWtG7AH1mOa2U8GhwftKtRKQdhmYAElrDxNpoY/B/wAPUdazo2VrAIwbtPEEbL4ysGFKnce8406qvX1/SZ9SzDUa9YBKv/wji8RnYsbeAGwA5DwlWopJFryzSoAAsddYKrib+EtDDa5Ng57pIapXKCwO3MG2sgOLVgbiq97WuWJ06ayvV3gHEpKXhDwgi3/q1XKVz6Ne4sut99bXkX4vWIUdoe6QVsFFiPISkwkZBstxRbq8SrMbtUcnb3jt0leNJgQqztIYmNJWiJtCzrGU2lvBUifX8hvKlMXMvqbCw9f2jQViTdBatSV3aMzSDGM2SSIkwbSTmQJk2VRAyMk0jEKoaKKKAI8cCNHHjOs4aODGiE5MBO8kDBxwZRSFaDq00eDm9VAdRqSDsQoJIP0mWplrh2ICVFY7A6/0kWP2JlYyonKISoB7y+o6SdLGOotoy75WGZfpI16TU2t6q3Jl5EHmJOjTzmyDvfKOf9P7R2r6J19l3B4mkBqrKfwkML+TbD1mnw3B0Gqhnep2QIzkKBZfO+/hMgYZU/6xyn5Bq/7L6wrY/MMugA2UbeZ6nxkJrdnLekX/AGmNPt27J89IhShIt3baC3htMcAkyzUtUp2+Knt4qTr9D+czcRiMosJ0cfmXQE3/AIosYnEaZdLSg7CV2rGRNSNLJZWOKiyKkdsQDylMvFeJzH9sNUgwsZZITuw9EhHkiI0YWxiYMi8MlInb1J2HrJnKNBr1b9vCLVhsVJcvn+UV5HNGvG6EeyZMiTGJGnXn/aQaK2FIcmQJiO3jIGKOkIxooorGQ0UUU4Io940UBwo8aKccPHEjHhTATBkgYKTBjqQGi7h8e6Cyt3d8pAZb+TXEM3FapFs5A6KAg/8ASBM28cGUUxHFF4YkNpUGbofiHkefrJhOaHMOmzD05+koXjhoW0xeJdo4zK1xoR/mslxLDBgHT3T9m5qZWXFHZgGH4hf77w+HxVMbqwB0Zb5gfQ6gw9qheNPkjOaiRIFTNipw9SC1KpmXmCpDL/UBfTx2lE4U8mT/AJD9ZJwKqVlS0aXP4Nuqf81k6PDyzBQyXJsLNf8AIReLG5IppJ2h6lCmpI7QtY27q2B8iY3bKPdX1Y3+20ZJgYkpk+P+dZIhRucx6Db1ME9djufTl9IMmO2haC1KxPlyA2gyZCKI5DcSd4rwd4rxbOoKxkCY0aBsNDyJMUaCwoeKNFAEUUUU6zhRRRQHCiiihOFFFFORwo8UUYAooopxxKPFFCcKKPFOYCzw73/+1vylRo8U45dkJYwPvejflFFCwsBGiinHCMUUUU4QjRRRThRRRQnDiKKKAI0UUUBwooopxwooopx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58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Наиболее крупной глобальной сетью, охватывающей практически все страны мира, является компьютерная сеть </a:t>
            </a:r>
            <a:r>
              <a:rPr lang="ru-RU" sz="2800" b="1" dirty="0" smtClean="0"/>
              <a:t>Интернет. </a:t>
            </a:r>
            <a:r>
              <a:rPr lang="ru-RU" sz="2800" dirty="0" smtClean="0"/>
              <a:t>Этот термин появился в 1982 г.</a:t>
            </a:r>
          </a:p>
          <a:p>
            <a:r>
              <a:rPr lang="ru-RU" sz="2800" dirty="0" smtClean="0"/>
              <a:t>В дословном переводе на русский язык Интернет — это «</a:t>
            </a:r>
            <a:r>
              <a:rPr lang="ru-RU" sz="2800" dirty="0" err="1" smtClean="0"/>
              <a:t>межсеть</a:t>
            </a:r>
            <a:r>
              <a:rPr lang="ru-RU" sz="2800" dirty="0" smtClean="0"/>
              <a:t>», т. е. это объединение сетей. Интернет (</a:t>
            </a:r>
            <a:r>
              <a:rPr lang="en-US" sz="2800" dirty="0" smtClean="0"/>
              <a:t>Internet</a:t>
            </a:r>
            <a:r>
              <a:rPr lang="ru-RU" sz="2800" dirty="0" smtClean="0"/>
              <a:t>) — это всемирная информационная сеть. Иногда Интернет называют просто и уважительно Сеть. Это направление компьютерной технологии сейчас стремительно развивается.</a:t>
            </a:r>
          </a:p>
        </p:txBody>
      </p:sp>
      <p:pic>
        <p:nvPicPr>
          <p:cNvPr id="20482" name="Picture 2" descr="http://upload.wikimedia.org/wikipedia/commons/thumb/0/04/Stamps_of_Azerbaijan%2C_2004-683.jpg/220px-Stamps_of_Azerbaijan%2C_2004-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044640"/>
            <a:ext cx="4071966" cy="281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6-tub-ru.yandex.net/i?id=149756991-12-72&amp;n=21"/>
          <p:cNvPicPr>
            <a:picLocks noChangeAspect="1" noChangeArrowheads="1"/>
          </p:cNvPicPr>
          <p:nvPr/>
        </p:nvPicPr>
        <p:blipFill>
          <a:blip r:embed="rId2" cstate="print">
            <a:lum bright="-2000" contrast="1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500" dirty="0" smtClean="0">
                <a:solidFill>
                  <a:schemeClr val="bg1"/>
                </a:solidFill>
              </a:rPr>
              <a:t>Историю Интернета можно разделить на Этапы: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1945—1960   Теоретические работы по интерактивному взаимодействию человека с машиной; появление первых интерактивных устройств и вычислительных машин, в которых реализован режим разделения времени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2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1961—1970   Разработка технических принципов коммутации пакетов, ввод в действие </a:t>
            </a:r>
            <a:r>
              <a:rPr lang="en-US" sz="2200" dirty="0" err="1" smtClean="0">
                <a:solidFill>
                  <a:schemeClr val="bg1"/>
                </a:solidFill>
                <a:latin typeface="Baskerville Old Face" pitchFamily="18" charset="0"/>
              </a:rPr>
              <a:t>ARPANet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2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1971—1980   Число узлов </a:t>
            </a:r>
            <a:r>
              <a:rPr lang="en-US" sz="2200" dirty="0" err="1" smtClean="0">
                <a:solidFill>
                  <a:schemeClr val="bg1"/>
                </a:solidFill>
                <a:latin typeface="Baskerville Old Face" pitchFamily="18" charset="0"/>
              </a:rPr>
              <a:t>ARPANet</a:t>
            </a:r>
            <a:r>
              <a:rPr lang="en-US" sz="220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возросло до нескольких десятков; проложены специальные кабельные линии, соединяющие некоторые узлы; начинает функционировать электронная почта; о результатах работ ученые докладывают на международных научных конференциях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2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1981—1990   Принят протокол TCP/IP. Министерство обороны США решает построить собственную сеть на основе </a:t>
            </a:r>
            <a:r>
              <a:rPr lang="en-US" sz="2200" dirty="0" err="1" smtClean="0">
                <a:solidFill>
                  <a:schemeClr val="bg1"/>
                </a:solidFill>
                <a:latin typeface="Baskerville Old Face" pitchFamily="18" charset="0"/>
              </a:rPr>
              <a:t>ARPANet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, происходит разделение на </a:t>
            </a:r>
            <a:r>
              <a:rPr lang="en-US" sz="2200" dirty="0" err="1" smtClean="0">
                <a:solidFill>
                  <a:schemeClr val="bg1"/>
                </a:solidFill>
                <a:latin typeface="Baskerville Old Face" pitchFamily="18" charset="0"/>
              </a:rPr>
              <a:t>ARPANet</a:t>
            </a:r>
            <a:r>
              <a:rPr lang="en-US" sz="2200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и </a:t>
            </a:r>
            <a:r>
              <a:rPr lang="en-US" sz="2200" dirty="0" err="1" smtClean="0">
                <a:solidFill>
                  <a:schemeClr val="bg1"/>
                </a:solidFill>
                <a:latin typeface="Baskerville Old Face" pitchFamily="18" charset="0"/>
              </a:rPr>
              <a:t>MILNet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, вводится система доменных имен </a:t>
            </a:r>
            <a:r>
              <a:rPr lang="en-US" sz="2200" dirty="0" smtClean="0">
                <a:solidFill>
                  <a:schemeClr val="bg1"/>
                </a:solidFill>
                <a:latin typeface="Baskerville Old Face" pitchFamily="18" charset="0"/>
              </a:rPr>
              <a:t>Domain Name System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 (</a:t>
            </a:r>
            <a:r>
              <a:rPr lang="en-US" sz="2200" dirty="0" smtClean="0">
                <a:solidFill>
                  <a:schemeClr val="bg1"/>
                </a:solidFill>
                <a:latin typeface="Baskerville Old Face" pitchFamily="18" charset="0"/>
              </a:rPr>
              <a:t>DNS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), число хостов доходит до 100 000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2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1991—200</a:t>
            </a:r>
            <a:r>
              <a:rPr lang="en-US" sz="2200" dirty="0" smtClean="0">
                <a:solidFill>
                  <a:schemeClr val="bg1"/>
                </a:solidFill>
                <a:latin typeface="Baskerville Old Face" pitchFamily="18" charset="0"/>
              </a:rPr>
              <a:t>8</a:t>
            </a:r>
            <a:r>
              <a:rPr lang="ru-RU" sz="2200" dirty="0" smtClean="0">
                <a:solidFill>
                  <a:schemeClr val="bg1"/>
                </a:solidFill>
                <a:latin typeface="Baskerville Old Face" pitchFamily="18" charset="0"/>
              </a:rPr>
              <a:t>   Новейшая история</a:t>
            </a:r>
          </a:p>
          <a:p>
            <a:pPr eaLnBrk="1" hangingPunct="1">
              <a:lnSpc>
                <a:spcPct val="80000"/>
              </a:lnSpc>
            </a:pPr>
            <a:endParaRPr lang="ru-RU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Роль протоколов при обмене информацией: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Протоколы – это единые правила передачи данных в сети.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" y="3657600"/>
            <a:ext cx="12954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Файл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1828800" y="3276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828800" y="38100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828800" y="4267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00400" y="2971800"/>
            <a:ext cx="1295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Блок 1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200400" y="3581400"/>
            <a:ext cx="1295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Блок 2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00400" y="4191000"/>
            <a:ext cx="1295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…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200400" y="4800600"/>
            <a:ext cx="1295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Блок n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828800" y="44196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667000" y="48006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Начало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667000" y="41910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Начало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667000" y="35814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Начало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667000" y="29718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Начало</a:t>
            </a: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4495800" y="29718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Конец</a:t>
            </a:r>
          </a:p>
        </p:txBody>
      </p:sp>
      <p:sp>
        <p:nvSpPr>
          <p:cNvPr id="4114" name="Rectangle 19"/>
          <p:cNvSpPr>
            <a:spLocks noChangeArrowheads="1"/>
          </p:cNvSpPr>
          <p:nvPr/>
        </p:nvSpPr>
        <p:spPr bwMode="auto">
          <a:xfrm>
            <a:off x="4495800" y="35814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Конец</a:t>
            </a:r>
          </a:p>
        </p:txBody>
      </p:sp>
      <p:sp>
        <p:nvSpPr>
          <p:cNvPr id="4115" name="Rectangle 20"/>
          <p:cNvSpPr>
            <a:spLocks noChangeArrowheads="1"/>
          </p:cNvSpPr>
          <p:nvPr/>
        </p:nvSpPr>
        <p:spPr bwMode="auto">
          <a:xfrm>
            <a:off x="4495800" y="41910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Конец</a:t>
            </a:r>
          </a:p>
        </p:txBody>
      </p:sp>
      <p:sp>
        <p:nvSpPr>
          <p:cNvPr id="4116" name="Rectangle 21"/>
          <p:cNvSpPr>
            <a:spLocks noChangeArrowheads="1"/>
          </p:cNvSpPr>
          <p:nvPr/>
        </p:nvSpPr>
        <p:spPr bwMode="auto">
          <a:xfrm>
            <a:off x="4495800" y="4800600"/>
            <a:ext cx="533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 b="1"/>
              <a:t>Конец</a:t>
            </a:r>
          </a:p>
        </p:txBody>
      </p:sp>
      <p:pic>
        <p:nvPicPr>
          <p:cNvPr id="4117" name="Picture 2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3190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Rectangle 25"/>
          <p:cNvSpPr>
            <a:spLocks noChangeArrowheads="1"/>
          </p:cNvSpPr>
          <p:nvPr/>
        </p:nvSpPr>
        <p:spPr bwMode="auto">
          <a:xfrm>
            <a:off x="1295400" y="5410200"/>
            <a:ext cx="6437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400" b="1"/>
              <a:t>В сети Интернет действует </a:t>
            </a:r>
          </a:p>
          <a:p>
            <a:pPr algn="ctr" eaLnBrk="1" hangingPunct="1"/>
            <a:r>
              <a:rPr lang="ru-RU" sz="2400" b="1"/>
              <a:t>международный протокол </a:t>
            </a:r>
            <a:r>
              <a:rPr lang="ru-RU" sz="2400" b="1">
                <a:solidFill>
                  <a:srgbClr val="FF0000"/>
                </a:solidFill>
              </a:rPr>
              <a:t>TCP/IP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Адрес компьютера в сети носит название IP-адрес.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Общий вид: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          ХХХ.ХХХ.ХХХ.ХХХ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Адрес компьютера в сети: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3214678" y="592933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400" b="1" dirty="0"/>
              <a:t>октеты</a:t>
            </a:r>
            <a:r>
              <a:rPr lang="ru-RU" sz="2400" dirty="0"/>
              <a:t> </a:t>
            </a:r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 flipH="1" flipV="1">
            <a:off x="2714612" y="5143512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 flipH="1" flipV="1">
            <a:off x="3500430" y="5072074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V="1">
            <a:off x="3857620" y="5143512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V="1">
            <a:off x="4214810" y="5143512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Соответствие классов сетей значению первого октета IP-адреса</a:t>
            </a:r>
            <a:r>
              <a:rPr lang="ru-RU" sz="3200" smtClean="0"/>
              <a:t>:</a:t>
            </a:r>
          </a:p>
        </p:txBody>
      </p:sp>
      <p:graphicFrame>
        <p:nvGraphicFramePr>
          <p:cNvPr id="185406" name="Group 6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447800"/>
                <a:gridCol w="2101850"/>
                <a:gridCol w="2457450"/>
                <a:gridCol w="2222500"/>
              </a:tblGrid>
              <a:tr h="97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Класс сети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Диапазон значений первого октета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Возможное количество подсетей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Возможное количество узлов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1-126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128-191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192-223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224-239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240-247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16382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2097150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---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---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16777214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65534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2-28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2-27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Назначение адресов по классам: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Адреса класса А используются в крупных сетях общего пользования;</a:t>
            </a:r>
          </a:p>
          <a:p>
            <a:pPr eaLnBrk="1" hangingPunct="1">
              <a:defRPr/>
            </a:pPr>
            <a:r>
              <a:rPr lang="ru-RU" sz="2800" b="1" smtClean="0"/>
              <a:t>Адреса класса В применяют в корпоративных сетях средних размеров;</a:t>
            </a:r>
          </a:p>
          <a:p>
            <a:pPr eaLnBrk="1" hangingPunct="1">
              <a:defRPr/>
            </a:pPr>
            <a:r>
              <a:rPr lang="ru-RU" sz="2800" b="1" smtClean="0"/>
              <a:t>Адреса класса С - в локальных сетях небольших предприятий;</a:t>
            </a:r>
          </a:p>
          <a:p>
            <a:pPr eaLnBrk="1" hangingPunct="1">
              <a:defRPr/>
            </a:pPr>
            <a:r>
              <a:rPr lang="ru-RU" sz="2800" b="1" smtClean="0"/>
              <a:t>Адреса класса D - для обращения к группам машин;</a:t>
            </a:r>
          </a:p>
          <a:p>
            <a:pPr eaLnBrk="1" hangingPunct="1">
              <a:defRPr/>
            </a:pPr>
            <a:r>
              <a:rPr lang="ru-RU" sz="2800" b="1" smtClean="0"/>
              <a:t>Адреса класса Е пока не используются.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IP-адрес компьютера: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Хост - любой подключенный к Интернету компьютер независимо от его назначения</a:t>
            </a:r>
            <a:r>
              <a:rPr lang="ru-RU" smtClean="0"/>
              <a:t>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              195.85.102.14</a:t>
            </a:r>
            <a:endParaRPr lang="ru-RU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" y="457200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195-я подсеть сети Интернет</a:t>
            </a:r>
            <a:r>
              <a:rPr lang="ru-RU"/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90600" y="56388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85-я подсеть 195 подсети</a:t>
            </a:r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61722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102-я подсеть 85 подсети</a:t>
            </a:r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0" y="5105400"/>
            <a:ext cx="364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14-й компьютер в 102 подсети</a:t>
            </a:r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1676400" y="41148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743200" y="42672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876800" y="4267200"/>
            <a:ext cx="685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5638800" y="4267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DNS - доменная система имен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096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/>
              <a:t>Domain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Name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System</a:t>
            </a:r>
            <a:r>
              <a:rPr lang="ru-RU" sz="2800" b="1" dirty="0" smtClean="0"/>
              <a:t> (DNS)</a:t>
            </a:r>
            <a:r>
              <a:rPr lang="ru-RU" sz="28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DNS преобразует цифровой IP-адрес хоста (компьютера) в набор символов. 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52400" y="4267200"/>
            <a:ext cx="10255250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Домен - это некий логический уровень Интернета, 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есть группа сетевых ресурсов, </a:t>
            </a:r>
            <a:endParaRPr lang="ru-RU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имеющая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собственное имя и управляемая своей сетевой станцией.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228600" y="1219200"/>
            <a:ext cx="8534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800" b="1"/>
              <a:t>Адрес того или иного ресурса Всемирной сети, записанный в стандарте DNS, дробится на несколько составляющих, отделенных друг от друга точкой. Эти элементы носят название "доменов".</a:t>
            </a:r>
          </a:p>
          <a:p>
            <a:pPr algn="just" eaLnBrk="1" hangingPunct="1"/>
            <a:endParaRPr lang="ru-RU" sz="2800"/>
          </a:p>
          <a:p>
            <a:pPr algn="just" eaLnBrk="1" hangingPunct="1"/>
            <a:r>
              <a:rPr lang="ru-RU" sz="2800" b="1"/>
              <a:t>Такое обозначение принято называть URL (Uniform Resource Locator), что можно перевести на русский язык, как "универсальный определитель местонахождения ресурса".</a:t>
            </a:r>
            <a:r>
              <a:rPr lang="ru-RU" sz="2800"/>
              <a:t> </a:t>
            </a:r>
            <a:endParaRPr lang="ru-RU" sz="2800" b="1"/>
          </a:p>
          <a:p>
            <a:pPr algn="just" eaLnBrk="1" hangingPunct="1"/>
            <a:endParaRPr lang="ru-RU" sz="2800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b="1" i="1" smtClean="0">
                <a:solidFill>
                  <a:srgbClr val="FF0000"/>
                </a:solidFill>
                <a:effectLst/>
              </a:rPr>
              <a:t>http://www.myhost.mydomain.spb.ru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effectLst/>
              </a:rPr>
              <a:t>http://www.myhost.mydomain.spb.ru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0000"/>
                </a:solidFill>
                <a:effectLst/>
              </a:rPr>
              <a:t>http:// - </a:t>
            </a:r>
            <a:r>
              <a:rPr lang="ru-RU" b="1" i="1" smtClean="0">
                <a:effectLst/>
              </a:rPr>
              <a:t>протокол передачи гипертекстового документа (Hyper TextTransfer Protocol)</a:t>
            </a:r>
            <a:r>
              <a:rPr lang="ru-RU" smtClean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0000"/>
                </a:solidFill>
                <a:effectLst/>
              </a:rPr>
              <a:t>www - </a:t>
            </a:r>
            <a:r>
              <a:rPr lang="ru-RU" b="1" i="1" smtClean="0">
                <a:effectLst/>
              </a:rPr>
              <a:t>World Wide Web - Всемирная паутина</a:t>
            </a:r>
            <a:r>
              <a:rPr lang="ru-RU" smtClean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0000"/>
                </a:solidFill>
                <a:effectLst/>
              </a:rPr>
              <a:t>myhost.mydomain - </a:t>
            </a:r>
            <a:r>
              <a:rPr lang="ru-RU" sz="2800" b="1" i="1" smtClean="0">
                <a:effectLst/>
              </a:rPr>
              <a:t>домен третьего уровня;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0000"/>
                </a:solidFill>
                <a:effectLst/>
              </a:rPr>
              <a:t>spb - </a:t>
            </a:r>
            <a:r>
              <a:rPr lang="ru-RU" sz="2800" b="1" i="1" smtClean="0">
                <a:effectLst/>
              </a:rPr>
              <a:t>домен второго уровня;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0000"/>
                </a:solidFill>
                <a:effectLst/>
              </a:rPr>
              <a:t>Ru - </a:t>
            </a:r>
            <a:r>
              <a:rPr lang="ru-RU" sz="2800" b="1" i="1" smtClean="0">
                <a:effectLst/>
              </a:rPr>
              <a:t>домен первого уровня.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 i="1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w Cen MT Condensed Extra Bold" pitchFamily="34" charset="0"/>
              </a:rPr>
              <a:t>ТОЛЧКОМ СОЗДАНИЯ ИНТЕРНЕТ ЯВИЛСЯ ЗАПУСК В СОВЕТСКОМ СОЮЗЕ В 1957 ГОДУ ПЕРВОГО ИСКУССТВЕННОГО СПУТНИКА, В КОТОРОМ СОЕДИНЕННЫЕ ШТАТЫ УВИДЕЛИ ДЛЯ СЕБЯ УГРОЗУ ИСПОЛЬЗОВАНИЯ РАКЕТ ДЛЯ НАНЕСЕНИЯ ЯДЕРНОГО УДАРА ПО США</a:t>
            </a:r>
            <a:r>
              <a:rPr lang="ru-RU" sz="2800" dirty="0" smtClean="0">
                <a:latin typeface="Bradley Hand ITC" pitchFamily="66" charset="0"/>
              </a:rPr>
              <a:t>         </a:t>
            </a:r>
          </a:p>
        </p:txBody>
      </p:sp>
      <p:pic>
        <p:nvPicPr>
          <p:cNvPr id="14338" name="Picture 2" descr="http://www.graycell.ru/picture/big/sputni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43256"/>
            <a:ext cx="3714744" cy="371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57158" y="2428868"/>
            <a:ext cx="821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http://www.myhost.mydomain.spb.ru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Принцип работы DNS:</a:t>
            </a:r>
          </a:p>
        </p:txBody>
      </p:sp>
      <p:pic>
        <p:nvPicPr>
          <p:cNvPr id="12292" name="Picture 7" descr="архивкк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9"/>
          <p:cNvSpPr>
            <a:spLocks noChangeArrowheads="1"/>
          </p:cNvSpPr>
          <p:nvPr/>
        </p:nvSpPr>
        <p:spPr bwMode="auto">
          <a:xfrm flipH="1">
            <a:off x="7467600" y="3124200"/>
            <a:ext cx="914400" cy="4572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 flipH="1">
            <a:off x="5791200" y="3124200"/>
            <a:ext cx="1600200" cy="4572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flipH="1">
            <a:off x="3352800" y="3124200"/>
            <a:ext cx="2209800" cy="457200"/>
          </a:xfrm>
          <a:prstGeom prst="curvedUpArrow">
            <a:avLst>
              <a:gd name="adj1" fmla="val 96667"/>
              <a:gd name="adj2" fmla="val 1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6" name="Picture 12" descr="архивкк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657600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3" descr="архивкк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архивкк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4953000" y="1981200"/>
            <a:ext cx="3352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Rectangle 16"/>
          <p:cNvSpPr>
            <a:spLocks noChangeArrowheads="1"/>
          </p:cNvSpPr>
          <p:nvPr/>
        </p:nvSpPr>
        <p:spPr bwMode="auto">
          <a:xfrm>
            <a:off x="6400800" y="1828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1</a:t>
            </a:r>
            <a:r>
              <a:rPr lang="ru-RU"/>
              <a:t> </a:t>
            </a:r>
          </a:p>
        </p:txBody>
      </p:sp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7848600" y="3124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2</a:t>
            </a:r>
            <a:r>
              <a:rPr lang="ru-RU"/>
              <a:t> </a:t>
            </a: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6559550" y="3124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3</a:t>
            </a:r>
            <a:r>
              <a:rPr lang="ru-RU"/>
              <a:t> </a:t>
            </a: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4425950" y="3124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b="1"/>
              <a:t>4</a:t>
            </a:r>
            <a:r>
              <a:rPr lang="ru-RU"/>
              <a:t> </a:t>
            </a:r>
          </a:p>
        </p:txBody>
      </p:sp>
      <p:sp>
        <p:nvSpPr>
          <p:cNvPr id="12304" name="Rectangle 20"/>
          <p:cNvSpPr>
            <a:spLocks noChangeArrowheads="1"/>
          </p:cNvSpPr>
          <p:nvPr/>
        </p:nvSpPr>
        <p:spPr bwMode="auto">
          <a:xfrm>
            <a:off x="609600" y="4267200"/>
            <a:ext cx="8229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800" b="1" dirty="0"/>
              <a:t>Искать нужный компьютер в Интернете пользовательским машинам помогают DNS-серверы - программы, которые при обращении к ним выискивают нужный IP-адрес по введенному URL.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Выделенные домены: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СОМ - Всемирная коммерческая зона Интернет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GOV  - Правительства государств и правительственные учреждения;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NET - Общесетевые ресурсы;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EDU - Сеть учебных заведений и учреждений образования;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MIL - Военные организации;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ORG - Некоммерческие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0"/>
            <a:ext cx="8763168" cy="5262979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№1.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Петя записал IP-адрес школьного сервера 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листке бумаги и положил его в карман куртки.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Петина мама случайно постирала куртку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вместе с запиской. После стирки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Петя обнаружил в кармане четыре обрывка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 фрагментами IP-адреса.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Эти фрагменты обозначены буквами А, Б, В и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Восстановите IP-адрес.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ответе укажите последовательность букв,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обозначающих фрагменты, в порядке,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соответствующем IP-адресу.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01" y="5214950"/>
            <a:ext cx="8270199" cy="1304929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214290"/>
            <a:ext cx="7681398" cy="353943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Доступ к файлу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htm.net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находящемуся на сервере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com.edu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осуществляется по протоколу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ftp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таблице фрагменты адреса файла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закодированы буквами от А до Ж.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Запишите последовательность этих букв,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кодирующую адрес указанного файла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 сети Интернет.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572232" y="3162427"/>
          <a:ext cx="2571768" cy="3695573"/>
        </p:xfrm>
        <a:graphic>
          <a:graphicData uri="http://schemas.openxmlformats.org/drawingml/2006/table">
            <a:tbl>
              <a:tblPr/>
              <a:tblGrid>
                <a:gridCol w="992286"/>
                <a:gridCol w="1579482"/>
              </a:tblGrid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.edu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://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.net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htm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Calibri"/>
                          <a:ea typeface="Calibri"/>
                          <a:cs typeface="Times New Roman"/>
                        </a:rPr>
                        <a:t>ftp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ols av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196752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Подводные волоконно-оптические линии связи (ВОЛС) являются магистральными каналам передачи данных между континентами – 99% всего мирового </a:t>
            </a:r>
            <a:r>
              <a:rPr lang="ru-RU" sz="2800" dirty="0" err="1" smtClean="0">
                <a:solidFill>
                  <a:schemeClr val="bg1"/>
                </a:solidFill>
              </a:rPr>
              <a:t>Интернет-трафика</a:t>
            </a:r>
            <a:r>
              <a:rPr lang="ru-RU" sz="2800" dirty="0" smtClean="0">
                <a:solidFill>
                  <a:schemeClr val="bg1"/>
                </a:solidFill>
              </a:rPr>
              <a:t> между континентами проходит по подводным ВОЛС.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5699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Такой вид связи в настоящий момент является наиболее эффективным и надежным, поскольку беспроводная связь на такие большие расстояния не может быть проведена.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Кроме того, осуществлять передачу данных на достаточно высоких скоростях можно сегодня только по оптоволокну.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ols map1"/>
          <p:cNvPicPr/>
          <p:nvPr/>
        </p:nvPicPr>
        <p:blipFill>
          <a:blip r:embed="rId2" cstate="print">
            <a:lum bright="2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32656"/>
            <a:ext cx="911929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протяженность  волоконно-оптических линий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связи в мире составляет более 1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ХХ веке кабели прокладывались по морскому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океанскому дну,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же их закапывают под поверхность,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чтобы избежать повреждений от кораблей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 основном, от якорей) и подводных лодок,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также продлить срок эксплуатации.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почему на мелководье кабель закапывается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можно глубже.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Траншеи для кабелей копаются при помощи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мощной струи воды,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редко (только на мелководье) – экскаваторами.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jnzhfvfnthjdbx.gorod.tomsk.ru/posts-files/75/880/i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56388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8608639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подводных ВОЛС используются толстые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оптические кабели,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толщина которых составляет 7-10 см.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Кроме того, они имеют защитную бронированную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оболочку. Пропускная способность и надежность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таких линий связи</a:t>
            </a:r>
            <a:r>
              <a:rPr kumimoji="0" lang="ru-RU" sz="2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должны быть высокими,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поскольку через один кабель может проходить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Интернет-трафик 50-миллионной страны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больше.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24504" y="3573016"/>
            <a:ext cx="68194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Соединяет он все континенты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нашей планеты, за исключением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Антарктиды.</a:t>
            </a:r>
            <a:r>
              <a:rPr lang="ru-RU" sz="27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Эти удивительные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волоконно-оптические кабели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пересекают все океаны, и длинной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они сотни тысяч, да что говорить,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миллионы километров.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jnzhfvfnthjdbx.gorod.tomsk.ru/posts-files/75/880/i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48965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1560" y="3541658"/>
            <a:ext cx="6040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1. Полиэтилен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Майларовое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покрытие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3. Многожильные стальные провода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4. Алюминиевая защита от воды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5. Поликарбонат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6. Медная или алюминиевая трубка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7. Вазелин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8. Оптические волокна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Сечение подводного кабеля связи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jnzhfvfnthjdbx.gorod.tomsk.ru/posts-files/75/880/i/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715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07704" y="5517232"/>
            <a:ext cx="55162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Это «CS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Cable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Innovator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jnzhfvfnthjdbx.gorod.tomsk.ru/posts-files/75/880/i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476672"/>
            <a:ext cx="964558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Он специально разработан для прокладки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волоконно-оптического кабеля и является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крупнейшим в своем роде кораблем в мире.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Построен он в 1995 году в Финляндии,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он 145 метров в длину, а шириной он 24 метра.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Он способен перевозить до 8500 тонн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волоконно-оптического кабеля.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Корабль имеет 80 кают, из которых 42 —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каюты офицеров, 36 — каюты экипажа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  и две каюты класса люкс.</a:t>
            </a:r>
            <a:endParaRPr kumimoji="0" lang="ru-RU" sz="2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Без технического обслуживания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         дозаправки он может трудиться 42 дня,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 если его будет сопровождать корабль поддержки,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то все 60.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этом же 1957 году, при департаменте обороны США было создано Агентство по научно-исследовательским проектам — </a:t>
            </a:r>
            <a:r>
              <a:rPr lang="en-US" sz="2800" dirty="0" smtClean="0"/>
              <a:t>ARPA</a:t>
            </a:r>
            <a:r>
              <a:rPr lang="ru-RU" sz="2800" dirty="0" smtClean="0"/>
              <a:t>. Перед учеными была поставлена задача создания компьютерной сети, которой могли бы пользоваться военные при ядерном нападении на страну. Сеть должна была использоваться для осуществления связи между командными пунктами системы обороны.</a:t>
            </a:r>
          </a:p>
        </p:txBody>
      </p:sp>
      <p:pic>
        <p:nvPicPr>
          <p:cNvPr id="15362" name="Picture 2" descr="http://www.ed-thelen.org/comp-hist/vs-ibm-sage-Sickel-enlarg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0296"/>
            <a:ext cx="8572560" cy="664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jnzhfvfnthjdbx.gorod.tomsk.ru/posts-files/75/880/i/1.jpg"/>
          <p:cNvPicPr/>
          <p:nvPr/>
        </p:nvPicPr>
        <p:blipFill>
          <a:blip r:embed="rId2" cstate="print">
            <a:lum bright="5000" contrast="1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Несмотря </a:t>
            </a:r>
            <a:r>
              <a:rPr lang="ru-RU" sz="2800" dirty="0" smtClean="0">
                <a:solidFill>
                  <a:schemeClr val="bg1"/>
                </a:solidFill>
              </a:rPr>
              <a:t>на высокую стоимость подводной оптики (около $40 тыс. за 1 км сети), это направление очень активно развивается в России.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171400"/>
            <a:ext cx="90578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Естественно, стоимость прокладки подводных ВОЛС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достаточно высокая. Так, чтобы проложить 1 км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оптического кабеля придется выложить $40 тыс.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Таким образом, длинный трансатлантический кабель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может стоить до $120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за 3 тыс. км.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Но если считать те объемы трафика, которые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проходят через подводные ВОЛС, то получается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около $15-20 тыс. за 1 Мбит/с.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Существенный недостаток таких сетей в том,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что кабели сравнительно быстро изнашиваются,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а ремонту они не подлежат – нужно прокладывать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новые на место старых.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Поэтому расходы на подводные ВОЛС столь значительны.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85926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Главным критерием при создании сети считалась неуязвимость сети во время ядерной атаки даже при разрушении некоторых ветвей и узлов, и также необходимо было учесть вопросы секретности информации, передаваемой по сети. Для выполнения этого условия в 1962 году была предложена концепция сети Пола </a:t>
            </a:r>
            <a:r>
              <a:rPr lang="ru-RU" sz="2800" dirty="0" err="1" smtClean="0"/>
              <a:t>Бэрена</a:t>
            </a:r>
            <a:r>
              <a:rPr lang="ru-RU" sz="2800" dirty="0" smtClean="0"/>
              <a:t>, базирующаяся на двух основных идеях:</a:t>
            </a:r>
          </a:p>
          <a:p>
            <a:r>
              <a:rPr lang="ru-RU" sz="2800" dirty="0" smtClean="0"/>
              <a:t>1)отсутствие центрального компьютера — все</a:t>
            </a:r>
            <a:br>
              <a:rPr lang="ru-RU" sz="2800" dirty="0" smtClean="0"/>
            </a:br>
            <a:r>
              <a:rPr lang="ru-RU" sz="2800" dirty="0" smtClean="0"/>
              <a:t>компьютеры сети равноправны;</a:t>
            </a:r>
          </a:p>
          <a:p>
            <a:r>
              <a:rPr lang="ru-RU" sz="2800" dirty="0" smtClean="0"/>
              <a:t>2) пакетный способ передачи файлов по сети. </a:t>
            </a:r>
          </a:p>
        </p:txBody>
      </p:sp>
      <p:pic>
        <p:nvPicPr>
          <p:cNvPr id="16386" name="Picture 2" descr="http://www.extremetech.com/wp-content/uploads/2011/11/DARPA_Logo.jpg"/>
          <p:cNvPicPr>
            <a:picLocks noChangeAspect="1" noChangeArrowheads="1"/>
          </p:cNvPicPr>
          <p:nvPr/>
        </p:nvPicPr>
        <p:blipFill>
          <a:blip r:embed="rId2" cstate="print"/>
          <a:srcRect l="6097" r="7318"/>
          <a:stretch>
            <a:fillRect/>
          </a:stretch>
        </p:blipFill>
        <p:spPr bwMode="auto">
          <a:xfrm>
            <a:off x="0" y="0"/>
            <a:ext cx="5072098" cy="3234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Компьютерная сеть была названа </a:t>
            </a:r>
            <a:r>
              <a:rPr lang="ru-RU" sz="2800" i="1" dirty="0"/>
              <a:t>ARPANET</a:t>
            </a:r>
            <a:r>
              <a:rPr lang="ru-RU" sz="2800" dirty="0"/>
              <a:t> (англ. </a:t>
            </a:r>
            <a:r>
              <a:rPr lang="ru-RU" sz="2800" i="1" dirty="0" err="1"/>
              <a:t>Advanced</a:t>
            </a:r>
            <a:r>
              <a:rPr lang="ru-RU" sz="2800" i="1" dirty="0"/>
              <a:t> </a:t>
            </a:r>
            <a:r>
              <a:rPr lang="ru-RU" sz="2800" i="1" dirty="0" err="1"/>
              <a:t>Research</a:t>
            </a:r>
            <a:r>
              <a:rPr lang="ru-RU" sz="2800" i="1" dirty="0"/>
              <a:t> </a:t>
            </a:r>
            <a:r>
              <a:rPr lang="ru-RU" sz="2800" i="1" dirty="0" err="1"/>
              <a:t>Projects</a:t>
            </a:r>
            <a:r>
              <a:rPr lang="ru-RU" sz="2800" i="1" dirty="0"/>
              <a:t> </a:t>
            </a:r>
            <a:r>
              <a:rPr lang="ru-RU" sz="2800" i="1" dirty="0" err="1"/>
              <a:t>Agency</a:t>
            </a:r>
            <a:r>
              <a:rPr lang="ru-RU" sz="2800" i="1" dirty="0"/>
              <a:t> </a:t>
            </a:r>
            <a:r>
              <a:rPr lang="ru-RU" sz="2800" i="1" dirty="0" err="1"/>
              <a:t>Network</a:t>
            </a:r>
            <a:r>
              <a:rPr lang="ru-RU" sz="2800" dirty="0"/>
              <a:t>), и в 1969 году в рамках проекта сеть </a:t>
            </a:r>
            <a:r>
              <a:rPr lang="ru-RU" sz="2800" dirty="0" smtClean="0"/>
              <a:t>объединила Калифорнийский университет</a:t>
            </a:r>
            <a:r>
              <a:rPr lang="ru-RU" sz="2800" dirty="0"/>
              <a:t> в Лос-Анджелесе, </a:t>
            </a:r>
            <a:r>
              <a:rPr lang="ru-RU" sz="2800" dirty="0" err="1" smtClean="0"/>
              <a:t>Стэнфордский</a:t>
            </a:r>
            <a:r>
              <a:rPr lang="ru-RU" sz="2800" dirty="0" smtClean="0"/>
              <a:t> исследовательский центр,</a:t>
            </a:r>
            <a:r>
              <a:rPr lang="ru-RU" sz="2800" dirty="0"/>
              <a:t> </a:t>
            </a:r>
            <a:r>
              <a:rPr lang="ru-RU" sz="2800" dirty="0" smtClean="0"/>
              <a:t>Университет Юты</a:t>
            </a:r>
            <a:r>
              <a:rPr lang="ru-RU" sz="2800" dirty="0"/>
              <a:t> </a:t>
            </a:r>
            <a:r>
              <a:rPr lang="ru-RU" sz="2800" dirty="0" err="1" smtClean="0"/>
              <a:t>иУниверситет</a:t>
            </a:r>
            <a:r>
              <a:rPr lang="ru-RU" sz="2800" dirty="0" smtClean="0"/>
              <a:t> </a:t>
            </a:r>
            <a:r>
              <a:rPr lang="ru-RU" sz="2800" dirty="0"/>
              <a:t>штата </a:t>
            </a:r>
            <a:r>
              <a:rPr lang="ru-RU" sz="2800" dirty="0" smtClean="0"/>
              <a:t>Калифорния</a:t>
            </a:r>
            <a:r>
              <a:rPr lang="ru-RU" sz="2800" dirty="0"/>
              <a:t> в Санта-Барбаре</a:t>
            </a:r>
            <a:r>
              <a:rPr lang="ru-RU" sz="2800" dirty="0" smtClean="0"/>
              <a:t>. </a:t>
            </a:r>
            <a:r>
              <a:rPr lang="ru-RU" sz="2800" dirty="0"/>
              <a:t>Все работы финансировались Министерством обороны США. Затем сеть ARPANET начала </a:t>
            </a:r>
            <a:r>
              <a:rPr lang="ru-RU" sz="2800" dirty="0" smtClean="0"/>
              <a:t>активно </a:t>
            </a:r>
            <a:r>
              <a:rPr lang="ru-RU" sz="2800" dirty="0"/>
              <a:t>расти и развиваться, её начали использовать учёные из разных </a:t>
            </a:r>
            <a:r>
              <a:rPr lang="ru-RU" sz="2800" dirty="0" smtClean="0"/>
              <a:t>областей науки</a:t>
            </a:r>
            <a:r>
              <a:rPr lang="ru-RU" sz="2800" dirty="0"/>
              <a:t>.</a:t>
            </a:r>
          </a:p>
          <a:p>
            <a:r>
              <a:rPr lang="ru-RU" sz="2800" dirty="0"/>
              <a:t>Первый сервер ARPANET был установлен 2 сентября 1969 года в Калифорнийском университете (Лос-Анджелес). Компьютер </a:t>
            </a:r>
            <a:r>
              <a:rPr lang="ru-RU" sz="2800" dirty="0" err="1"/>
              <a:t>Honeywell</a:t>
            </a:r>
            <a:r>
              <a:rPr lang="ru-RU" sz="2800" dirty="0"/>
              <a:t> DP-516 имел 24 Кб оперативной </a:t>
            </a:r>
            <a:r>
              <a:rPr lang="ru-RU" sz="2800" dirty="0" smtClean="0"/>
              <a:t>памяти.</a:t>
            </a:r>
            <a:endParaRPr lang="ru-RU" sz="2800" dirty="0"/>
          </a:p>
        </p:txBody>
      </p:sp>
      <p:pic>
        <p:nvPicPr>
          <p:cNvPr id="18436" name="Picture 4" descr="FOS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69" y="500042"/>
            <a:ext cx="9052531" cy="554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29 октября 1969 года в 21:00 между двумя первыми узлами сети ARPANET, находящимися на расстоянии в 640 км — в Калифорнийском университете Лос-Анджелеса (UCLA) и в </a:t>
            </a:r>
            <a:r>
              <a:rPr lang="ru-RU" sz="2800" dirty="0" err="1" smtClean="0"/>
              <a:t>Стэнфордском</a:t>
            </a:r>
            <a:r>
              <a:rPr lang="ru-RU" sz="2800" dirty="0" smtClean="0"/>
              <a:t> исследовательском институте (SRI) — провели сеанс связи. Чарли </a:t>
            </a:r>
            <a:r>
              <a:rPr lang="ru-RU" sz="2800" dirty="0" err="1" smtClean="0"/>
              <a:t>Клайн</a:t>
            </a:r>
            <a:r>
              <a:rPr lang="ru-RU" sz="2800" dirty="0" smtClean="0"/>
              <a:t> (</a:t>
            </a:r>
            <a:r>
              <a:rPr lang="ru-RU" sz="2800" dirty="0" err="1" smtClean="0"/>
              <a:t>Charley</a:t>
            </a:r>
            <a:r>
              <a:rPr lang="ru-RU" sz="2800" dirty="0" smtClean="0"/>
              <a:t> </a:t>
            </a:r>
            <a:r>
              <a:rPr lang="ru-RU" sz="2800" dirty="0" err="1" smtClean="0"/>
              <a:t>Kline</a:t>
            </a:r>
            <a:r>
              <a:rPr lang="ru-RU" sz="2800" dirty="0" smtClean="0"/>
              <a:t>) пытался выполнить удалённое подключение из Лос-Анджелеса к компьютеру в Стэнфорде. Успешную передачу каждого введённого символа его коллега Билл </a:t>
            </a:r>
            <a:r>
              <a:rPr lang="ru-RU" sz="2800" dirty="0" err="1" smtClean="0"/>
              <a:t>Дювалль</a:t>
            </a:r>
            <a:r>
              <a:rPr lang="ru-RU" sz="2800" dirty="0" smtClean="0"/>
              <a:t> (</a:t>
            </a:r>
            <a:r>
              <a:rPr lang="ru-RU" sz="2800" dirty="0" err="1" smtClean="0"/>
              <a:t>Bill</a:t>
            </a:r>
            <a:r>
              <a:rPr lang="ru-RU" sz="2800" dirty="0" smtClean="0"/>
              <a:t> </a:t>
            </a:r>
            <a:r>
              <a:rPr lang="ru-RU" sz="2800" dirty="0" err="1" smtClean="0"/>
              <a:t>Duvall</a:t>
            </a:r>
            <a:r>
              <a:rPr lang="ru-RU" sz="2800" dirty="0" smtClean="0"/>
              <a:t>) из Стэнфорда подтверждал по телефону.</a:t>
            </a:r>
          </a:p>
          <a:p>
            <a:r>
              <a:rPr lang="ru-RU" sz="2800" dirty="0" smtClean="0"/>
              <a:t>В первый раз удалось отправить всего три символа «LOG», после чего сеть перестала функционировать. LOG должно было быть словом LOGIN(команда входа в систему). В рабочее состояние систему вернули уже к 22:30, и следующая попытка оказалась успешной. Именно эту дату можно считать днём рождения Интернета</a:t>
            </a:r>
            <a:endParaRPr lang="ru-RU" sz="2800" dirty="0"/>
          </a:p>
        </p:txBody>
      </p:sp>
      <p:pic>
        <p:nvPicPr>
          <p:cNvPr id="17410" name="Picture 2" descr="NCR-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Россия впервые получила доступ к Интернету в начале 80-х годов. Доступ был осуществлен Институтом атомной энергии им. И.В.Курчатова. В 1990 году создается РЕЛКОМ – сеть пользователей </a:t>
            </a:r>
            <a:r>
              <a:rPr lang="en-US" sz="2800" dirty="0" smtClean="0"/>
              <a:t>UNIX</a:t>
            </a:r>
            <a:r>
              <a:rPr lang="ru-RU" sz="2800" dirty="0" smtClean="0"/>
              <a:t>.</a:t>
            </a:r>
          </a:p>
        </p:txBody>
      </p:sp>
      <p:pic>
        <p:nvPicPr>
          <p:cNvPr id="19458" name="Picture 2" descr="http://im4-tub-ru.yandex.net/i?id=137791737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5357850" cy="3827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Объединение </a:t>
            </a:r>
            <a:r>
              <a:rPr lang="en-US" dirty="0" smtClean="0"/>
              <a:t>TCP </a:t>
            </a:r>
            <a:r>
              <a:rPr lang="ru-RU" dirty="0" smtClean="0"/>
              <a:t>и </a:t>
            </a:r>
            <a:r>
              <a:rPr lang="en-US" dirty="0" smtClean="0"/>
              <a:t>IP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Для объединения сетей, работающих по протоколу </a:t>
            </a:r>
            <a:r>
              <a:rPr lang="en-US" dirty="0" smtClean="0"/>
              <a:t>IP </a:t>
            </a:r>
            <a:r>
              <a:rPr lang="ru-RU" dirty="0" smtClean="0"/>
              <a:t>и сетей, работающих по другим протоколам, необходимо было создать специальный межсетевой протокол. Этот протокол был создан Винсентом </a:t>
            </a:r>
            <a:r>
              <a:rPr lang="ru-RU" dirty="0" err="1" smtClean="0"/>
              <a:t>Сёрфом</a:t>
            </a:r>
            <a:r>
              <a:rPr lang="ru-RU" dirty="0" smtClean="0"/>
              <a:t> и Робертом Каном в 1974 году и назван </a:t>
            </a:r>
            <a:r>
              <a:rPr lang="en-US" dirty="0" smtClean="0"/>
              <a:t>TCP</a:t>
            </a:r>
            <a:r>
              <a:rPr lang="ru-RU" dirty="0" smtClean="0"/>
              <a:t>. </a:t>
            </a:r>
            <a:r>
              <a:rPr lang="ru-RU" sz="3000" dirty="0" smtClean="0"/>
              <a:t>После</a:t>
            </a:r>
            <a:r>
              <a:rPr lang="ru-RU" dirty="0" smtClean="0"/>
              <a:t> объединения в 1982 году двух протоколов </a:t>
            </a:r>
            <a:r>
              <a:rPr lang="en-US" dirty="0" smtClean="0"/>
              <a:t>TCP </a:t>
            </a:r>
            <a:r>
              <a:rPr lang="ru-RU" dirty="0" smtClean="0"/>
              <a:t>и </a:t>
            </a:r>
            <a:r>
              <a:rPr lang="en-US" dirty="0" smtClean="0"/>
              <a:t>IP </a:t>
            </a:r>
            <a:r>
              <a:rPr lang="ru-RU" dirty="0" smtClean="0"/>
              <a:t>в один, протокол TCP/IP стал стандартным протоколом объединенной сети — Интернет.</a:t>
            </a:r>
          </a:p>
        </p:txBody>
      </p:sp>
      <p:pic>
        <p:nvPicPr>
          <p:cNvPr id="23556" name="Picture 4" descr="http://im4-tub-ru.yandex.net/i?id=498349847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50"/>
            <a:ext cx="24955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«Отец Интернета»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590800"/>
            <a:ext cx="4191000" cy="2819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В этом же году Сёрф и его коллеги ввели термин «Интернет». Сегодня Винсента Сёрфа называют «Отцом Интернета».</a:t>
            </a:r>
          </a:p>
          <a:p>
            <a:pPr eaLnBrk="1" hangingPunct="1"/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2004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1479</Words>
  <Application>Microsoft Office PowerPoint</Application>
  <PresentationFormat>Экран (4:3)</PresentationFormat>
  <Paragraphs>235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Объединение TCP и IP</vt:lpstr>
      <vt:lpstr>«Отец Интернета»</vt:lpstr>
      <vt:lpstr>Слайд 10</vt:lpstr>
      <vt:lpstr>Историю Интернета можно разделить на Этапы:</vt:lpstr>
      <vt:lpstr>Роль протоколов при обмене информацией:</vt:lpstr>
      <vt:lpstr>Адрес компьютера в сети:</vt:lpstr>
      <vt:lpstr>Соответствие классов сетей значению первого октета IP-адреса:</vt:lpstr>
      <vt:lpstr>Назначение адресов по классам:</vt:lpstr>
      <vt:lpstr>IP-адрес компьютера:</vt:lpstr>
      <vt:lpstr>DNS - доменная система имен</vt:lpstr>
      <vt:lpstr>Слайд 18</vt:lpstr>
      <vt:lpstr>http://www.myhost.mydomain.spb.ru</vt:lpstr>
      <vt:lpstr>Принцип работы DNS:</vt:lpstr>
      <vt:lpstr>Выделенные домены: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3D</cp:lastModifiedBy>
  <cp:revision>42</cp:revision>
  <dcterms:created xsi:type="dcterms:W3CDTF">2014-01-27T01:39:16Z</dcterms:created>
  <dcterms:modified xsi:type="dcterms:W3CDTF">2014-01-27T10:23:44Z</dcterms:modified>
</cp:coreProperties>
</file>