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2" r:id="rId6"/>
    <p:sldId id="261" r:id="rId7"/>
    <p:sldId id="263" r:id="rId8"/>
    <p:sldId id="267" r:id="rId9"/>
    <p:sldId id="264" r:id="rId10"/>
    <p:sldId id="265" r:id="rId11"/>
    <p:sldId id="266" r:id="rId12"/>
    <p:sldId id="268" r:id="rId13"/>
    <p:sldId id="269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6" autoAdjust="0"/>
    <p:restoredTop sz="94147" autoAdjust="0"/>
  </p:normalViewPr>
  <p:slideViewPr>
    <p:cSldViewPr>
      <p:cViewPr>
        <p:scale>
          <a:sx n="106" d="100"/>
          <a:sy n="106" d="100"/>
        </p:scale>
        <p:origin x="378" y="12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A7DB97-F90F-498C-A802-9616766E5FBC}" type="datetimeFigureOut">
              <a:rPr lang="ru-RU" smtClean="0"/>
              <a:t>27.04.2013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B3343B-74C0-47DE-88E2-D192725E8F8A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405053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B3343B-74C0-47DE-88E2-D192725E8F8A}" type="slidenum">
              <a:rPr lang="ru-RU" smtClean="0"/>
              <a:t>10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119531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2EFCBF64-BD0B-4055-8550-8B5F92671630}" type="datetimeFigureOut">
              <a:rPr lang="ru-RU" smtClean="0"/>
              <a:t>27.04.2013</a:t>
            </a:fld>
            <a:endParaRPr lang="ru-RU" dirty="0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96CF945D-5C60-427E-BB18-C21120033DD6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CBF64-BD0B-4055-8550-8B5F92671630}" type="datetimeFigureOut">
              <a:rPr lang="ru-RU" smtClean="0"/>
              <a:t>27.04.2013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CF945D-5C60-427E-BB18-C21120033DD6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CBF64-BD0B-4055-8550-8B5F92671630}" type="datetimeFigureOut">
              <a:rPr lang="ru-RU" smtClean="0"/>
              <a:t>27.04.2013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CF945D-5C60-427E-BB18-C21120033DD6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CBF64-BD0B-4055-8550-8B5F92671630}" type="datetimeFigureOut">
              <a:rPr lang="ru-RU" smtClean="0"/>
              <a:t>27.04.2013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CF945D-5C60-427E-BB18-C21120033DD6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CBF64-BD0B-4055-8550-8B5F92671630}" type="datetimeFigureOut">
              <a:rPr lang="ru-RU" smtClean="0"/>
              <a:t>27.04.2013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CF945D-5C60-427E-BB18-C21120033DD6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CBF64-BD0B-4055-8550-8B5F92671630}" type="datetimeFigureOut">
              <a:rPr lang="ru-RU" smtClean="0"/>
              <a:t>27.04.2013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CF945D-5C60-427E-BB18-C21120033DD6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CBF64-BD0B-4055-8550-8B5F92671630}" type="datetimeFigureOut">
              <a:rPr lang="ru-RU" smtClean="0"/>
              <a:t>27.04.2013</a:t>
            </a:fld>
            <a:endParaRPr lang="ru-R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CF945D-5C60-427E-BB18-C21120033DD6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CBF64-BD0B-4055-8550-8B5F92671630}" type="datetimeFigureOut">
              <a:rPr lang="ru-RU" smtClean="0"/>
              <a:t>27.04.2013</a:t>
            </a:fld>
            <a:endParaRPr lang="ru-R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CF945D-5C60-427E-BB18-C21120033DD6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CBF64-BD0B-4055-8550-8B5F92671630}" type="datetimeFigureOut">
              <a:rPr lang="ru-RU" smtClean="0"/>
              <a:t>27.04.2013</a:t>
            </a:fld>
            <a:endParaRPr lang="ru-RU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CF945D-5C60-427E-BB18-C21120033DD6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CBF64-BD0B-4055-8550-8B5F92671630}" type="datetimeFigureOut">
              <a:rPr lang="ru-RU" smtClean="0"/>
              <a:t>27.04.2013</a:t>
            </a:fld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CF945D-5C60-427E-BB18-C21120033DD6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dirty="0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CBF64-BD0B-4055-8550-8B5F92671630}" type="datetimeFigureOut">
              <a:rPr lang="ru-RU" smtClean="0"/>
              <a:t>27.04.2013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CF945D-5C60-427E-BB18-C21120033DD6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2EFCBF64-BD0B-4055-8550-8B5F92671630}" type="datetimeFigureOut">
              <a:rPr lang="ru-RU" smtClean="0"/>
              <a:t>27.04.2013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96CF945D-5C60-427E-BB18-C21120033DD6}" type="slidenum">
              <a:rPr lang="ru-RU" smtClean="0"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universal_ru_de.academic.ru/1127792/%D1%87%D0%B5%D1%80%D1%82%D1%91%D0%B6%D0%BD%D1%8B%D0%B9_%D1%82%D1%80%D0%B5%D1%83%D0%B3%D0%BE%D0%BB%D1%8C%D0%BD%D0%B8%D0%BA" TargetMode="Externa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733365" y="2132856"/>
            <a:ext cx="3313355" cy="227778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sz="2400" dirty="0" smtClean="0"/>
              <a:t>Урок </a:t>
            </a:r>
            <a:r>
              <a:rPr lang="ru-RU" sz="2000" dirty="0" smtClean="0"/>
              <a:t>математики в 5 классе по теме: «Угол. Прямой и развёрнутый угол. Чертёжный треугольник»</a:t>
            </a:r>
            <a:br>
              <a:rPr lang="ru-RU" sz="2000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1200" dirty="0"/>
              <a:t>С элементами методики Шаталова В.Ф.</a:t>
            </a:r>
            <a:r>
              <a:rPr lang="ru-RU" sz="2400" dirty="0"/>
              <a:t/>
            </a:r>
            <a:br>
              <a:rPr lang="ru-RU" sz="2400" dirty="0"/>
            </a:br>
            <a:endParaRPr lang="ru-RU" sz="2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733365" y="4581128"/>
            <a:ext cx="3309803" cy="110058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r>
              <a:rPr lang="ru-RU" sz="1400" dirty="0" smtClean="0"/>
              <a:t>Выполнила:</a:t>
            </a:r>
          </a:p>
          <a:p>
            <a:r>
              <a:rPr lang="ru-RU" sz="1400" dirty="0" smtClean="0"/>
              <a:t>Пухальская </a:t>
            </a:r>
          </a:p>
          <a:p>
            <a:r>
              <a:rPr lang="ru-RU" sz="1400" dirty="0" smtClean="0"/>
              <a:t>Надежда Александровна</a:t>
            </a:r>
          </a:p>
          <a:p>
            <a:r>
              <a:rPr lang="ru-RU" sz="1200" dirty="0" smtClean="0"/>
              <a:t>Учитель математики </a:t>
            </a:r>
          </a:p>
          <a:p>
            <a:r>
              <a:rPr lang="ru-RU" sz="1200" dirty="0" smtClean="0"/>
              <a:t>МАОУ СОШ №14 имени А.Ф. Лебедева города Томска</a:t>
            </a:r>
            <a:endParaRPr lang="ru-RU" sz="1200" dirty="0"/>
          </a:p>
        </p:txBody>
      </p:sp>
    </p:spTree>
    <p:extLst>
      <p:ext uri="{BB962C8B-B14F-4D97-AF65-F5344CB8AC3E}">
        <p14:creationId xmlns:p14="http://schemas.microsoft.com/office/powerpoint/2010/main" val="12631991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ru-RU" sz="2000" dirty="0" smtClean="0"/>
          </a:p>
          <a:p>
            <a:endParaRPr lang="ru-RU" sz="20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716016" y="908720"/>
            <a:ext cx="3304572" cy="1440160"/>
          </a:xfr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ru-RU" sz="2000" dirty="0" smtClean="0"/>
              <a:t>№1616</a:t>
            </a:r>
            <a:br>
              <a:rPr lang="ru-RU" sz="2000" dirty="0" smtClean="0"/>
            </a:br>
            <a:endParaRPr lang="ru-RU" sz="2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Текст 3"/>
              <p:cNvSpPr>
                <a:spLocks noGrp="1"/>
              </p:cNvSpPr>
              <p:nvPr>
                <p:ph type="body" sz="half" idx="2"/>
              </p:nvPr>
            </p:nvSpPr>
            <p:spPr>
              <a:xfrm>
                <a:off x="4736592" y="2708920"/>
                <a:ext cx="3298784" cy="2945978"/>
              </a:xfr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/>
              <a:lstStyle/>
              <a:p>
                <a:r>
                  <a:rPr lang="ru-RU" dirty="0" smtClean="0"/>
                  <a:t>Начертите угол МОД и проведите внутри него луч ОТ. Назовите и обозначьте углы, на которые этот луч делит угол МОД?</a:t>
                </a:r>
              </a:p>
              <a:p>
                <a:endParaRPr lang="ru-RU" dirty="0" smtClean="0"/>
              </a:p>
              <a:p>
                <a:r>
                  <a:rPr lang="ru-RU" dirty="0" smtClean="0"/>
                  <a:t>Ответ: </a:t>
                </a:r>
                <a14:m>
                  <m:oMath xmlns:m="http://schemas.openxmlformats.org/officeDocument/2006/math">
                    <m:r>
                      <a:rPr lang="ru-RU" i="1" smtClean="0">
                        <a:latin typeface="Cambria Math"/>
                        <a:ea typeface="Cambria Math"/>
                      </a:rPr>
                      <m:t>∠</m:t>
                    </m:r>
                  </m:oMath>
                </a14:m>
                <a:r>
                  <a:rPr lang="ru-RU" dirty="0" smtClean="0"/>
                  <a:t> МОТ и </a:t>
                </a:r>
                <a14:m>
                  <m:oMath xmlns:m="http://schemas.openxmlformats.org/officeDocument/2006/math">
                    <m:r>
                      <a:rPr lang="ru-RU" i="1" smtClean="0">
                        <a:latin typeface="Cambria Math"/>
                        <a:ea typeface="Cambria Math"/>
                      </a:rPr>
                      <m:t>∠</m:t>
                    </m:r>
                  </m:oMath>
                </a14:m>
                <a:r>
                  <a:rPr lang="ru-RU" dirty="0" smtClean="0"/>
                  <a:t>ТОД.</a:t>
                </a:r>
                <a:endParaRPr lang="ru-RU" dirty="0"/>
              </a:p>
            </p:txBody>
          </p:sp>
        </mc:Choice>
        <mc:Fallback xmlns="">
          <p:sp>
            <p:nvSpPr>
              <p:cNvPr id="4" name="Текст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half" idx="2"/>
              </p:nvPr>
            </p:nvSpPr>
            <p:spPr>
              <a:xfrm>
                <a:off x="4736592" y="2708920"/>
                <a:ext cx="3298784" cy="2945978"/>
              </a:xfrm>
              <a:blipFill rotWithShape="1">
                <a:blip r:embed="rId3"/>
                <a:stretch>
                  <a:fillRect l="-737" t="-412" r="-92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" name="Прямая соединительная линия 5"/>
          <p:cNvCxnSpPr/>
          <p:nvPr/>
        </p:nvCxnSpPr>
        <p:spPr>
          <a:xfrm>
            <a:off x="1907704" y="3140968"/>
            <a:ext cx="914400" cy="9144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 flipV="1">
            <a:off x="1907704" y="1556792"/>
            <a:ext cx="1656184" cy="1584176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 flipV="1">
            <a:off x="1907704" y="2924944"/>
            <a:ext cx="2088232" cy="216024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3131840" y="1268760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М</a:t>
            </a:r>
            <a:endParaRPr lang="ru-RU" dirty="0"/>
          </a:p>
        </p:txBody>
      </p:sp>
      <p:sp>
        <p:nvSpPr>
          <p:cNvPr id="14" name="TextBox 13"/>
          <p:cNvSpPr txBox="1"/>
          <p:nvPr/>
        </p:nvSpPr>
        <p:spPr>
          <a:xfrm>
            <a:off x="1547665" y="2924944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О</a:t>
            </a:r>
            <a:endParaRPr lang="ru-RU" dirty="0"/>
          </a:p>
        </p:txBody>
      </p:sp>
      <p:sp>
        <p:nvSpPr>
          <p:cNvPr id="15" name="TextBox 14"/>
          <p:cNvSpPr txBox="1"/>
          <p:nvPr/>
        </p:nvSpPr>
        <p:spPr>
          <a:xfrm>
            <a:off x="2561875" y="4036422"/>
            <a:ext cx="3577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Д</a:t>
            </a:r>
            <a:endParaRPr lang="ru-RU" dirty="0"/>
          </a:p>
        </p:txBody>
      </p:sp>
      <p:sp>
        <p:nvSpPr>
          <p:cNvPr id="17" name="TextBox 16"/>
          <p:cNvSpPr txBox="1"/>
          <p:nvPr/>
        </p:nvSpPr>
        <p:spPr>
          <a:xfrm>
            <a:off x="3203848" y="292494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Т</a:t>
            </a:r>
            <a:endParaRPr lang="ru-RU" dirty="0"/>
          </a:p>
        </p:txBody>
      </p:sp>
      <p:sp>
        <p:nvSpPr>
          <p:cNvPr id="20" name="Блок-схема: узел 19"/>
          <p:cNvSpPr/>
          <p:nvPr/>
        </p:nvSpPr>
        <p:spPr>
          <a:xfrm>
            <a:off x="3140589" y="2969721"/>
            <a:ext cx="72008" cy="72008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047359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000" dirty="0" smtClean="0"/>
              <a:t>Рисунок к задаче.</a:t>
            </a:r>
          </a:p>
          <a:p>
            <a:endParaRPr lang="ru-RU" sz="20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739833" y="908721"/>
            <a:ext cx="3304572" cy="1584176"/>
          </a:xfr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>№1617</a:t>
            </a:r>
            <a:endParaRPr lang="ru-RU" sz="2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Текст 3"/>
              <p:cNvSpPr>
                <a:spLocks noGrp="1"/>
              </p:cNvSpPr>
              <p:nvPr>
                <p:ph type="body" sz="half" idx="2"/>
              </p:nvPr>
            </p:nvSpPr>
            <p:spPr>
              <a:xfrm>
                <a:off x="4736592" y="2636912"/>
                <a:ext cx="3298784" cy="3017986"/>
              </a:xfr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>
                <a:noAutofit/>
              </a:bodyPr>
              <a:lstStyle/>
              <a:p>
                <a:r>
                  <a:rPr lang="ru-RU" sz="1800" dirty="0" smtClean="0"/>
                  <a:t>Минутная стрелка за 10 минут повернула на </a:t>
                </a:r>
                <a14:m>
                  <m:oMath xmlns:m="http://schemas.openxmlformats.org/officeDocument/2006/math">
                    <m:r>
                      <a:rPr lang="ru-RU" sz="1800" i="1" smtClean="0">
                        <a:latin typeface="Cambria Math"/>
                        <a:ea typeface="Cambria Math"/>
                      </a:rPr>
                      <m:t>∠</m:t>
                    </m:r>
                  </m:oMath>
                </a14:m>
                <a:r>
                  <a:rPr lang="ru-RU" sz="1800" dirty="0" smtClean="0"/>
                  <a:t>АОВ, за следующие 10 мин-на    </a:t>
                </a:r>
                <a14:m>
                  <m:oMath xmlns:m="http://schemas.openxmlformats.org/officeDocument/2006/math">
                    <m:r>
                      <a:rPr lang="ru-RU" sz="1800" i="1" smtClean="0">
                        <a:latin typeface="Cambria Math"/>
                        <a:ea typeface="Cambria Math"/>
                      </a:rPr>
                      <m:t>∠</m:t>
                    </m:r>
                    <m:r>
                      <a:rPr lang="ru-RU" sz="1800" b="0" i="1" smtClean="0">
                        <a:latin typeface="Cambria Math"/>
                        <a:ea typeface="Cambria Math"/>
                      </a:rPr>
                      <m:t>ВОС,  а ещё за 15мин−на∠СОД.</m:t>
                    </m:r>
                  </m:oMath>
                </a14:m>
                <a:endParaRPr lang="ru-RU" sz="1800" b="0" i="1" dirty="0" smtClean="0">
                  <a:latin typeface="Cambria Math"/>
                  <a:ea typeface="Cambria Math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1800" b="0" i="1" smtClean="0">
                          <a:latin typeface="Cambria Math"/>
                          <a:ea typeface="Cambria Math"/>
                        </a:rPr>
                        <m:t> Сравните углы АОВ иВОС, </m:t>
                      </m:r>
                    </m:oMath>
                  </m:oMathPara>
                </a14:m>
                <a:endParaRPr lang="ru-RU" sz="1800" b="0" i="1" dirty="0" smtClean="0">
                  <a:latin typeface="Cambria Math"/>
                  <a:ea typeface="Cambria Math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1800" b="0" i="1" smtClean="0">
                          <a:latin typeface="Cambria Math"/>
                          <a:ea typeface="Cambria Math"/>
                        </a:rPr>
                        <m:t>ВОС и СОД, АОС и АОВ, </m:t>
                      </m:r>
                    </m:oMath>
                  </m:oMathPara>
                </a14:m>
                <a:endParaRPr lang="ru-RU" sz="1800" b="0" i="1" dirty="0" smtClean="0">
                  <a:latin typeface="Cambria Math"/>
                  <a:ea typeface="Cambria Math"/>
                </a:endParaRPr>
              </a:p>
              <a:p>
                <a:r>
                  <a:rPr lang="ru-RU" sz="1800" b="0" dirty="0" smtClean="0">
                    <a:ea typeface="Cambria Math"/>
                  </a:rPr>
                  <a:t>      </a:t>
                </a:r>
                <a14:m>
                  <m:oMath xmlns:m="http://schemas.openxmlformats.org/officeDocument/2006/math">
                    <m:r>
                      <a:rPr lang="ru-RU" sz="1800" b="0" i="1" smtClean="0">
                        <a:latin typeface="Cambria Math"/>
                        <a:ea typeface="Cambria Math"/>
                      </a:rPr>
                      <m:t>АОС и СОД</m:t>
                    </m:r>
                  </m:oMath>
                </a14:m>
                <a:r>
                  <a:rPr lang="ru-RU" sz="1800" dirty="0" smtClean="0"/>
                  <a:t>.</a:t>
                </a:r>
                <a:endParaRPr lang="ru-RU" sz="1800" dirty="0"/>
              </a:p>
            </p:txBody>
          </p:sp>
        </mc:Choice>
        <mc:Fallback xmlns="">
          <p:sp>
            <p:nvSpPr>
              <p:cNvPr id="4" name="Текст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half" idx="2"/>
              </p:nvPr>
            </p:nvSpPr>
            <p:spPr>
              <a:xfrm>
                <a:off x="4736592" y="2636912"/>
                <a:ext cx="3298784" cy="3017986"/>
              </a:xfrm>
              <a:blipFill rotWithShape="1">
                <a:blip r:embed="rId2"/>
                <a:stretch>
                  <a:fillRect l="-1289" t="-80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3648" y="1497346"/>
            <a:ext cx="2212848" cy="15590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58027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03318" y="768860"/>
            <a:ext cx="2160358" cy="5692974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2000" dirty="0" smtClean="0"/>
              <a:t>Опорный конспект по данному уроку.</a:t>
            </a:r>
            <a:endParaRPr lang="ru-RU" sz="2000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63422" y="764704"/>
            <a:ext cx="4911582" cy="56971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820318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2329328"/>
          </a:xfrm>
          <a:solidFill>
            <a:schemeClr val="accent1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ru-RU" sz="2000" dirty="0" smtClean="0">
                <a:solidFill>
                  <a:schemeClr val="bg1"/>
                </a:solidFill>
              </a:rPr>
              <a:t>Используемые источники:</a:t>
            </a:r>
            <a:br>
              <a:rPr lang="ru-RU" sz="2000" dirty="0" smtClean="0">
                <a:solidFill>
                  <a:schemeClr val="bg1"/>
                </a:solidFill>
              </a:rPr>
            </a:br>
            <a:r>
              <a:rPr lang="ru-RU" sz="2000" dirty="0" smtClean="0">
                <a:solidFill>
                  <a:schemeClr val="bg1"/>
                </a:solidFill>
              </a:rPr>
              <a:t/>
            </a:r>
            <a:br>
              <a:rPr lang="ru-RU" sz="2000" dirty="0" smtClean="0">
                <a:solidFill>
                  <a:schemeClr val="bg1"/>
                </a:solidFill>
              </a:rPr>
            </a:br>
            <a:r>
              <a:rPr lang="ru-RU" sz="1600" dirty="0" smtClean="0">
                <a:solidFill>
                  <a:schemeClr val="bg1"/>
                </a:solidFill>
              </a:rPr>
              <a:t>1. Учебник Математика 5 авторов Н. Я. Виленкина, В.И. Жохова, А.С. Чеснокова, </a:t>
            </a:r>
            <a:r>
              <a:rPr lang="ru-RU" sz="1600" dirty="0">
                <a:solidFill>
                  <a:schemeClr val="bg1"/>
                </a:solidFill>
              </a:rPr>
              <a:t>С</a:t>
            </a:r>
            <a:r>
              <a:rPr lang="ru-RU" sz="1600" dirty="0" smtClean="0">
                <a:solidFill>
                  <a:schemeClr val="bg1"/>
                </a:solidFill>
              </a:rPr>
              <a:t>.И. Шварцбурд.</a:t>
            </a:r>
            <a:br>
              <a:rPr lang="ru-RU" sz="1600" dirty="0" smtClean="0">
                <a:solidFill>
                  <a:schemeClr val="bg1"/>
                </a:solidFill>
              </a:rPr>
            </a:br>
            <a:r>
              <a:rPr lang="ru-RU" sz="1600" dirty="0" smtClean="0">
                <a:solidFill>
                  <a:schemeClr val="bg1"/>
                </a:solidFill>
              </a:rPr>
              <a:t/>
            </a:r>
            <a:br>
              <a:rPr lang="ru-RU" sz="1600" dirty="0" smtClean="0">
                <a:solidFill>
                  <a:schemeClr val="bg1"/>
                </a:solidFill>
              </a:rPr>
            </a:br>
            <a:r>
              <a:rPr lang="ru-RU" sz="1600" dirty="0" smtClean="0">
                <a:solidFill>
                  <a:schemeClr val="bg1"/>
                </a:solidFill>
              </a:rPr>
              <a:t>2. </a:t>
            </a:r>
            <a:r>
              <a:rPr lang="ru-RU" sz="1600" b="1" dirty="0">
                <a:solidFill>
                  <a:schemeClr val="bg1"/>
                </a:solidFill>
              </a:rPr>
              <a:t>Н.Н.Никитин Геометрия </a:t>
            </a:r>
            <a:r>
              <a:rPr lang="ru-RU" sz="1600" b="1" dirty="0" smtClean="0">
                <a:solidFill>
                  <a:schemeClr val="bg1"/>
                </a:solidFill>
              </a:rPr>
              <a:t/>
            </a:r>
            <a:br>
              <a:rPr lang="ru-RU" sz="1600" b="1" dirty="0" smtClean="0">
                <a:solidFill>
                  <a:schemeClr val="bg1"/>
                </a:solidFill>
              </a:rPr>
            </a:br>
            <a:r>
              <a:rPr lang="ru-RU" sz="1600" b="1" dirty="0" smtClean="0">
                <a:solidFill>
                  <a:schemeClr val="bg1"/>
                </a:solidFill>
              </a:rPr>
              <a:t/>
            </a:r>
            <a:br>
              <a:rPr lang="ru-RU" sz="1600" b="1" dirty="0" smtClean="0">
                <a:solidFill>
                  <a:schemeClr val="bg1"/>
                </a:solidFill>
              </a:rPr>
            </a:br>
            <a:r>
              <a:rPr lang="ru-RU" sz="1600" b="1" dirty="0" smtClean="0">
                <a:solidFill>
                  <a:schemeClr val="bg1"/>
                </a:solidFill>
              </a:rPr>
              <a:t>3.</a:t>
            </a:r>
            <a:r>
              <a:rPr lang="ru-RU" sz="1400" b="1" dirty="0">
                <a:solidFill>
                  <a:schemeClr val="bg1"/>
                </a:solidFill>
                <a:hlinkClick r:id="rId2"/>
              </a:rPr>
              <a:t> </a:t>
            </a:r>
            <a:r>
              <a:rPr lang="ru-RU" sz="1400" b="1" dirty="0">
                <a:solidFill>
                  <a:schemeClr val="bg1"/>
                </a:solidFill>
              </a:rPr>
              <a:t>чертёжный треугольник</a:t>
            </a:r>
            <a:br>
              <a:rPr lang="ru-RU" sz="1400" b="1" dirty="0">
                <a:solidFill>
                  <a:schemeClr val="bg1"/>
                </a:solidFill>
              </a:rPr>
            </a:br>
            <a:r>
              <a:rPr lang="ru-RU" sz="1600" b="1" dirty="0"/>
              <a:t/>
            </a:r>
            <a:br>
              <a:rPr lang="ru-RU" sz="1600" b="1" dirty="0"/>
            </a:b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41684790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043490" y="764704"/>
            <a:ext cx="7024744" cy="140596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2000" dirty="0" smtClean="0"/>
              <a:t>1.Повторим и вспомним.</a:t>
            </a:r>
            <a:br>
              <a:rPr lang="ru-RU" sz="2000" dirty="0" smtClean="0"/>
            </a:br>
            <a:r>
              <a:rPr lang="ru-RU" sz="2000" dirty="0" smtClean="0"/>
              <a:t>а) Что такое прямая?</a:t>
            </a:r>
            <a:br>
              <a:rPr lang="ru-RU" sz="2000" dirty="0" smtClean="0"/>
            </a:br>
            <a:r>
              <a:rPr lang="ru-RU" sz="2000" dirty="0" smtClean="0"/>
              <a:t>б) Что такое луч? Дополнительные друг другу лучи.</a:t>
            </a:r>
            <a:endParaRPr lang="ru-RU" sz="2000" dirty="0"/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043492" y="2323652"/>
            <a:ext cx="6777317" cy="3985668"/>
          </a:xfrm>
        </p:spPr>
        <p:txBody>
          <a:bodyPr/>
          <a:lstStyle/>
          <a:p>
            <a:r>
              <a:rPr lang="ru-RU" dirty="0" smtClean="0"/>
              <a:t>Что мы знаем об углах?</a:t>
            </a:r>
          </a:p>
          <a:p>
            <a:pPr marL="68580" indent="0">
              <a:buNone/>
            </a:pP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6852" y="2986648"/>
            <a:ext cx="1918699" cy="1439024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8024" y="2745492"/>
            <a:ext cx="2666963" cy="1800200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81780" y="4653136"/>
            <a:ext cx="2868844" cy="1440160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61011" y="4688142"/>
            <a:ext cx="2120987" cy="14051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17638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043490" y="404664"/>
            <a:ext cx="7024744" cy="3096344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sz="2400" dirty="0" smtClean="0"/>
              <a:t>Как растут растения, образуя углы? </a:t>
            </a:r>
            <a:br>
              <a:rPr lang="ru-RU" sz="2400" dirty="0" smtClean="0"/>
            </a:br>
            <a:r>
              <a:rPr lang="ru-RU" sz="2400" dirty="0" smtClean="0"/>
              <a:t>Как делают при строительстве углы?</a:t>
            </a:r>
            <a:br>
              <a:rPr lang="ru-RU" sz="2400" dirty="0" smtClean="0"/>
            </a:br>
            <a:r>
              <a:rPr lang="ru-RU" sz="2400" dirty="0" smtClean="0"/>
              <a:t>Предполагаемые ответы:</a:t>
            </a:r>
            <a:br>
              <a:rPr lang="ru-RU" sz="2400" dirty="0" smtClean="0"/>
            </a:br>
            <a:r>
              <a:rPr lang="ru-RU" sz="2400" dirty="0" smtClean="0"/>
              <a:t> -Листья цветка вырастают, исходя из одной точки </a:t>
            </a:r>
            <a:br>
              <a:rPr lang="ru-RU" sz="2400" dirty="0" smtClean="0"/>
            </a:br>
            <a:r>
              <a:rPr lang="ru-RU" sz="2400" dirty="0" smtClean="0"/>
              <a:t> -Крыша здания выполнена в виде бра с нижней подсветкой угловым плафоном.</a:t>
            </a:r>
            <a:br>
              <a:rPr lang="ru-RU" sz="2400" dirty="0" smtClean="0"/>
            </a:br>
            <a:r>
              <a:rPr lang="ru-RU" sz="2400" dirty="0"/>
              <a:t> </a:t>
            </a:r>
            <a:r>
              <a:rPr lang="ru-RU" sz="2400" dirty="0" smtClean="0"/>
              <a:t>-Фундамент заливают и он похож на прямоугольники.</a:t>
            </a:r>
            <a:endParaRPr lang="ru-RU" sz="2400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4221088"/>
            <a:ext cx="2217994" cy="1800200"/>
          </a:xfr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3808" y="4293096"/>
            <a:ext cx="2724302" cy="1800200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4128" y="4261078"/>
            <a:ext cx="2875020" cy="1800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64190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Из каких элементов состоит угол?</a:t>
            </a:r>
          </a:p>
          <a:p>
            <a:r>
              <a:rPr lang="ru-RU" dirty="0" smtClean="0"/>
              <a:t>Пусть началом</a:t>
            </a:r>
          </a:p>
          <a:p>
            <a:r>
              <a:rPr lang="ru-RU" dirty="0" smtClean="0"/>
              <a:t>Будет точка А</a:t>
            </a:r>
          </a:p>
          <a:p>
            <a:r>
              <a:rPr lang="ru-RU" dirty="0" smtClean="0"/>
              <a:t>Из этой точки проведём два луча: АВ и АС . </a:t>
            </a:r>
          </a:p>
          <a:p>
            <a:endParaRPr lang="ru-RU" dirty="0" smtClean="0"/>
          </a:p>
          <a:p>
            <a:pPr marL="68580" indent="0">
              <a:buNone/>
            </a:pPr>
            <a:endParaRPr lang="ru-RU" dirty="0" smtClean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739833" y="764704"/>
            <a:ext cx="3304572" cy="1986509"/>
          </a:xfr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ru-RU" sz="2000" dirty="0" smtClean="0"/>
              <a:t>Углом называется фигура, образованная двумя лучами, выходящими из одной точки.</a:t>
            </a:r>
            <a:endParaRPr lang="ru-RU" sz="2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Текст 3"/>
              <p:cNvSpPr>
                <a:spLocks noGrp="1"/>
              </p:cNvSpPr>
              <p:nvPr>
                <p:ph type="body" sz="half" idx="2"/>
              </p:nvPr>
            </p:nvSpPr>
            <p:spPr>
              <a:xfrm>
                <a:off x="4736592" y="2751212"/>
                <a:ext cx="3298784" cy="2903686"/>
              </a:xfr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/>
              <a:lstStyle/>
              <a:p>
                <a:r>
                  <a:rPr lang="ru-RU" dirty="0" smtClean="0"/>
                  <a:t>Пишется и обозначается: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i="1" smtClean="0">
                          <a:latin typeface="Cambria Math"/>
                          <a:ea typeface="Cambria Math"/>
                        </a:rPr>
                        <m:t>∠</m:t>
                      </m:r>
                      <m:r>
                        <a:rPr lang="ru-RU" b="0" i="1" smtClean="0">
                          <a:latin typeface="Cambria Math"/>
                          <a:ea typeface="Cambria Math"/>
                        </a:rPr>
                        <m:t>ВАС , где</m:t>
                      </m:r>
                    </m:oMath>
                  </m:oMathPara>
                </a14:m>
                <a:endParaRPr lang="ru-RU" b="0" dirty="0" smtClean="0">
                  <a:ea typeface="Cambria Math"/>
                </a:endParaRPr>
              </a:p>
              <a:p>
                <a:r>
                  <a:rPr lang="ru-RU" dirty="0" smtClean="0"/>
                  <a:t>Точка А-вершина</a:t>
                </a:r>
              </a:p>
              <a:p>
                <a:r>
                  <a:rPr lang="ru-RU" dirty="0" smtClean="0"/>
                  <a:t>АС и АВ-стороны.</a:t>
                </a:r>
              </a:p>
              <a:p>
                <a:r>
                  <a:rPr lang="ru-RU" dirty="0" smtClean="0"/>
                  <a:t>Запомним: записывая название угла, букву, обозначающую вершину</a:t>
                </a:r>
              </a:p>
              <a:p>
                <a:r>
                  <a:rPr lang="ru-RU" dirty="0" smtClean="0"/>
                  <a:t>пишем между букв, которые берём на сторонах угла.</a:t>
                </a:r>
                <a:endParaRPr lang="ru-RU" dirty="0"/>
              </a:p>
            </p:txBody>
          </p:sp>
        </mc:Choice>
        <mc:Fallback xmlns="">
          <p:sp>
            <p:nvSpPr>
              <p:cNvPr id="4" name="Текст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half" idx="2"/>
              </p:nvPr>
            </p:nvSpPr>
            <p:spPr>
              <a:xfrm>
                <a:off x="4736592" y="2751212"/>
                <a:ext cx="3298784" cy="2903686"/>
              </a:xfrm>
              <a:blipFill rotWithShape="1">
                <a:blip r:embed="rId2"/>
                <a:stretch>
                  <a:fillRect l="-737" t="-41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Блок-схема: узел 5"/>
          <p:cNvSpPr/>
          <p:nvPr/>
        </p:nvSpPr>
        <p:spPr>
          <a:xfrm>
            <a:off x="3909080" y="2636912"/>
            <a:ext cx="114300" cy="1143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cxnSp>
        <p:nvCxnSpPr>
          <p:cNvPr id="23" name="Прямая соединительная линия 22"/>
          <p:cNvCxnSpPr/>
          <p:nvPr/>
        </p:nvCxnSpPr>
        <p:spPr>
          <a:xfrm flipH="1">
            <a:off x="1397435" y="5085184"/>
            <a:ext cx="2488786" cy="396044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 flipH="1" flipV="1">
            <a:off x="2771800" y="4581129"/>
            <a:ext cx="1114420" cy="504055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2" name="Блок-схема: узел 31"/>
          <p:cNvSpPr/>
          <p:nvPr/>
        </p:nvSpPr>
        <p:spPr>
          <a:xfrm>
            <a:off x="3857645" y="5058040"/>
            <a:ext cx="57150" cy="45719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8" name="TextBox 37"/>
          <p:cNvSpPr txBox="1"/>
          <p:nvPr/>
        </p:nvSpPr>
        <p:spPr>
          <a:xfrm>
            <a:off x="4023380" y="4833156"/>
            <a:ext cx="3561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А</a:t>
            </a:r>
            <a:endParaRPr lang="ru-RU" dirty="0"/>
          </a:p>
        </p:txBody>
      </p:sp>
      <p:sp>
        <p:nvSpPr>
          <p:cNvPr id="40" name="TextBox 39"/>
          <p:cNvSpPr txBox="1"/>
          <p:nvPr/>
        </p:nvSpPr>
        <p:spPr>
          <a:xfrm>
            <a:off x="2771800" y="4221088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В</a:t>
            </a:r>
            <a:endParaRPr lang="ru-RU" dirty="0"/>
          </a:p>
        </p:txBody>
      </p:sp>
      <p:sp>
        <p:nvSpPr>
          <p:cNvPr id="44" name="TextBox 43"/>
          <p:cNvSpPr txBox="1"/>
          <p:nvPr/>
        </p:nvSpPr>
        <p:spPr>
          <a:xfrm>
            <a:off x="1619672" y="5589240"/>
            <a:ext cx="3722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С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089666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2400" dirty="0" smtClean="0"/>
              <a:t>Прямой угол ВОК     и     Острый угол ТАМ</a:t>
            </a:r>
            <a:br>
              <a:rPr lang="ru-RU" sz="2400" dirty="0" smtClean="0"/>
            </a:br>
            <a:r>
              <a:rPr lang="ru-RU" sz="1800" dirty="0" smtClean="0"/>
              <a:t>Прямой угол похож на углы книги, острый угол похож на окончание стрелы охотника.</a:t>
            </a:r>
            <a:endParaRPr lang="ru-RU" sz="2400" dirty="0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971600" y="3429000"/>
            <a:ext cx="0" cy="223224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971600" y="3429000"/>
            <a:ext cx="1224136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 flipV="1">
            <a:off x="4283968" y="3284984"/>
            <a:ext cx="1008112" cy="3024336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5292080" y="3284984"/>
            <a:ext cx="792088" cy="295232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611560" y="3284984"/>
            <a:ext cx="2363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О</a:t>
            </a:r>
            <a:endParaRPr lang="ru-RU" dirty="0"/>
          </a:p>
        </p:txBody>
      </p:sp>
      <p:sp>
        <p:nvSpPr>
          <p:cNvPr id="16" name="TextBox 15"/>
          <p:cNvSpPr txBox="1"/>
          <p:nvPr/>
        </p:nvSpPr>
        <p:spPr>
          <a:xfrm>
            <a:off x="2051719" y="2947278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В</a:t>
            </a:r>
            <a:endParaRPr lang="ru-RU" dirty="0"/>
          </a:p>
        </p:txBody>
      </p:sp>
      <p:sp>
        <p:nvSpPr>
          <p:cNvPr id="17" name="TextBox 16"/>
          <p:cNvSpPr txBox="1"/>
          <p:nvPr/>
        </p:nvSpPr>
        <p:spPr>
          <a:xfrm>
            <a:off x="611560" y="5445224"/>
            <a:ext cx="2363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К</a:t>
            </a:r>
            <a:endParaRPr lang="ru-RU" dirty="0"/>
          </a:p>
        </p:txBody>
      </p:sp>
      <p:sp>
        <p:nvSpPr>
          <p:cNvPr id="18" name="TextBox 17"/>
          <p:cNvSpPr txBox="1"/>
          <p:nvPr/>
        </p:nvSpPr>
        <p:spPr>
          <a:xfrm>
            <a:off x="5292080" y="2947278"/>
            <a:ext cx="3561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А</a:t>
            </a:r>
            <a:endParaRPr lang="ru-RU" dirty="0"/>
          </a:p>
        </p:txBody>
      </p:sp>
      <p:sp>
        <p:nvSpPr>
          <p:cNvPr id="20" name="TextBox 19"/>
          <p:cNvSpPr txBox="1"/>
          <p:nvPr/>
        </p:nvSpPr>
        <p:spPr>
          <a:xfrm>
            <a:off x="4139952" y="5814556"/>
            <a:ext cx="2824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Т</a:t>
            </a:r>
            <a:endParaRPr lang="ru-RU" dirty="0"/>
          </a:p>
        </p:txBody>
      </p:sp>
      <p:sp>
        <p:nvSpPr>
          <p:cNvPr id="21" name="TextBox 20"/>
          <p:cNvSpPr txBox="1"/>
          <p:nvPr/>
        </p:nvSpPr>
        <p:spPr>
          <a:xfrm>
            <a:off x="6228184" y="5814556"/>
            <a:ext cx="3962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М</a:t>
            </a:r>
            <a:endParaRPr lang="ru-RU" dirty="0"/>
          </a:p>
        </p:txBody>
      </p:sp>
      <p:sp>
        <p:nvSpPr>
          <p:cNvPr id="24" name="Блок-схема: узел 23"/>
          <p:cNvSpPr/>
          <p:nvPr/>
        </p:nvSpPr>
        <p:spPr>
          <a:xfrm>
            <a:off x="931446" y="3371850"/>
            <a:ext cx="86307" cy="978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5" name="Блок-схема: узел 24"/>
          <p:cNvSpPr/>
          <p:nvPr/>
        </p:nvSpPr>
        <p:spPr>
          <a:xfrm>
            <a:off x="5256076" y="3281050"/>
            <a:ext cx="72008" cy="5524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746722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sz="2400" dirty="0" smtClean="0"/>
              <a:t>Тупой </a:t>
            </a:r>
            <a:r>
              <a:rPr lang="ru-RU" sz="2400" smtClean="0"/>
              <a:t>угол </a:t>
            </a:r>
            <a:r>
              <a:rPr lang="ru-RU" sz="2400" smtClean="0"/>
              <a:t>ВОД       </a:t>
            </a:r>
            <a:r>
              <a:rPr lang="ru-RU" sz="2400" dirty="0" smtClean="0"/>
              <a:t>и           Развёрнутый угол ХАУ</a:t>
            </a:r>
            <a:br>
              <a:rPr lang="ru-RU" sz="2400" dirty="0" smtClean="0"/>
            </a:br>
            <a:r>
              <a:rPr lang="ru-RU" sz="1800" dirty="0" smtClean="0"/>
              <a:t>Тупой угол похож на крышу дома, а развёрнутый угол похож на раскрытую книгу.</a:t>
            </a:r>
            <a:endParaRPr lang="ru-RU" sz="1800" dirty="0"/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 flipV="1">
            <a:off x="611560" y="3717032"/>
            <a:ext cx="1800200" cy="129614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/>
          <p:cNvCxnSpPr/>
          <p:nvPr/>
        </p:nvCxnSpPr>
        <p:spPr>
          <a:xfrm>
            <a:off x="2411760" y="3717032"/>
            <a:ext cx="1368152" cy="1008112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4644008" y="4221088"/>
            <a:ext cx="1368152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6012160" y="4221088"/>
            <a:ext cx="1656184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2" name="Блок-схема: узел 11"/>
          <p:cNvSpPr/>
          <p:nvPr/>
        </p:nvSpPr>
        <p:spPr>
          <a:xfrm>
            <a:off x="6072336" y="4163938"/>
            <a:ext cx="114300" cy="1143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3" name="Блок-схема: узел 12"/>
          <p:cNvSpPr/>
          <p:nvPr/>
        </p:nvSpPr>
        <p:spPr>
          <a:xfrm>
            <a:off x="2354610" y="3676253"/>
            <a:ext cx="114300" cy="1143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4" name="TextBox 13"/>
          <p:cNvSpPr txBox="1"/>
          <p:nvPr/>
        </p:nvSpPr>
        <p:spPr>
          <a:xfrm>
            <a:off x="2363185" y="3306921"/>
            <a:ext cx="3850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О</a:t>
            </a:r>
            <a:endParaRPr lang="ru-RU" dirty="0"/>
          </a:p>
        </p:txBody>
      </p:sp>
      <p:sp>
        <p:nvSpPr>
          <p:cNvPr id="15" name="TextBox 14"/>
          <p:cNvSpPr txBox="1"/>
          <p:nvPr/>
        </p:nvSpPr>
        <p:spPr>
          <a:xfrm>
            <a:off x="519194" y="4540478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В</a:t>
            </a:r>
            <a:endParaRPr lang="ru-RU" dirty="0"/>
          </a:p>
        </p:txBody>
      </p:sp>
      <p:sp>
        <p:nvSpPr>
          <p:cNvPr id="16" name="TextBox 15"/>
          <p:cNvSpPr txBox="1"/>
          <p:nvPr/>
        </p:nvSpPr>
        <p:spPr>
          <a:xfrm>
            <a:off x="3635897" y="4202549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Д</a:t>
            </a:r>
            <a:endParaRPr lang="ru-RU" dirty="0"/>
          </a:p>
        </p:txBody>
      </p:sp>
      <p:sp>
        <p:nvSpPr>
          <p:cNvPr id="17" name="TextBox 16"/>
          <p:cNvSpPr txBox="1"/>
          <p:nvPr/>
        </p:nvSpPr>
        <p:spPr>
          <a:xfrm>
            <a:off x="5940152" y="3776067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А</a:t>
            </a:r>
            <a:endParaRPr lang="ru-RU" dirty="0"/>
          </a:p>
        </p:txBody>
      </p:sp>
      <p:sp>
        <p:nvSpPr>
          <p:cNvPr id="18" name="TextBox 17"/>
          <p:cNvSpPr txBox="1"/>
          <p:nvPr/>
        </p:nvSpPr>
        <p:spPr>
          <a:xfrm>
            <a:off x="4644008" y="3786743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Х</a:t>
            </a:r>
            <a:endParaRPr lang="ru-RU" dirty="0"/>
          </a:p>
        </p:txBody>
      </p:sp>
      <p:sp>
        <p:nvSpPr>
          <p:cNvPr id="19" name="TextBox 18"/>
          <p:cNvSpPr txBox="1"/>
          <p:nvPr/>
        </p:nvSpPr>
        <p:spPr>
          <a:xfrm>
            <a:off x="7569787" y="3768055"/>
            <a:ext cx="3337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У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730213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ru-RU" sz="2400" dirty="0" smtClean="0"/>
              <a:t>Ребята, какой из четырёх углов можно взять чтобы показать как различны все углы?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608" y="2348881"/>
            <a:ext cx="6777317" cy="3929108"/>
          </a:xfrm>
        </p:spPr>
        <p:txBody>
          <a:bodyPr>
            <a:normAutofit/>
          </a:bodyPr>
          <a:lstStyle/>
          <a:p>
            <a:r>
              <a:rPr lang="ru-RU" sz="1800" dirty="0" smtClean="0"/>
              <a:t>Предполагаемый ответ.</a:t>
            </a:r>
          </a:p>
          <a:p>
            <a:r>
              <a:rPr lang="ru-RU" sz="1800" dirty="0" smtClean="0"/>
              <a:t>- Надо взять прямой угол.</a:t>
            </a:r>
          </a:p>
          <a:p>
            <a:r>
              <a:rPr lang="ru-RU" sz="1800" dirty="0" smtClean="0"/>
              <a:t>Возьмём чертёжный треугольник и приложим по очереди его прямой угол к каждому из трёх:</a:t>
            </a:r>
          </a:p>
          <a:p>
            <a:r>
              <a:rPr lang="ru-RU" sz="1800" dirty="0" smtClean="0"/>
              <a:t>Острый угол будет меньше прямого угла;</a:t>
            </a:r>
          </a:p>
          <a:p>
            <a:r>
              <a:rPr lang="ru-RU" sz="1800" dirty="0" smtClean="0"/>
              <a:t>Тупой угол будет больше прямого угла;</a:t>
            </a:r>
          </a:p>
          <a:p>
            <a:r>
              <a:rPr lang="ru-RU" sz="1800" dirty="0" smtClean="0"/>
              <a:t>Развёрнутый угол будет содержать или равен 2 углам.</a:t>
            </a:r>
          </a:p>
          <a:p>
            <a:endParaRPr lang="ru-RU" sz="18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9912" y="4941168"/>
            <a:ext cx="2604120" cy="12241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03055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2000" dirty="0" smtClean="0"/>
              <a:t>Из других книг по геометрии о чертёжном треугольнике</a:t>
            </a:r>
            <a:endParaRPr lang="ru-RU" sz="2000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744" y="2420888"/>
            <a:ext cx="5208240" cy="38492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51113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1800" dirty="0" smtClean="0"/>
              <a:t>Рис.1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739833" y="836713"/>
            <a:ext cx="3304572" cy="1296143"/>
          </a:xfr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ru-RU" sz="2000" dirty="0" smtClean="0"/>
              <a:t>Закрепим новый материал решением задач. №1615</a:t>
            </a:r>
            <a:endParaRPr lang="ru-RU" sz="200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644008" y="2492896"/>
            <a:ext cx="3298784" cy="3306018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ru-RU" dirty="0" smtClean="0"/>
              <a:t>Укажите какие точки на рисунке 1. лежат внутри угла КОМ. Какие точки лежат вне этого угла? Какие точки лежит на стороне ОМ, а какие на стороне ОК?</a:t>
            </a:r>
            <a:endParaRPr lang="ru-RU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0244" y="1988840"/>
            <a:ext cx="2947452" cy="20882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364345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стин">
  <a:themeElements>
    <a:clrScheme name="Остин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Остин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Остин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254</TotalTime>
  <Words>358</Words>
  <Application>Microsoft Office PowerPoint</Application>
  <PresentationFormat>Экран (4:3)</PresentationFormat>
  <Paragraphs>65</Paragraphs>
  <Slides>13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Остин</vt:lpstr>
      <vt:lpstr>Урок математики в 5 классе по теме: «Угол. Прямой и развёрнутый угол. Чертёжный треугольник»  С элементами методики Шаталова В.Ф. </vt:lpstr>
      <vt:lpstr>1.Повторим и вспомним. а) Что такое прямая? б) Что такое луч? Дополнительные друг другу лучи.</vt:lpstr>
      <vt:lpstr>Как растут растения, образуя углы?  Как делают при строительстве углы? Предполагаемые ответы:  -Листья цветка вырастают, исходя из одной точки   -Крыша здания выполнена в виде бра с нижней подсветкой угловым плафоном.  -Фундамент заливают и он похож на прямоугольники.</vt:lpstr>
      <vt:lpstr>Углом называется фигура, образованная двумя лучами, выходящими из одной точки.</vt:lpstr>
      <vt:lpstr>Прямой угол ВОК     и     Острый угол ТАМ Прямой угол похож на углы книги, острый угол похож на окончание стрелы охотника.</vt:lpstr>
      <vt:lpstr>Тупой угол ВОД       и           Развёрнутый угол ХАУ Тупой угол похож на крышу дома, а развёрнутый угол похож на раскрытую книгу.</vt:lpstr>
      <vt:lpstr>Ребята, какой из четырёх углов можно взять чтобы показать как различны все углы?</vt:lpstr>
      <vt:lpstr>Из других книг по геометрии о чертёжном треугольнике</vt:lpstr>
      <vt:lpstr>Закрепим новый материал решением задач. №1615</vt:lpstr>
      <vt:lpstr>№1616 </vt:lpstr>
      <vt:lpstr> №1617</vt:lpstr>
      <vt:lpstr>Опорный конспект по данному уроку.</vt:lpstr>
      <vt:lpstr>Используемые источники:  1. Учебник Математика 5 авторов Н. Я. Виленкина, В.И. Жохова, А.С. Чеснокова, С.И. Шварцбурд.  2. Н.Н.Никитин Геометрия   3. чертёжный треугольник  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Урок математики в 5 классе по теме: «Угол. Прямой и развёрнутый угол. Чертёжный треугольник»</dc:title>
  <dc:creator>Лисёнок</dc:creator>
  <cp:lastModifiedBy>Лисёнок</cp:lastModifiedBy>
  <cp:revision>23</cp:revision>
  <dcterms:created xsi:type="dcterms:W3CDTF">2013-04-26T11:44:17Z</dcterms:created>
  <dcterms:modified xsi:type="dcterms:W3CDTF">2013-04-26T18:14:15Z</dcterms:modified>
</cp:coreProperties>
</file>