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7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147" autoAdjust="0"/>
  </p:normalViewPr>
  <p:slideViewPr>
    <p:cSldViewPr>
      <p:cViewPr>
        <p:scale>
          <a:sx n="106" d="100"/>
          <a:sy n="106" d="100"/>
        </p:scale>
        <p:origin x="37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7DB97-F90F-498C-A802-9616766E5FBC}" type="datetimeFigureOut">
              <a:rPr lang="ru-RU" smtClean="0"/>
              <a:t>27.04.2013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3343B-74C0-47DE-88E2-D192725E8F8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505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3343B-74C0-47DE-88E2-D192725E8F8A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95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FCBF64-BD0B-4055-8550-8B5F92671630}" type="datetimeFigureOut">
              <a:rPr lang="ru-RU" smtClean="0"/>
              <a:t>27.04.2013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CF945D-5C60-427E-BB18-C21120033DD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BF64-BD0B-4055-8550-8B5F92671630}" type="datetimeFigureOut">
              <a:rPr lang="ru-RU" smtClean="0"/>
              <a:t>27.04.2013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945D-5C60-427E-BB18-C21120033D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BF64-BD0B-4055-8550-8B5F92671630}" type="datetimeFigureOut">
              <a:rPr lang="ru-RU" smtClean="0"/>
              <a:t>27.04.2013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945D-5C60-427E-BB18-C21120033D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BF64-BD0B-4055-8550-8B5F92671630}" type="datetimeFigureOut">
              <a:rPr lang="ru-RU" smtClean="0"/>
              <a:t>27.04.2013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945D-5C60-427E-BB18-C21120033D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BF64-BD0B-4055-8550-8B5F92671630}" type="datetimeFigureOut">
              <a:rPr lang="ru-RU" smtClean="0"/>
              <a:t>27.04.2013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945D-5C60-427E-BB18-C21120033D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BF64-BD0B-4055-8550-8B5F92671630}" type="datetimeFigureOut">
              <a:rPr lang="ru-RU" smtClean="0"/>
              <a:t>27.04.2013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945D-5C60-427E-BB18-C21120033DD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BF64-BD0B-4055-8550-8B5F92671630}" type="datetimeFigureOut">
              <a:rPr lang="ru-RU" smtClean="0"/>
              <a:t>27.04.2013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945D-5C60-427E-BB18-C21120033D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BF64-BD0B-4055-8550-8B5F92671630}" type="datetimeFigureOut">
              <a:rPr lang="ru-RU" smtClean="0"/>
              <a:t>27.04.2013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945D-5C60-427E-BB18-C21120033D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BF64-BD0B-4055-8550-8B5F92671630}" type="datetimeFigureOut">
              <a:rPr lang="ru-RU" smtClean="0"/>
              <a:t>27.04.2013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945D-5C60-427E-BB18-C21120033D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BF64-BD0B-4055-8550-8B5F92671630}" type="datetimeFigureOut">
              <a:rPr lang="ru-RU" smtClean="0"/>
              <a:t>27.04.2013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945D-5C60-427E-BB18-C21120033DD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BF64-BD0B-4055-8550-8B5F92671630}" type="datetimeFigureOut">
              <a:rPr lang="ru-RU" smtClean="0"/>
              <a:t>27.04.2013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945D-5C60-427E-BB18-C21120033D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FCBF64-BD0B-4055-8550-8B5F92671630}" type="datetimeFigureOut">
              <a:rPr lang="ru-RU" smtClean="0"/>
              <a:t>27.04.2013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6CF945D-5C60-427E-BB18-C21120033DD6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universal_ru_de.academic.ru/1127792/%D1%87%D0%B5%D1%80%D1%82%D1%91%D0%B6%D0%BD%D1%8B%D0%B9_%D1%82%D1%80%D0%B5%D1%83%D0%B3%D0%BE%D0%BB%D1%8C%D0%BD%D0%B8%D0%BA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132856"/>
            <a:ext cx="3313355" cy="22777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Урок </a:t>
            </a:r>
            <a:r>
              <a:rPr lang="ru-RU" sz="2000" dirty="0" smtClean="0"/>
              <a:t>математики в 5 классе по теме: «Угол. Прямой и развёрнутый угол. Чертёжный треугольник»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200" dirty="0"/>
              <a:t>С элементами методики Шаталова В.Ф.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4581128"/>
            <a:ext cx="3309803" cy="110058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1400" dirty="0" smtClean="0"/>
              <a:t>Выполнила:</a:t>
            </a:r>
          </a:p>
          <a:p>
            <a:r>
              <a:rPr lang="ru-RU" sz="1400" dirty="0" smtClean="0"/>
              <a:t>Пухальская </a:t>
            </a:r>
          </a:p>
          <a:p>
            <a:r>
              <a:rPr lang="ru-RU" sz="1400" dirty="0" smtClean="0"/>
              <a:t>Надежда Александровна</a:t>
            </a:r>
          </a:p>
          <a:p>
            <a:r>
              <a:rPr lang="ru-RU" sz="1200" dirty="0" smtClean="0"/>
              <a:t>Учитель математики </a:t>
            </a:r>
          </a:p>
          <a:p>
            <a:r>
              <a:rPr lang="ru-RU" sz="1200" dirty="0" smtClean="0"/>
              <a:t>МАОУ СОШ №14 имени А.Ф. Лебедева города Томска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263199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6016" y="908720"/>
            <a:ext cx="3304572" cy="14401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№1616</a:t>
            </a:r>
            <a:br>
              <a:rPr lang="ru-RU" sz="2000" dirty="0" smtClean="0"/>
            </a:b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Текст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736592" y="2708920"/>
                <a:ext cx="3298784" cy="2945978"/>
              </a:xfr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ru-RU" dirty="0" smtClean="0"/>
                  <a:t>Начертите угол МОД и проведите внутри него луч ОТ. Назовите и обозначьте углы, на которые этот луч делит угол МОД?</a:t>
                </a:r>
              </a:p>
              <a:p>
                <a:endParaRPr lang="ru-RU" dirty="0" smtClean="0"/>
              </a:p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dirty="0" smtClean="0"/>
                  <a:t> МОТ и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dirty="0" smtClean="0"/>
                  <a:t>ТОД.</a:t>
                </a:r>
                <a:endParaRPr lang="ru-RU" dirty="0"/>
              </a:p>
            </p:txBody>
          </p:sp>
        </mc:Choice>
        <mc:Fallback xmlns="">
          <p:sp>
            <p:nvSpPr>
              <p:cNvPr id="4" name="Текс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736592" y="2708920"/>
                <a:ext cx="3298784" cy="2945978"/>
              </a:xfrm>
              <a:blipFill rotWithShape="1">
                <a:blip r:embed="rId3"/>
                <a:stretch>
                  <a:fillRect l="-737" t="-412" r="-9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>
            <a:off x="1907704" y="3140968"/>
            <a:ext cx="91440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907704" y="1556792"/>
            <a:ext cx="1656184" cy="1584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907704" y="2924944"/>
            <a:ext cx="2088232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31840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547665" y="29249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561875" y="403642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203848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Блок-схема: узел 19"/>
          <p:cNvSpPr/>
          <p:nvPr/>
        </p:nvSpPr>
        <p:spPr>
          <a:xfrm>
            <a:off x="3140589" y="2969721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735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Рисунок к задаче.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39833" y="908721"/>
            <a:ext cx="3304572" cy="158417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№1617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Текст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736592" y="2636912"/>
                <a:ext cx="3298784" cy="3017986"/>
              </a:xfr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r>
                  <a:rPr lang="ru-RU" sz="1800" dirty="0" smtClean="0"/>
                  <a:t>Минутная стрелка за 10 минут повернула на </a:t>
                </a:r>
                <a14:m>
                  <m:oMath xmlns:m="http://schemas.openxmlformats.org/officeDocument/2006/math">
                    <m:r>
                      <a:rPr lang="ru-RU" sz="1800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sz="1800" dirty="0" smtClean="0"/>
                  <a:t>АОВ, за следующие 10 мин-на    </a:t>
                </a:r>
                <a14:m>
                  <m:oMath xmlns:m="http://schemas.openxmlformats.org/officeDocument/2006/math">
                    <m:r>
                      <a:rPr lang="ru-RU" sz="180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ru-RU" sz="1800" b="0" i="1" smtClean="0">
                        <a:latin typeface="Cambria Math"/>
                        <a:ea typeface="Cambria Math"/>
                      </a:rPr>
                      <m:t>ВОС,  а ещё за 15мин−на∠СОД.</m:t>
                    </m:r>
                  </m:oMath>
                </a14:m>
                <a:endParaRPr lang="ru-RU" sz="1800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b="0" i="1" smtClean="0">
                          <a:latin typeface="Cambria Math"/>
                          <a:ea typeface="Cambria Math"/>
                        </a:rPr>
                        <m:t> Сравните углы АОВ иВОС, </m:t>
                      </m:r>
                    </m:oMath>
                  </m:oMathPara>
                </a14:m>
                <a:endParaRPr lang="ru-RU" sz="1800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b="0" i="1" smtClean="0">
                          <a:latin typeface="Cambria Math"/>
                          <a:ea typeface="Cambria Math"/>
                        </a:rPr>
                        <m:t>ВОС и СОД, АОС и АОВ, </m:t>
                      </m:r>
                    </m:oMath>
                  </m:oMathPara>
                </a14:m>
                <a:endParaRPr lang="ru-RU" sz="1800" b="0" i="1" dirty="0" smtClean="0">
                  <a:latin typeface="Cambria Math"/>
                  <a:ea typeface="Cambria Math"/>
                </a:endParaRPr>
              </a:p>
              <a:p>
                <a:r>
                  <a:rPr lang="ru-RU" sz="1800" b="0" dirty="0" smtClean="0">
                    <a:ea typeface="Cambria Math"/>
                  </a:rPr>
                  <a:t>      </a:t>
                </a:r>
                <a14:m>
                  <m:oMath xmlns:m="http://schemas.openxmlformats.org/officeDocument/2006/math">
                    <m:r>
                      <a:rPr lang="ru-RU" sz="1800" b="0" i="1" smtClean="0">
                        <a:latin typeface="Cambria Math"/>
                        <a:ea typeface="Cambria Math"/>
                      </a:rPr>
                      <m:t>АОС и СОД</m:t>
                    </m:r>
                  </m:oMath>
                </a14:m>
                <a:r>
                  <a:rPr lang="ru-RU" sz="1800" dirty="0" smtClean="0"/>
                  <a:t>.</a:t>
                </a:r>
                <a:endParaRPr lang="ru-RU" sz="1800" dirty="0"/>
              </a:p>
            </p:txBody>
          </p:sp>
        </mc:Choice>
        <mc:Fallback xmlns="">
          <p:sp>
            <p:nvSpPr>
              <p:cNvPr id="4" name="Текс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736592" y="2636912"/>
                <a:ext cx="3298784" cy="3017986"/>
              </a:xfrm>
              <a:blipFill rotWithShape="1">
                <a:blip r:embed="rId2"/>
                <a:stretch>
                  <a:fillRect l="-1289" t="-8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97346"/>
            <a:ext cx="2212848" cy="155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802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318" y="768860"/>
            <a:ext cx="2160358" cy="56929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Опорный конспект по данному уроку.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22" y="764704"/>
            <a:ext cx="4911582" cy="56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03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329328"/>
          </a:xfr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Используемые источники: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1. Учебник Математика 5 авторов Н. Я. Виленкина, В.И. Жохова, А.С. Чеснокова, </a:t>
            </a:r>
            <a:r>
              <a:rPr lang="ru-RU" sz="1600" dirty="0">
                <a:solidFill>
                  <a:schemeClr val="bg1"/>
                </a:solidFill>
              </a:rPr>
              <a:t>С</a:t>
            </a:r>
            <a:r>
              <a:rPr lang="ru-RU" sz="1600" dirty="0" smtClean="0">
                <a:solidFill>
                  <a:schemeClr val="bg1"/>
                </a:solidFill>
              </a:rPr>
              <a:t>.И. Шварцбурд.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2. </a:t>
            </a:r>
            <a:r>
              <a:rPr lang="ru-RU" sz="1600" b="1" dirty="0">
                <a:solidFill>
                  <a:schemeClr val="bg1"/>
                </a:solidFill>
              </a:rPr>
              <a:t>Н.Н.Никитин Геометрия </a:t>
            </a:r>
            <a:r>
              <a:rPr lang="ru-RU" sz="1600" b="1" dirty="0" smtClean="0">
                <a:solidFill>
                  <a:schemeClr val="bg1"/>
                </a:solidFill>
              </a:rPr>
              <a:t/>
            </a:r>
            <a:br>
              <a:rPr lang="ru-RU" sz="1600" b="1" dirty="0" smtClean="0">
                <a:solidFill>
                  <a:schemeClr val="bg1"/>
                </a:solidFill>
              </a:rPr>
            </a:br>
            <a:r>
              <a:rPr lang="ru-RU" sz="1600" b="1" dirty="0" smtClean="0">
                <a:solidFill>
                  <a:schemeClr val="bg1"/>
                </a:solidFill>
              </a:rPr>
              <a:t/>
            </a:r>
            <a:br>
              <a:rPr lang="ru-RU" sz="1600" b="1" dirty="0" smtClean="0">
                <a:solidFill>
                  <a:schemeClr val="bg1"/>
                </a:solidFill>
              </a:rPr>
            </a:br>
            <a:r>
              <a:rPr lang="ru-RU" sz="1600" b="1" dirty="0" smtClean="0">
                <a:solidFill>
                  <a:schemeClr val="bg1"/>
                </a:solidFill>
              </a:rPr>
              <a:t>3.</a:t>
            </a:r>
            <a:r>
              <a:rPr lang="ru-RU" sz="1400" b="1" dirty="0">
                <a:solidFill>
                  <a:schemeClr val="bg1"/>
                </a:solidFill>
                <a:hlinkClick r:id="rId2"/>
              </a:rPr>
              <a:t> </a:t>
            </a:r>
            <a:r>
              <a:rPr lang="ru-RU" sz="1400" b="1" dirty="0">
                <a:solidFill>
                  <a:schemeClr val="bg1"/>
                </a:solidFill>
              </a:rPr>
              <a:t>чертёжный треугольник</a:t>
            </a:r>
            <a:br>
              <a:rPr lang="ru-RU" sz="1400" b="1" dirty="0">
                <a:solidFill>
                  <a:schemeClr val="bg1"/>
                </a:solidFill>
              </a:rPr>
            </a:br>
            <a:r>
              <a:rPr lang="ru-RU" sz="1600" b="1" dirty="0"/>
              <a:t/>
            </a:r>
            <a:br>
              <a:rPr lang="ru-RU" sz="1600" b="1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6847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4059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1.Повторим и вспомним.</a:t>
            </a:r>
            <a:br>
              <a:rPr lang="ru-RU" sz="2000" dirty="0" smtClean="0"/>
            </a:br>
            <a:r>
              <a:rPr lang="ru-RU" sz="2000" dirty="0" smtClean="0"/>
              <a:t>а) Что такое прямая?</a:t>
            </a:r>
            <a:br>
              <a:rPr lang="ru-RU" sz="2000" dirty="0" smtClean="0"/>
            </a:br>
            <a:r>
              <a:rPr lang="ru-RU" sz="2000" dirty="0" smtClean="0"/>
              <a:t>б) Что такое луч? Дополнительные друг другу лучи.</a:t>
            </a:r>
            <a:endParaRPr lang="ru-RU" sz="20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/>
          <a:lstStyle/>
          <a:p>
            <a:r>
              <a:rPr lang="ru-RU" dirty="0" smtClean="0"/>
              <a:t>Что мы знаем об углах?</a:t>
            </a: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852" y="2986648"/>
            <a:ext cx="1918699" cy="14390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745492"/>
            <a:ext cx="2666963" cy="1800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780" y="4653136"/>
            <a:ext cx="2868844" cy="14401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11" y="4688142"/>
            <a:ext cx="2120987" cy="140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76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30963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Как растут растения, образуя углы? </a:t>
            </a:r>
            <a:br>
              <a:rPr lang="ru-RU" sz="2400" dirty="0" smtClean="0"/>
            </a:br>
            <a:r>
              <a:rPr lang="ru-RU" sz="2400" dirty="0" smtClean="0"/>
              <a:t>Как делают при строительстве углы?</a:t>
            </a:r>
            <a:br>
              <a:rPr lang="ru-RU" sz="2400" dirty="0" smtClean="0"/>
            </a:br>
            <a:r>
              <a:rPr lang="ru-RU" sz="2400" dirty="0" smtClean="0"/>
              <a:t>Предполагаемые ответы:</a:t>
            </a:r>
            <a:br>
              <a:rPr lang="ru-RU" sz="2400" dirty="0" smtClean="0"/>
            </a:br>
            <a:r>
              <a:rPr lang="ru-RU" sz="2400" dirty="0" smtClean="0"/>
              <a:t> -Листья цветка вырастают, исходя из одной точки </a:t>
            </a:r>
            <a:br>
              <a:rPr lang="ru-RU" sz="2400" dirty="0" smtClean="0"/>
            </a:br>
            <a:r>
              <a:rPr lang="ru-RU" sz="2400" dirty="0" smtClean="0"/>
              <a:t> -Крыша здания выполнена в виде бра с нижней подсветкой угловым плафоном.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-Фундамент заливают и он похож на прямоугольники.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221088"/>
            <a:ext cx="2217994" cy="18002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293096"/>
            <a:ext cx="2724302" cy="1800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261078"/>
            <a:ext cx="287502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41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каких элементов состоит угол?</a:t>
            </a:r>
          </a:p>
          <a:p>
            <a:r>
              <a:rPr lang="ru-RU" dirty="0" smtClean="0"/>
              <a:t>Пусть началом</a:t>
            </a:r>
          </a:p>
          <a:p>
            <a:r>
              <a:rPr lang="ru-RU" dirty="0" smtClean="0"/>
              <a:t>Будет точка А</a:t>
            </a:r>
          </a:p>
          <a:p>
            <a:r>
              <a:rPr lang="ru-RU" dirty="0" smtClean="0"/>
              <a:t>Из этой точки проведём два луча: АВ и АС . </a:t>
            </a:r>
          </a:p>
          <a:p>
            <a:endParaRPr lang="ru-RU" dirty="0" smtClean="0"/>
          </a:p>
          <a:p>
            <a:pPr marL="68580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39833" y="764704"/>
            <a:ext cx="3304572" cy="198650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Углом называется фигура, образованная двумя лучами, выходящими из одной точки.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Текст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736592" y="2751212"/>
                <a:ext cx="3298784" cy="2903686"/>
              </a:xfr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ru-RU" dirty="0" smtClean="0"/>
                  <a:t>Пишется и обозначается: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ВАС , где</m:t>
                      </m:r>
                    </m:oMath>
                  </m:oMathPara>
                </a14:m>
                <a:endParaRPr lang="ru-RU" b="0" dirty="0" smtClean="0">
                  <a:ea typeface="Cambria Math"/>
                </a:endParaRPr>
              </a:p>
              <a:p>
                <a:r>
                  <a:rPr lang="ru-RU" dirty="0" smtClean="0"/>
                  <a:t>Точка А-вершина</a:t>
                </a:r>
              </a:p>
              <a:p>
                <a:r>
                  <a:rPr lang="ru-RU" dirty="0" smtClean="0"/>
                  <a:t>АС и АВ-стороны.</a:t>
                </a:r>
              </a:p>
              <a:p>
                <a:r>
                  <a:rPr lang="ru-RU" dirty="0" smtClean="0"/>
                  <a:t>Запомним: записывая название угла, букву, обозначающую вершину</a:t>
                </a:r>
              </a:p>
              <a:p>
                <a:r>
                  <a:rPr lang="ru-RU" dirty="0" smtClean="0"/>
                  <a:t>пишем между букв, которые берём на сторонах угла.</a:t>
                </a:r>
                <a:endParaRPr lang="ru-RU" dirty="0"/>
              </a:p>
            </p:txBody>
          </p:sp>
        </mc:Choice>
        <mc:Fallback xmlns="">
          <p:sp>
            <p:nvSpPr>
              <p:cNvPr id="4" name="Текс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736592" y="2751212"/>
                <a:ext cx="3298784" cy="2903686"/>
              </a:xfrm>
              <a:blipFill rotWithShape="1">
                <a:blip r:embed="rId2"/>
                <a:stretch>
                  <a:fillRect l="-737" t="-4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Блок-схема: узел 5"/>
          <p:cNvSpPr/>
          <p:nvPr/>
        </p:nvSpPr>
        <p:spPr>
          <a:xfrm>
            <a:off x="3909080" y="2636912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1397435" y="5085184"/>
            <a:ext cx="2488786" cy="3960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 flipV="1">
            <a:off x="2771800" y="4581129"/>
            <a:ext cx="1114420" cy="5040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Блок-схема: узел 31"/>
          <p:cNvSpPr/>
          <p:nvPr/>
        </p:nvSpPr>
        <p:spPr>
          <a:xfrm>
            <a:off x="3857645" y="5058040"/>
            <a:ext cx="57150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023380" y="4833156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771800" y="42210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1619672" y="558924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96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Прямой угол ВОК     и     Острый угол ТАМ</a:t>
            </a:r>
            <a:br>
              <a:rPr lang="ru-RU" sz="2400" dirty="0" smtClean="0"/>
            </a:br>
            <a:r>
              <a:rPr lang="ru-RU" sz="1800" dirty="0" smtClean="0"/>
              <a:t>Прямой угол похож на углы книги, острый угол похож на окончание стрелы охотника.</a:t>
            </a:r>
            <a:endParaRPr lang="ru-RU" sz="2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3429000"/>
            <a:ext cx="0" cy="22322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71600" y="3429000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283968" y="3284984"/>
            <a:ext cx="1008112" cy="30243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292080" y="3284984"/>
            <a:ext cx="792088" cy="29523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1560" y="3284984"/>
            <a:ext cx="236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051719" y="294727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11560" y="5445224"/>
            <a:ext cx="236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292080" y="2947278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139952" y="581455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228184" y="5814556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4" name="Блок-схема: узел 23"/>
          <p:cNvSpPr/>
          <p:nvPr/>
        </p:nvSpPr>
        <p:spPr>
          <a:xfrm>
            <a:off x="931446" y="3371850"/>
            <a:ext cx="86307" cy="9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Блок-схема: узел 24"/>
          <p:cNvSpPr/>
          <p:nvPr/>
        </p:nvSpPr>
        <p:spPr>
          <a:xfrm>
            <a:off x="5256076" y="3281050"/>
            <a:ext cx="72008" cy="552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672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Тупой </a:t>
            </a:r>
            <a:r>
              <a:rPr lang="ru-RU" sz="2400" smtClean="0"/>
              <a:t>угол </a:t>
            </a:r>
            <a:r>
              <a:rPr lang="ru-RU" sz="2400" smtClean="0"/>
              <a:t>ВОД       </a:t>
            </a:r>
            <a:r>
              <a:rPr lang="ru-RU" sz="2400" dirty="0" smtClean="0"/>
              <a:t>и           Развёрнутый угол ХАУ</a:t>
            </a:r>
            <a:br>
              <a:rPr lang="ru-RU" sz="2400" dirty="0" smtClean="0"/>
            </a:br>
            <a:r>
              <a:rPr lang="ru-RU" sz="1800" dirty="0" smtClean="0"/>
              <a:t>Тупой угол похож на крышу дома, а развёрнутый угол похож на раскрытую книгу.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611560" y="3717032"/>
            <a:ext cx="1800200" cy="1296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411760" y="3717032"/>
            <a:ext cx="1368152" cy="10081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644008" y="4221088"/>
            <a:ext cx="13681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012160" y="4221088"/>
            <a:ext cx="16561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6072336" y="4163938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2354610" y="3676253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363185" y="330692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19194" y="454047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635897" y="420254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940152" y="377606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644008" y="378674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569787" y="376805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02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Ребята, какой из четырёх углов можно взять чтобы показать как различны все углы?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348881"/>
            <a:ext cx="6777317" cy="392910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Предполагаемый ответ.</a:t>
            </a:r>
          </a:p>
          <a:p>
            <a:r>
              <a:rPr lang="ru-RU" sz="1800" dirty="0" smtClean="0"/>
              <a:t>- Надо взять прямой угол.</a:t>
            </a:r>
          </a:p>
          <a:p>
            <a:r>
              <a:rPr lang="ru-RU" sz="1800" dirty="0" smtClean="0"/>
              <a:t>Возьмём чертёжный треугольник и приложим по очереди его прямой угол к каждому из трёх:</a:t>
            </a:r>
          </a:p>
          <a:p>
            <a:r>
              <a:rPr lang="ru-RU" sz="1800" dirty="0" smtClean="0"/>
              <a:t>Острый угол будет меньше прямого угла;</a:t>
            </a:r>
          </a:p>
          <a:p>
            <a:r>
              <a:rPr lang="ru-RU" sz="1800" dirty="0" smtClean="0"/>
              <a:t>Тупой угол будет больше прямого угла;</a:t>
            </a:r>
          </a:p>
          <a:p>
            <a:r>
              <a:rPr lang="ru-RU" sz="1800" dirty="0" smtClean="0"/>
              <a:t>Развёрнутый угол будет содержать или равен 2 углам.</a:t>
            </a:r>
          </a:p>
          <a:p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941168"/>
            <a:ext cx="2604120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305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Из других книг по геометрии о чертёжном треугольнике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420888"/>
            <a:ext cx="5208240" cy="384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11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Рис.1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39833" y="836713"/>
            <a:ext cx="3304572" cy="129614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Закрепим новый материал решением задач. №1615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4008" y="2492896"/>
            <a:ext cx="3298784" cy="33060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Укажите какие точки на рисунке 1. лежат внутри угла КОМ. Какие точки лежат вне этого угла? Какие точки лежит на стороне ОМ, а какие на стороне ОК?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44" y="1988840"/>
            <a:ext cx="294745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643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254</TotalTime>
  <Words>358</Words>
  <Application>Microsoft Office PowerPoint</Application>
  <PresentationFormat>Экран (4:3)</PresentationFormat>
  <Paragraphs>65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Урок математики в 5 классе по теме: «Угол. Прямой и развёрнутый угол. Чертёжный треугольник»  С элементами методики Шаталова В.Ф. </vt:lpstr>
      <vt:lpstr>1.Повторим и вспомним. а) Что такое прямая? б) Что такое луч? Дополнительные друг другу лучи.</vt:lpstr>
      <vt:lpstr>Как растут растения, образуя углы?  Как делают при строительстве углы? Предполагаемые ответы:  -Листья цветка вырастают, исходя из одной точки   -Крыша здания выполнена в виде бра с нижней подсветкой угловым плафоном.  -Фундамент заливают и он похож на прямоугольники.</vt:lpstr>
      <vt:lpstr>Углом называется фигура, образованная двумя лучами, выходящими из одной точки.</vt:lpstr>
      <vt:lpstr>Прямой угол ВОК     и     Острый угол ТАМ Прямой угол похож на углы книги, острый угол похож на окончание стрелы охотника.</vt:lpstr>
      <vt:lpstr>Тупой угол ВОД       и           Развёрнутый угол ХАУ Тупой угол похож на крышу дома, а развёрнутый угол похож на раскрытую книгу.</vt:lpstr>
      <vt:lpstr>Ребята, какой из четырёх углов можно взять чтобы показать как различны все углы?</vt:lpstr>
      <vt:lpstr>Из других книг по геометрии о чертёжном треугольнике</vt:lpstr>
      <vt:lpstr>Закрепим новый материал решением задач. №1615</vt:lpstr>
      <vt:lpstr>№1616 </vt:lpstr>
      <vt:lpstr> №1617</vt:lpstr>
      <vt:lpstr>Опорный конспект по данному уроку.</vt:lpstr>
      <vt:lpstr>Используемые источники:  1. Учебник Математика 5 авторов Н. Я. Виленкина, В.И. Жохова, А.С. Чеснокова, С.И. Шварцбурд.  2. Н.Н.Никитин Геометрия   3. чертёжный треугольник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5 классе по теме: «Угол. Прямой и развёрнутый угол. Чертёжный треугольник»</dc:title>
  <dc:creator>Лисёнок</dc:creator>
  <cp:lastModifiedBy>Лисёнок</cp:lastModifiedBy>
  <cp:revision>23</cp:revision>
  <dcterms:created xsi:type="dcterms:W3CDTF">2013-04-26T11:44:17Z</dcterms:created>
  <dcterms:modified xsi:type="dcterms:W3CDTF">2013-04-26T18:14:15Z</dcterms:modified>
</cp:coreProperties>
</file>