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16"/>
  </p:notesMasterIdLst>
  <p:sldIdLst>
    <p:sldId id="256" r:id="rId2"/>
    <p:sldId id="268" r:id="rId3"/>
    <p:sldId id="257" r:id="rId4"/>
    <p:sldId id="274" r:id="rId5"/>
    <p:sldId id="267" r:id="rId6"/>
    <p:sldId id="270" r:id="rId7"/>
    <p:sldId id="259" r:id="rId8"/>
    <p:sldId id="260" r:id="rId9"/>
    <p:sldId id="261" r:id="rId10"/>
    <p:sldId id="262" r:id="rId11"/>
    <p:sldId id="271" r:id="rId12"/>
    <p:sldId id="263" r:id="rId13"/>
    <p:sldId id="272" r:id="rId14"/>
    <p:sldId id="273" r:id="rId1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FF00"/>
    <a:srgbClr val="E0F94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50" d="100"/>
          <a:sy n="50" d="100"/>
        </p:scale>
        <p:origin x="-1086" y="-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ru-RU"/>
          </a:p>
        </p:txBody>
      </p:sp>
      <p:sp>
        <p:nvSpPr>
          <p:cNvPr id="368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ru-RU"/>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368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ru-RU"/>
          </a:p>
        </p:txBody>
      </p:sp>
      <p:sp>
        <p:nvSpPr>
          <p:cNvPr id="368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27A8B82-0670-49DB-A342-88F2E4269E91}"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0EE65E51-7D81-40A0-9266-72DC26F9FA2E}" type="slidenum">
              <a:rPr lang="ru-RU" smtClean="0"/>
              <a:pPr/>
              <a:t>1</a:t>
            </a:fld>
            <a:endParaRPr lang="ru-RU"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ru-RU"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a:ln/>
        </p:spPr>
      </p:sp>
      <p:sp>
        <p:nvSpPr>
          <p:cNvPr id="17411" name="Заметки 2"/>
          <p:cNvSpPr>
            <a:spLocks noGrp="1"/>
          </p:cNvSpPr>
          <p:nvPr>
            <p:ph type="body" idx="1"/>
          </p:nvPr>
        </p:nvSpPr>
        <p:spPr>
          <a:noFill/>
          <a:ln/>
        </p:spPr>
        <p:txBody>
          <a:bodyPr/>
          <a:lstStyle/>
          <a:p>
            <a:pPr eaLnBrk="1" hangingPunct="1"/>
            <a:r>
              <a:rPr lang="en-US" smtClean="0"/>
              <a:t>It’s about Tomsk State University</a:t>
            </a:r>
          </a:p>
        </p:txBody>
      </p:sp>
      <p:sp>
        <p:nvSpPr>
          <p:cNvPr id="17412" name="Номер слайда 3"/>
          <p:cNvSpPr>
            <a:spLocks noGrp="1"/>
          </p:cNvSpPr>
          <p:nvPr>
            <p:ph type="sldNum" sz="quarter" idx="5"/>
          </p:nvPr>
        </p:nvSpPr>
        <p:spPr>
          <a:noFill/>
        </p:spPr>
        <p:txBody>
          <a:bodyPr/>
          <a:lstStyle/>
          <a:p>
            <a:fld id="{EA3806AF-1E92-456B-8868-FC3019CC108C}" type="slidenum">
              <a:rPr lang="ru-RU" smtClean="0"/>
              <a:pPr/>
              <a:t>7</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The</a:t>
            </a:r>
            <a:r>
              <a:rPr lang="en-US" baseline="0" dirty="0" smtClean="0"/>
              <a:t> end…</a:t>
            </a:r>
            <a:endParaRPr lang="ru-RU" dirty="0"/>
          </a:p>
        </p:txBody>
      </p:sp>
      <p:sp>
        <p:nvSpPr>
          <p:cNvPr id="4" name="Номер слайда 3"/>
          <p:cNvSpPr>
            <a:spLocks noGrp="1"/>
          </p:cNvSpPr>
          <p:nvPr>
            <p:ph type="sldNum" sz="quarter" idx="10"/>
          </p:nvPr>
        </p:nvSpPr>
        <p:spPr/>
        <p:txBody>
          <a:bodyPr/>
          <a:lstStyle/>
          <a:p>
            <a:pPr>
              <a:defRPr/>
            </a:pPr>
            <a:fld id="{E27A8B82-0670-49DB-A342-88F2E4269E91}" type="slidenum">
              <a:rPr lang="ru-RU" smtClean="0"/>
              <a:pPr>
                <a:defRPr/>
              </a:pPr>
              <a:t>14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35842" name="Rectangle 2"/>
          <p:cNvSpPr>
            <a:spLocks noGrp="1" noRot="1" noChangeArrowheads="1"/>
          </p:cNvSpPr>
          <p:nvPr>
            <p:ph type="ctrTitle"/>
          </p:nvPr>
        </p:nvSpPr>
        <p:spPr>
          <a:xfrm>
            <a:off x="685800" y="1981200"/>
            <a:ext cx="7772400" cy="1600200"/>
          </a:xfrm>
        </p:spPr>
        <p:txBody>
          <a:bodyPr/>
          <a:lstStyle>
            <a:lvl1pPr>
              <a:defRPr/>
            </a:lvl1pPr>
          </a:lstStyle>
          <a:p>
            <a:r>
              <a:rPr lang="ru-RU"/>
              <a:t>Образец заголовка</a:t>
            </a:r>
          </a:p>
        </p:txBody>
      </p:sp>
      <p:sp>
        <p:nvSpPr>
          <p:cNvPr id="3584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A70FA81-7A0E-450B-B8D6-310C252E3C8E}"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19D5F2D-9D46-487D-ADE3-3A4156AD512B}"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07188" y="228600"/>
            <a:ext cx="2135187" cy="58705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01625" y="228600"/>
            <a:ext cx="6253163" cy="58705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DF2432A-3127-4C42-ADFB-E581EEDDDB8D}"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625" y="228600"/>
            <a:ext cx="8510588" cy="1325563"/>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301625" y="1676400"/>
            <a:ext cx="4194175" cy="44227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лип 3"/>
          <p:cNvSpPr>
            <a:spLocks noGrp="1"/>
          </p:cNvSpPr>
          <p:nvPr>
            <p:ph type="clipArt" sz="half" idx="2"/>
          </p:nvPr>
        </p:nvSpPr>
        <p:spPr>
          <a:xfrm>
            <a:off x="4648200" y="1676400"/>
            <a:ext cx="4194175" cy="4422775"/>
          </a:xfrm>
        </p:spPr>
        <p:txBody>
          <a:bodyPr/>
          <a:lstStyle/>
          <a:p>
            <a:pPr lvl="0"/>
            <a:endParaRPr lang="ru-RU"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2834846-AFE0-475D-812A-9B13F2206B1A}"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301625" y="228600"/>
            <a:ext cx="8540750" cy="5870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8F6F10C8-746C-4E79-A5DC-565C0F1CD7B1}"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625" y="228600"/>
            <a:ext cx="8510588" cy="1325563"/>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301625" y="1676400"/>
            <a:ext cx="4194175" cy="44227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76400"/>
            <a:ext cx="4194175" cy="44227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A88F3B27-D301-4CF3-9945-1EB1E0CE26E9}"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625" y="228600"/>
            <a:ext cx="8510588" cy="1325563"/>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301625" y="1676400"/>
            <a:ext cx="4194175" cy="44227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76400"/>
            <a:ext cx="4194175" cy="21351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63988"/>
            <a:ext cx="4194175" cy="2135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45A166E4-76B9-4D85-8D79-B45E623D6E93}"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C0838DA-0B50-4F28-A8BE-7C6C511B64E3}"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F5DBAD4-98A6-4C72-B1F9-5195000602DA}"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7BF2A89E-45C3-41DA-AC95-09868003EE34}"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2CFC4D45-A3C3-42E5-A4E3-EC266EA1C28E}"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0EB05E76-483F-4426-828D-EA7276610D6D}"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D41BC1EC-36E1-4736-8890-935B6FF57394}"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F4D2888-0ED3-45AE-AD16-AD9A03EA753C}"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28F26BA-9BEE-4975-B581-97214CC7673C}"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34819"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4820"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pPr>
              <a:defRPr/>
            </a:pPr>
            <a:endParaRPr lang="ru-RU"/>
          </a:p>
        </p:txBody>
      </p:sp>
      <p:sp>
        <p:nvSpPr>
          <p:cNvPr id="348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pPr>
              <a:defRPr/>
            </a:pPr>
            <a:endParaRPr lang="ru-RU"/>
          </a:p>
        </p:txBody>
      </p:sp>
      <p:sp>
        <p:nvSpPr>
          <p:cNvPr id="34822"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pPr>
              <a:defRPr/>
            </a:pPr>
            <a:fld id="{CCC7A1EC-695A-4A8A-966F-4054C5B14441}"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5.xml"/><Relationship Id="rId5" Type="http://schemas.openxmlformats.org/officeDocument/2006/relationships/image" Target="../media/image22.pn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old.useic.ru/russian_education/professional.htm" TargetMode="External"/><Relationship Id="rId2" Type="http://schemas.openxmlformats.org/officeDocument/2006/relationships/hyperlink" Target="http://old.useic.ru/russian_education/secondary.htm" TargetMode="External"/><Relationship Id="rId1" Type="http://schemas.openxmlformats.org/officeDocument/2006/relationships/slideLayout" Target="../slideLayouts/slideLayout13.xml"/><Relationship Id="rId4" Type="http://schemas.openxmlformats.org/officeDocument/2006/relationships/hyperlink" Target="http://old.useic.ru/russian_education/higher.ht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5" name="Rectangle 7"/>
          <p:cNvSpPr>
            <a:spLocks noGrp="1" noRot="1" noChangeArrowheads="1"/>
          </p:cNvSpPr>
          <p:nvPr>
            <p:ph type="title"/>
          </p:nvPr>
        </p:nvSpPr>
        <p:spPr/>
        <p:txBody>
          <a:bodyPr/>
          <a:lstStyle/>
          <a:p>
            <a:pPr eaLnBrk="1" hangingPunct="1">
              <a:defRPr/>
            </a:pPr>
            <a:r>
              <a:rPr lang="en-US" b="1" dirty="0" smtClean="0">
                <a:solidFill>
                  <a:schemeClr val="accent2">
                    <a:lumMod val="60000"/>
                    <a:lumOff val="40000"/>
                  </a:schemeClr>
                </a:solidFill>
              </a:rPr>
              <a:t>Education system in Russia</a:t>
            </a:r>
            <a:endParaRPr lang="ru-RU" b="1" dirty="0" smtClean="0">
              <a:solidFill>
                <a:schemeClr val="accent2">
                  <a:lumMod val="60000"/>
                  <a:lumOff val="40000"/>
                </a:schemeClr>
              </a:solidFill>
            </a:endParaRPr>
          </a:p>
        </p:txBody>
      </p:sp>
      <p:sp>
        <p:nvSpPr>
          <p:cNvPr id="2056" name="Rectangle 8"/>
          <p:cNvSpPr>
            <a:spLocks noGrp="1" noRot="1" noChangeArrowheads="1"/>
          </p:cNvSpPr>
          <p:nvPr>
            <p:ph type="body" sz="half" idx="1"/>
          </p:nvPr>
        </p:nvSpPr>
        <p:spPr>
          <a:xfrm>
            <a:off x="301625" y="1676400"/>
            <a:ext cx="4191000" cy="2681288"/>
          </a:xfrm>
        </p:spPr>
        <p:txBody>
          <a:bodyPr/>
          <a:lstStyle/>
          <a:p>
            <a:pPr eaLnBrk="1" hangingPunct="1">
              <a:buClr>
                <a:schemeClr val="tx1"/>
              </a:buClr>
              <a:buFont typeface="Wingdings" pitchFamily="2" charset="2"/>
              <a:buNone/>
              <a:defRPr/>
            </a:pPr>
            <a:r>
              <a:rPr lang="en-US" sz="2800" i="1" dirty="0" smtClean="0"/>
              <a:t>Project was prepared by </a:t>
            </a:r>
          </a:p>
          <a:p>
            <a:pPr eaLnBrk="1" hangingPunct="1">
              <a:buClr>
                <a:schemeClr val="tx1"/>
              </a:buClr>
              <a:defRPr/>
            </a:pPr>
            <a:r>
              <a:rPr lang="en-US" sz="2800" b="1" dirty="0" smtClean="0">
                <a:solidFill>
                  <a:srgbClr val="FFFF00"/>
                </a:solidFill>
              </a:rPr>
              <a:t>Devyatkina Ekaterina</a:t>
            </a:r>
          </a:p>
          <a:p>
            <a:pPr eaLnBrk="1" hangingPunct="1">
              <a:buClr>
                <a:schemeClr val="tx1"/>
              </a:buClr>
              <a:defRPr/>
            </a:pPr>
            <a:r>
              <a:rPr lang="en-US" sz="2800" dirty="0" err="1" smtClean="0">
                <a:solidFill>
                  <a:srgbClr val="FFFF00"/>
                </a:solidFill>
              </a:rPr>
              <a:t>Gerasimenko</a:t>
            </a:r>
            <a:r>
              <a:rPr lang="en-US" sz="2800" dirty="0" smtClean="0">
                <a:solidFill>
                  <a:srgbClr val="FFFF00"/>
                </a:solidFill>
              </a:rPr>
              <a:t> </a:t>
            </a:r>
            <a:r>
              <a:rPr lang="en-US" sz="2800" dirty="0" err="1" smtClean="0">
                <a:solidFill>
                  <a:srgbClr val="FFFF00"/>
                </a:solidFill>
              </a:rPr>
              <a:t>Veronika</a:t>
            </a:r>
            <a:endParaRPr lang="en-US" sz="2800" dirty="0" smtClean="0">
              <a:solidFill>
                <a:srgbClr val="FFFF00"/>
              </a:solidFill>
            </a:endParaRPr>
          </a:p>
          <a:p>
            <a:pPr eaLnBrk="1" hangingPunct="1">
              <a:buClr>
                <a:schemeClr val="tx1"/>
              </a:buClr>
              <a:defRPr/>
            </a:pPr>
            <a:r>
              <a:rPr lang="en-US" sz="2800" dirty="0" err="1" smtClean="0">
                <a:solidFill>
                  <a:srgbClr val="FFFF00"/>
                </a:solidFill>
              </a:rPr>
              <a:t>Belousova</a:t>
            </a:r>
            <a:r>
              <a:rPr lang="en-US" sz="2800" dirty="0" smtClean="0">
                <a:solidFill>
                  <a:srgbClr val="FFFF00"/>
                </a:solidFill>
              </a:rPr>
              <a:t> Jane</a:t>
            </a:r>
            <a:endParaRPr lang="ru-RU" sz="2800" dirty="0" smtClean="0">
              <a:solidFill>
                <a:srgbClr val="FFFF00"/>
              </a:solidFill>
            </a:endParaRPr>
          </a:p>
        </p:txBody>
      </p:sp>
      <p:pic>
        <p:nvPicPr>
          <p:cNvPr id="2052" name="Picture 10" descr="777a45510354fa1f84f093bba3dd16cb"/>
          <p:cNvPicPr>
            <a:picLocks noGrp="1" noChangeAspect="1" noChangeArrowheads="1"/>
          </p:cNvPicPr>
          <p:nvPr>
            <p:ph type="clipArt" sz="half" idx="2"/>
          </p:nvPr>
        </p:nvPicPr>
        <p:blipFill>
          <a:blip r:embed="rId3" cstate="print"/>
          <a:srcRect/>
          <a:stretch>
            <a:fillRect/>
          </a:stretch>
        </p:blipFill>
        <p:spPr>
          <a:xfrm>
            <a:off x="4857752" y="2071678"/>
            <a:ext cx="3895725" cy="4422775"/>
          </a:xfrm>
          <a:prstGeom prst="roundRect">
            <a:avLst>
              <a:gd name="adj" fmla="val 4167"/>
            </a:avLst>
          </a:prstGeom>
          <a:solidFill>
            <a:srgbClr val="FFFFFF"/>
          </a:solidFill>
          <a:ln w="76200" cap="sq">
            <a:solidFill>
              <a:srgbClr val="EAEAEA"/>
            </a:solidFill>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Рисунок 5" descr="3741.jpg"/>
          <p:cNvPicPr>
            <a:picLocks noChangeAspect="1"/>
          </p:cNvPicPr>
          <p:nvPr/>
        </p:nvPicPr>
        <p:blipFill>
          <a:blip r:embed="rId4" cstate="print"/>
          <a:stretch>
            <a:fillRect/>
          </a:stretch>
        </p:blipFill>
        <p:spPr>
          <a:xfrm>
            <a:off x="428596" y="3714752"/>
            <a:ext cx="3929090" cy="2857520"/>
          </a:xfrm>
          <a:prstGeom prst="rect">
            <a:avLst/>
          </a:prstGeom>
          <a:ln>
            <a:noFill/>
          </a:ln>
          <a:effectLst>
            <a:softEdge rad="112500"/>
          </a:effectLst>
        </p:spPr>
      </p:pic>
    </p:spTree>
  </p:cSld>
  <p:clrMapOvr>
    <a:masterClrMapping/>
  </p:clrMapOvr>
  <p:transition advClick="0" advTm="700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055"/>
                                        </p:tgtEl>
                                        <p:attrNameLst>
                                          <p:attrName>style.visibility</p:attrName>
                                        </p:attrNameLst>
                                      </p:cBhvr>
                                      <p:to>
                                        <p:strVal val="visible"/>
                                      </p:to>
                                    </p:set>
                                    <p:anim calcmode="lin" valueType="num">
                                      <p:cBhvr>
                                        <p:cTn id="7" dur="2000" fill="hold"/>
                                        <p:tgtEl>
                                          <p:spTgt spid="2055"/>
                                        </p:tgtEl>
                                        <p:attrNameLst>
                                          <p:attrName>ppt_w</p:attrName>
                                        </p:attrNameLst>
                                      </p:cBhvr>
                                      <p:tavLst>
                                        <p:tav tm="0">
                                          <p:val>
                                            <p:strVal val="#ppt_w"/>
                                          </p:val>
                                        </p:tav>
                                        <p:tav tm="100000">
                                          <p:val>
                                            <p:strVal val="#ppt_w"/>
                                          </p:val>
                                        </p:tav>
                                      </p:tavLst>
                                    </p:anim>
                                    <p:anim calcmode="lin" valueType="num">
                                      <p:cBhvr>
                                        <p:cTn id="8" dur="2000" fill="hold"/>
                                        <p:tgtEl>
                                          <p:spTgt spid="2055"/>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2055"/>
                                        </p:tgtEl>
                                        <p:attrNameLst>
                                          <p:attrName>ppt_x</p:attrName>
                                        </p:attrNameLst>
                                      </p:cBhvr>
                                      <p:tavLst>
                                        <p:tav tm="0">
                                          <p:val>
                                            <p:strVal val="#ppt_x-.4"/>
                                          </p:val>
                                        </p:tav>
                                        <p:tav tm="100000">
                                          <p:val>
                                            <p:strVal val="#ppt_x"/>
                                          </p:val>
                                        </p:tav>
                                      </p:tavLst>
                                    </p:anim>
                                    <p:anim calcmode="lin" valueType="num">
                                      <p:cBhvr>
                                        <p:cTn id="10" dur="2000" fill="hold"/>
                                        <p:tgtEl>
                                          <p:spTgt spid="2055"/>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par>
                          <p:cTn id="11" fill="hold">
                            <p:stCondLst>
                              <p:cond delay="2000"/>
                            </p:stCondLst>
                            <p:childTnLst>
                              <p:par>
                                <p:cTn id="12" presetID="40" presetClass="entr" presetSubtype="0" fill="hold" grpId="0" nodeType="afterEffect">
                                  <p:stCondLst>
                                    <p:cond delay="0"/>
                                  </p:stCondLst>
                                  <p:iterate type="lt">
                                    <p:tmPct val="10000"/>
                                  </p:iterate>
                                  <p:childTnLst>
                                    <p:set>
                                      <p:cBhvr>
                                        <p:cTn id="13" dur="1" fill="hold">
                                          <p:stCondLst>
                                            <p:cond delay="0"/>
                                          </p:stCondLst>
                                        </p:cTn>
                                        <p:tgtEl>
                                          <p:spTgt spid="2056">
                                            <p:txEl>
                                              <p:pRg st="0" end="0"/>
                                            </p:txEl>
                                          </p:spTgt>
                                        </p:tgtEl>
                                        <p:attrNameLst>
                                          <p:attrName>style.visibility</p:attrName>
                                        </p:attrNameLst>
                                      </p:cBhvr>
                                      <p:to>
                                        <p:strVal val="visible"/>
                                      </p:to>
                                    </p:set>
                                    <p:animEffect transition="in" filter="fade">
                                      <p:cBhvr>
                                        <p:cTn id="14" dur="500">
                                          <p:stCondLst>
                                            <p:cond delay="0"/>
                                          </p:stCondLst>
                                        </p:cTn>
                                        <p:tgtEl>
                                          <p:spTgt spid="2056">
                                            <p:txEl>
                                              <p:pRg st="0" end="0"/>
                                            </p:txEl>
                                          </p:spTgt>
                                        </p:tgtEl>
                                      </p:cBhvr>
                                    </p:animEffect>
                                    <p:anim calcmode="lin" valueType="num">
                                      <p:cBhvr>
                                        <p:cTn id="15" dur="500" fill="hold">
                                          <p:stCondLst>
                                            <p:cond delay="0"/>
                                          </p:stCondLst>
                                        </p:cTn>
                                        <p:tgtEl>
                                          <p:spTgt spid="2056">
                                            <p:txEl>
                                              <p:pRg st="0" end="0"/>
                                            </p:txEl>
                                          </p:spTgt>
                                        </p:tgtEl>
                                        <p:attrNameLst>
                                          <p:attrName>ppt_x</p:attrName>
                                        </p:attrNameLst>
                                      </p:cBhvr>
                                      <p:tavLst>
                                        <p:tav tm="0">
                                          <p:val>
                                            <p:strVal val="#ppt_x-.1"/>
                                          </p:val>
                                        </p:tav>
                                        <p:tav tm="100000">
                                          <p:val>
                                            <p:strVal val="#ppt_x"/>
                                          </p:val>
                                        </p:tav>
                                      </p:tavLst>
                                    </p:anim>
                                    <p:anim calcmode="lin" valueType="num">
                                      <p:cBhvr>
                                        <p:cTn id="16" dur="500" fill="hold">
                                          <p:stCondLst>
                                            <p:cond delay="0"/>
                                          </p:stCondLst>
                                        </p:cTn>
                                        <p:tgtEl>
                                          <p:spTgt spid="2056">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3450"/>
                            </p:stCondLst>
                            <p:childTnLst>
                              <p:par>
                                <p:cTn id="18" presetID="40" presetClass="entr" presetSubtype="0" fill="hold" grpId="0" nodeType="afterEffect">
                                  <p:stCondLst>
                                    <p:cond delay="0"/>
                                  </p:stCondLst>
                                  <p:iterate type="lt">
                                    <p:tmPct val="10000"/>
                                  </p:iterate>
                                  <p:childTnLst>
                                    <p:set>
                                      <p:cBhvr>
                                        <p:cTn id="19" dur="1" fill="hold">
                                          <p:stCondLst>
                                            <p:cond delay="0"/>
                                          </p:stCondLst>
                                        </p:cTn>
                                        <p:tgtEl>
                                          <p:spTgt spid="2056">
                                            <p:txEl>
                                              <p:pRg st="1" end="1"/>
                                            </p:txEl>
                                          </p:spTgt>
                                        </p:tgtEl>
                                        <p:attrNameLst>
                                          <p:attrName>style.visibility</p:attrName>
                                        </p:attrNameLst>
                                      </p:cBhvr>
                                      <p:to>
                                        <p:strVal val="visible"/>
                                      </p:to>
                                    </p:set>
                                    <p:animEffect transition="in" filter="fade">
                                      <p:cBhvr>
                                        <p:cTn id="20" dur="500">
                                          <p:stCondLst>
                                            <p:cond delay="0"/>
                                          </p:stCondLst>
                                        </p:cTn>
                                        <p:tgtEl>
                                          <p:spTgt spid="2056">
                                            <p:txEl>
                                              <p:pRg st="1" end="1"/>
                                            </p:txEl>
                                          </p:spTgt>
                                        </p:tgtEl>
                                      </p:cBhvr>
                                    </p:animEffect>
                                    <p:anim calcmode="lin" valueType="num">
                                      <p:cBhvr>
                                        <p:cTn id="21" dur="500" fill="hold">
                                          <p:stCondLst>
                                            <p:cond delay="0"/>
                                          </p:stCondLst>
                                        </p:cTn>
                                        <p:tgtEl>
                                          <p:spTgt spid="2056">
                                            <p:txEl>
                                              <p:pRg st="1" end="1"/>
                                            </p:txEl>
                                          </p:spTgt>
                                        </p:tgtEl>
                                        <p:attrNameLst>
                                          <p:attrName>ppt_x</p:attrName>
                                        </p:attrNameLst>
                                      </p:cBhvr>
                                      <p:tavLst>
                                        <p:tav tm="0">
                                          <p:val>
                                            <p:strVal val="#ppt_x-.1"/>
                                          </p:val>
                                        </p:tav>
                                        <p:tav tm="100000">
                                          <p:val>
                                            <p:strVal val="#ppt_x"/>
                                          </p:val>
                                        </p:tav>
                                      </p:tavLst>
                                    </p:anim>
                                    <p:anim calcmode="lin" valueType="num">
                                      <p:cBhvr>
                                        <p:cTn id="22" dur="500" fill="hold">
                                          <p:stCondLst>
                                            <p:cond delay="0"/>
                                          </p:stCondLst>
                                        </p:cTn>
                                        <p:tgtEl>
                                          <p:spTgt spid="2056">
                                            <p:txEl>
                                              <p:pRg st="1" end="1"/>
                                            </p:txEl>
                                          </p:spTgt>
                                        </p:tgtEl>
                                        <p:attrNameLst>
                                          <p:attrName>ppt_y</p:attrName>
                                        </p:attrNameLst>
                                      </p:cBhvr>
                                      <p:tavLst>
                                        <p:tav tm="0">
                                          <p:val>
                                            <p:strVal val="#ppt_y"/>
                                          </p:val>
                                        </p:tav>
                                        <p:tav tm="100000">
                                          <p:val>
                                            <p:strVal val="#ppt_y"/>
                                          </p:val>
                                        </p:tav>
                                      </p:tavLst>
                                    </p:anim>
                                  </p:childTnLst>
                                </p:cTn>
                              </p:par>
                            </p:childTnLst>
                          </p:cTn>
                        </p:par>
                        <p:par>
                          <p:cTn id="23" fill="hold">
                            <p:stCondLst>
                              <p:cond delay="4850"/>
                            </p:stCondLst>
                            <p:childTnLst>
                              <p:par>
                                <p:cTn id="24" presetID="40" presetClass="entr" presetSubtype="0" fill="hold" grpId="0" nodeType="afterEffect">
                                  <p:stCondLst>
                                    <p:cond delay="0"/>
                                  </p:stCondLst>
                                  <p:iterate type="lt">
                                    <p:tmPct val="10000"/>
                                  </p:iterate>
                                  <p:childTnLst>
                                    <p:set>
                                      <p:cBhvr>
                                        <p:cTn id="25" dur="1" fill="hold">
                                          <p:stCondLst>
                                            <p:cond delay="0"/>
                                          </p:stCondLst>
                                        </p:cTn>
                                        <p:tgtEl>
                                          <p:spTgt spid="2056">
                                            <p:txEl>
                                              <p:pRg st="2" end="2"/>
                                            </p:txEl>
                                          </p:spTgt>
                                        </p:tgtEl>
                                        <p:attrNameLst>
                                          <p:attrName>style.visibility</p:attrName>
                                        </p:attrNameLst>
                                      </p:cBhvr>
                                      <p:to>
                                        <p:strVal val="visible"/>
                                      </p:to>
                                    </p:set>
                                    <p:animEffect transition="in" filter="fade">
                                      <p:cBhvr>
                                        <p:cTn id="26" dur="500">
                                          <p:stCondLst>
                                            <p:cond delay="0"/>
                                          </p:stCondLst>
                                        </p:cTn>
                                        <p:tgtEl>
                                          <p:spTgt spid="2056">
                                            <p:txEl>
                                              <p:pRg st="2" end="2"/>
                                            </p:txEl>
                                          </p:spTgt>
                                        </p:tgtEl>
                                      </p:cBhvr>
                                    </p:animEffect>
                                    <p:anim calcmode="lin" valueType="num">
                                      <p:cBhvr>
                                        <p:cTn id="27" dur="500" fill="hold">
                                          <p:stCondLst>
                                            <p:cond delay="0"/>
                                          </p:stCondLst>
                                        </p:cTn>
                                        <p:tgtEl>
                                          <p:spTgt spid="2056">
                                            <p:txEl>
                                              <p:pRg st="2" end="2"/>
                                            </p:txEl>
                                          </p:spTgt>
                                        </p:tgtEl>
                                        <p:attrNameLst>
                                          <p:attrName>ppt_x</p:attrName>
                                        </p:attrNameLst>
                                      </p:cBhvr>
                                      <p:tavLst>
                                        <p:tav tm="0">
                                          <p:val>
                                            <p:strVal val="#ppt_x-.1"/>
                                          </p:val>
                                        </p:tav>
                                        <p:tav tm="100000">
                                          <p:val>
                                            <p:strVal val="#ppt_x"/>
                                          </p:val>
                                        </p:tav>
                                      </p:tavLst>
                                    </p:anim>
                                    <p:anim calcmode="lin" valueType="num">
                                      <p:cBhvr>
                                        <p:cTn id="28" dur="500" fill="hold">
                                          <p:stCondLst>
                                            <p:cond delay="0"/>
                                          </p:stCondLst>
                                        </p:cTn>
                                        <p:tgtEl>
                                          <p:spTgt spid="2056">
                                            <p:txEl>
                                              <p:pRg st="2" end="2"/>
                                            </p:txEl>
                                          </p:spTgt>
                                        </p:tgtEl>
                                        <p:attrNameLst>
                                          <p:attrName>ppt_y</p:attrName>
                                        </p:attrNameLst>
                                      </p:cBhvr>
                                      <p:tavLst>
                                        <p:tav tm="0">
                                          <p:val>
                                            <p:strVal val="#ppt_y"/>
                                          </p:val>
                                        </p:tav>
                                        <p:tav tm="100000">
                                          <p:val>
                                            <p:strVal val="#ppt_y"/>
                                          </p:val>
                                        </p:tav>
                                      </p:tavLst>
                                    </p:anim>
                                  </p:childTnLst>
                                </p:cTn>
                              </p:par>
                            </p:childTnLst>
                          </p:cTn>
                        </p:par>
                        <p:par>
                          <p:cTn id="29" fill="hold">
                            <p:stCondLst>
                              <p:cond delay="6250"/>
                            </p:stCondLst>
                            <p:childTnLst>
                              <p:par>
                                <p:cTn id="30" presetID="40" presetClass="entr" presetSubtype="0" fill="hold" grpId="0" nodeType="afterEffect">
                                  <p:stCondLst>
                                    <p:cond delay="0"/>
                                  </p:stCondLst>
                                  <p:iterate type="lt">
                                    <p:tmPct val="10000"/>
                                  </p:iterate>
                                  <p:childTnLst>
                                    <p:set>
                                      <p:cBhvr>
                                        <p:cTn id="31" dur="1" fill="hold">
                                          <p:stCondLst>
                                            <p:cond delay="0"/>
                                          </p:stCondLst>
                                        </p:cTn>
                                        <p:tgtEl>
                                          <p:spTgt spid="2056">
                                            <p:txEl>
                                              <p:pRg st="3" end="3"/>
                                            </p:txEl>
                                          </p:spTgt>
                                        </p:tgtEl>
                                        <p:attrNameLst>
                                          <p:attrName>style.visibility</p:attrName>
                                        </p:attrNameLst>
                                      </p:cBhvr>
                                      <p:to>
                                        <p:strVal val="visible"/>
                                      </p:to>
                                    </p:set>
                                    <p:animEffect transition="in" filter="fade">
                                      <p:cBhvr>
                                        <p:cTn id="32" dur="500">
                                          <p:stCondLst>
                                            <p:cond delay="0"/>
                                          </p:stCondLst>
                                        </p:cTn>
                                        <p:tgtEl>
                                          <p:spTgt spid="2056">
                                            <p:txEl>
                                              <p:pRg st="3" end="3"/>
                                            </p:txEl>
                                          </p:spTgt>
                                        </p:tgtEl>
                                      </p:cBhvr>
                                    </p:animEffect>
                                    <p:anim calcmode="lin" valueType="num">
                                      <p:cBhvr>
                                        <p:cTn id="33" dur="500" fill="hold">
                                          <p:stCondLst>
                                            <p:cond delay="0"/>
                                          </p:stCondLst>
                                        </p:cTn>
                                        <p:tgtEl>
                                          <p:spTgt spid="2056">
                                            <p:txEl>
                                              <p:pRg st="3" end="3"/>
                                            </p:txEl>
                                          </p:spTgt>
                                        </p:tgtEl>
                                        <p:attrNameLst>
                                          <p:attrName>ppt_x</p:attrName>
                                        </p:attrNameLst>
                                      </p:cBhvr>
                                      <p:tavLst>
                                        <p:tav tm="0">
                                          <p:val>
                                            <p:strVal val="#ppt_x-.1"/>
                                          </p:val>
                                        </p:tav>
                                        <p:tav tm="100000">
                                          <p:val>
                                            <p:strVal val="#ppt_x"/>
                                          </p:val>
                                        </p:tav>
                                      </p:tavLst>
                                    </p:anim>
                                    <p:anim calcmode="lin" valueType="num">
                                      <p:cBhvr>
                                        <p:cTn id="34" dur="500" fill="hold">
                                          <p:stCondLst>
                                            <p:cond delay="0"/>
                                          </p:stCondLst>
                                        </p:cTn>
                                        <p:tgtEl>
                                          <p:spTgt spid="205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2052"/>
                                        </p:tgtEl>
                                        <p:attrNameLst>
                                          <p:attrName>style.visibility</p:attrName>
                                        </p:attrNameLst>
                                      </p:cBhvr>
                                      <p:to>
                                        <p:strVal val="visible"/>
                                      </p:to>
                                    </p:set>
                                    <p:anim calcmode="lin" valueType="num">
                                      <p:cBhvr>
                                        <p:cTn id="39" dur="1500" decel="50000" fill="hold">
                                          <p:stCondLst>
                                            <p:cond delay="0"/>
                                          </p:stCondLst>
                                        </p:cTn>
                                        <p:tgtEl>
                                          <p:spTgt spid="2052"/>
                                        </p:tgtEl>
                                        <p:attrNameLst>
                                          <p:attrName>style.rotation</p:attrName>
                                        </p:attrNameLst>
                                      </p:cBhvr>
                                      <p:tavLst>
                                        <p:tav tm="0">
                                          <p:val>
                                            <p:fltVal val="-90"/>
                                          </p:val>
                                        </p:tav>
                                        <p:tav tm="100000">
                                          <p:val>
                                            <p:fltVal val="0"/>
                                          </p:val>
                                        </p:tav>
                                      </p:tavLst>
                                    </p:anim>
                                    <p:anim calcmode="lin" valueType="num">
                                      <p:cBhvr>
                                        <p:cTn id="40" dur="1500" decel="50000" fill="hold">
                                          <p:stCondLst>
                                            <p:cond delay="0"/>
                                          </p:stCondLst>
                                        </p:cTn>
                                        <p:tgtEl>
                                          <p:spTgt spid="2052"/>
                                        </p:tgtEl>
                                        <p:attrNameLst>
                                          <p:attrName>ppt_w</p:attrName>
                                        </p:attrNameLst>
                                      </p:cBhvr>
                                      <p:tavLst>
                                        <p:tav tm="0">
                                          <p:val>
                                            <p:strVal val="#ppt_w"/>
                                          </p:val>
                                        </p:tav>
                                        <p:tav tm="100000">
                                          <p:val>
                                            <p:strVal val="#ppt_w*.05"/>
                                          </p:val>
                                        </p:tav>
                                      </p:tavLst>
                                    </p:anim>
                                    <p:anim calcmode="lin" valueType="num">
                                      <p:cBhvr>
                                        <p:cTn id="41" dur="1500" accel="50000" fill="hold">
                                          <p:stCondLst>
                                            <p:cond delay="1500"/>
                                          </p:stCondLst>
                                        </p:cTn>
                                        <p:tgtEl>
                                          <p:spTgt spid="2052"/>
                                        </p:tgtEl>
                                        <p:attrNameLst>
                                          <p:attrName>ppt_w</p:attrName>
                                        </p:attrNameLst>
                                      </p:cBhvr>
                                      <p:tavLst>
                                        <p:tav tm="0">
                                          <p:val>
                                            <p:strVal val="#ppt_w*.05"/>
                                          </p:val>
                                        </p:tav>
                                        <p:tav tm="100000">
                                          <p:val>
                                            <p:strVal val="#ppt_w"/>
                                          </p:val>
                                        </p:tav>
                                      </p:tavLst>
                                    </p:anim>
                                    <p:anim calcmode="lin" valueType="num">
                                      <p:cBhvr>
                                        <p:cTn id="42" dur="3000" fill="hold"/>
                                        <p:tgtEl>
                                          <p:spTgt spid="2052"/>
                                        </p:tgtEl>
                                        <p:attrNameLst>
                                          <p:attrName>ppt_h</p:attrName>
                                        </p:attrNameLst>
                                      </p:cBhvr>
                                      <p:tavLst>
                                        <p:tav tm="0">
                                          <p:val>
                                            <p:strVal val="#ppt_h"/>
                                          </p:val>
                                        </p:tav>
                                        <p:tav tm="100000">
                                          <p:val>
                                            <p:strVal val="#ppt_h"/>
                                          </p:val>
                                        </p:tav>
                                      </p:tavLst>
                                    </p:anim>
                                    <p:anim calcmode="lin" valueType="num">
                                      <p:cBhvr>
                                        <p:cTn id="43" dur="1500" decel="50000" fill="hold">
                                          <p:stCondLst>
                                            <p:cond delay="0"/>
                                          </p:stCondLst>
                                        </p:cTn>
                                        <p:tgtEl>
                                          <p:spTgt spid="2052"/>
                                        </p:tgtEl>
                                        <p:attrNameLst>
                                          <p:attrName>ppt_x</p:attrName>
                                        </p:attrNameLst>
                                      </p:cBhvr>
                                      <p:tavLst>
                                        <p:tav tm="0">
                                          <p:val>
                                            <p:strVal val="#ppt_x+.4"/>
                                          </p:val>
                                        </p:tav>
                                        <p:tav tm="100000">
                                          <p:val>
                                            <p:strVal val="#ppt_x"/>
                                          </p:val>
                                        </p:tav>
                                      </p:tavLst>
                                    </p:anim>
                                    <p:anim calcmode="lin" valueType="num">
                                      <p:cBhvr>
                                        <p:cTn id="44" dur="1500" decel="50000" fill="hold">
                                          <p:stCondLst>
                                            <p:cond delay="0"/>
                                          </p:stCondLst>
                                        </p:cTn>
                                        <p:tgtEl>
                                          <p:spTgt spid="2052"/>
                                        </p:tgtEl>
                                        <p:attrNameLst>
                                          <p:attrName>ppt_y</p:attrName>
                                        </p:attrNameLst>
                                      </p:cBhvr>
                                      <p:tavLst>
                                        <p:tav tm="0">
                                          <p:val>
                                            <p:strVal val="#ppt_y-.2"/>
                                          </p:val>
                                        </p:tav>
                                        <p:tav tm="100000">
                                          <p:val>
                                            <p:strVal val="#ppt_y+.1"/>
                                          </p:val>
                                        </p:tav>
                                      </p:tavLst>
                                    </p:anim>
                                    <p:anim calcmode="lin" valueType="num">
                                      <p:cBhvr>
                                        <p:cTn id="45" dur="1500" accel="50000" fill="hold">
                                          <p:stCondLst>
                                            <p:cond delay="1500"/>
                                          </p:stCondLst>
                                        </p:cTn>
                                        <p:tgtEl>
                                          <p:spTgt spid="2052"/>
                                        </p:tgtEl>
                                        <p:attrNameLst>
                                          <p:attrName>ppt_y</p:attrName>
                                        </p:attrNameLst>
                                      </p:cBhvr>
                                      <p:tavLst>
                                        <p:tav tm="0">
                                          <p:val>
                                            <p:strVal val="#ppt_y+.1"/>
                                          </p:val>
                                        </p:tav>
                                        <p:tav tm="100000">
                                          <p:val>
                                            <p:strVal val="#ppt_y"/>
                                          </p:val>
                                        </p:tav>
                                      </p:tavLst>
                                    </p:anim>
                                    <p:animEffect transition="in" filter="fade">
                                      <p:cBhvr>
                                        <p:cTn id="46" dur="3000" decel="50000">
                                          <p:stCondLst>
                                            <p:cond delay="0"/>
                                          </p:stCondLst>
                                        </p:cTn>
                                        <p:tgtEl>
                                          <p:spTgt spid="2052"/>
                                        </p:tgtEl>
                                      </p:cBhvr>
                                    </p:animEffect>
                                  </p:childTnLst>
                                </p:cTn>
                              </p:par>
                            </p:childTnLst>
                          </p:cTn>
                        </p:par>
                      </p:childTnLst>
                    </p:cTn>
                  </p:par>
                  <p:par>
                    <p:cTn id="47" fill="hold">
                      <p:stCondLst>
                        <p:cond delay="indefinite"/>
                      </p:stCondLst>
                      <p:childTnLst>
                        <p:par>
                          <p:cTn id="48" fill="hold">
                            <p:stCondLst>
                              <p:cond delay="0"/>
                            </p:stCondLst>
                            <p:childTnLst>
                              <p:par>
                                <p:cTn id="49" presetID="30"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2400" decel="100000"/>
                                        <p:tgtEl>
                                          <p:spTgt spid="6"/>
                                        </p:tgtEl>
                                      </p:cBhvr>
                                    </p:animEffect>
                                    <p:anim calcmode="lin" valueType="num">
                                      <p:cBhvr>
                                        <p:cTn id="52" dur="2400" decel="100000" fill="hold"/>
                                        <p:tgtEl>
                                          <p:spTgt spid="6"/>
                                        </p:tgtEl>
                                        <p:attrNameLst>
                                          <p:attrName>style.rotation</p:attrName>
                                        </p:attrNameLst>
                                      </p:cBhvr>
                                      <p:tavLst>
                                        <p:tav tm="0">
                                          <p:val>
                                            <p:fltVal val="-90"/>
                                          </p:val>
                                        </p:tav>
                                        <p:tav tm="100000">
                                          <p:val>
                                            <p:fltVal val="0"/>
                                          </p:val>
                                        </p:tav>
                                      </p:tavLst>
                                    </p:anim>
                                    <p:anim calcmode="lin" valueType="num">
                                      <p:cBhvr>
                                        <p:cTn id="53" dur="2400" decel="100000" fill="hold"/>
                                        <p:tgtEl>
                                          <p:spTgt spid="6"/>
                                        </p:tgtEl>
                                        <p:attrNameLst>
                                          <p:attrName>ppt_x</p:attrName>
                                        </p:attrNameLst>
                                      </p:cBhvr>
                                      <p:tavLst>
                                        <p:tav tm="0">
                                          <p:val>
                                            <p:strVal val="#ppt_x+0.4"/>
                                          </p:val>
                                        </p:tav>
                                        <p:tav tm="100000">
                                          <p:val>
                                            <p:strVal val="#ppt_x-0.05"/>
                                          </p:val>
                                        </p:tav>
                                      </p:tavLst>
                                    </p:anim>
                                    <p:anim calcmode="lin" valueType="num">
                                      <p:cBhvr>
                                        <p:cTn id="54" dur="2400" decel="100000" fill="hold"/>
                                        <p:tgtEl>
                                          <p:spTgt spid="6"/>
                                        </p:tgtEl>
                                        <p:attrNameLst>
                                          <p:attrName>ppt_y</p:attrName>
                                        </p:attrNameLst>
                                      </p:cBhvr>
                                      <p:tavLst>
                                        <p:tav tm="0">
                                          <p:val>
                                            <p:strVal val="#ppt_y-0.4"/>
                                          </p:val>
                                        </p:tav>
                                        <p:tav tm="100000">
                                          <p:val>
                                            <p:strVal val="#ppt_y+0.1"/>
                                          </p:val>
                                        </p:tav>
                                      </p:tavLst>
                                    </p:anim>
                                    <p:anim calcmode="lin" valueType="num">
                                      <p:cBhvr>
                                        <p:cTn id="55" dur="600" accel="100000" fill="hold">
                                          <p:stCondLst>
                                            <p:cond delay="2400"/>
                                          </p:stCondLst>
                                        </p:cTn>
                                        <p:tgtEl>
                                          <p:spTgt spid="6"/>
                                        </p:tgtEl>
                                        <p:attrNameLst>
                                          <p:attrName>ppt_x</p:attrName>
                                        </p:attrNameLst>
                                      </p:cBhvr>
                                      <p:tavLst>
                                        <p:tav tm="0">
                                          <p:val>
                                            <p:strVal val="#ppt_x-0.05"/>
                                          </p:val>
                                        </p:tav>
                                        <p:tav tm="100000">
                                          <p:val>
                                            <p:strVal val="#ppt_x"/>
                                          </p:val>
                                        </p:tav>
                                      </p:tavLst>
                                    </p:anim>
                                    <p:anim calcmode="lin" valueType="num">
                                      <p:cBhvr>
                                        <p:cTn id="56" dur="600" accel="100000" fill="hold">
                                          <p:stCondLst>
                                            <p:cond delay="24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P spid="205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pPr eaLnBrk="1" hangingPunct="1">
              <a:defRPr/>
            </a:pPr>
            <a:r>
              <a:rPr lang="en-US" smtClean="0"/>
              <a:t>Moscow State Forest University</a:t>
            </a:r>
            <a:endParaRPr lang="ru-RU" smtClean="0"/>
          </a:p>
        </p:txBody>
      </p:sp>
      <p:sp>
        <p:nvSpPr>
          <p:cNvPr id="10243" name="Rectangle 3"/>
          <p:cNvSpPr>
            <a:spLocks noGrp="1" noRot="1" noChangeArrowheads="1"/>
          </p:cNvSpPr>
          <p:nvPr>
            <p:ph type="body" idx="1"/>
          </p:nvPr>
        </p:nvSpPr>
        <p:spPr/>
        <p:txBody>
          <a:bodyPr/>
          <a:lstStyle/>
          <a:p>
            <a:pPr eaLnBrk="1" hangingPunct="1">
              <a:defRPr/>
            </a:pPr>
            <a:r>
              <a:rPr lang="en-US" sz="1400" dirty="0" smtClean="0">
                <a:solidFill>
                  <a:schemeClr val="accent2">
                    <a:lumMod val="60000"/>
                    <a:lumOff val="40000"/>
                  </a:schemeClr>
                </a:solidFill>
              </a:rPr>
              <a:t>"</a:t>
            </a:r>
            <a:r>
              <a:rPr lang="en-US" sz="1400" b="1" i="1" dirty="0" smtClean="0">
                <a:solidFill>
                  <a:schemeClr val="accent2">
                    <a:lumMod val="60000"/>
                    <a:lumOff val="40000"/>
                  </a:schemeClr>
                </a:solidFill>
              </a:rPr>
              <a:t>MOSCOW STATE FOREST UNIVERSITY"</a:t>
            </a:r>
            <a:endParaRPr lang="ru-RU" sz="1400" b="1" i="1" dirty="0" smtClean="0">
              <a:solidFill>
                <a:schemeClr val="accent2">
                  <a:lumMod val="60000"/>
                  <a:lumOff val="40000"/>
                </a:schemeClr>
              </a:solidFill>
            </a:endParaRPr>
          </a:p>
          <a:p>
            <a:pPr eaLnBrk="1" hangingPunct="1">
              <a:defRPr/>
            </a:pPr>
            <a:r>
              <a:rPr lang="en-US" sz="1400" dirty="0" smtClean="0">
                <a:latin typeface="Comic Sans MS" pitchFamily="66" charset="0"/>
              </a:rPr>
              <a:t>Moscow State Forest University (MSFU) is a leading multi-discipline higher forest educational institution in Russia. It was founded in 1919. Apart from forest-related specialties, the University trains Bachelors, Masters and Specialists in various fields requiring computer and information systems as well as economy. MSFU has long and close cooperation with many corresponding educational and scientific institutions in Great Britain, USA, Vietnam, China, Bulgaria, Germany, France, Finland, Serbia and Montenegro, Iran, Mongolia and others. It has been educating international students for several decades through various educational and research </a:t>
            </a:r>
            <a:r>
              <a:rPr lang="en-US" sz="1400" dirty="0" err="1" smtClean="0">
                <a:latin typeface="Comic Sans MS" pitchFamily="66" charset="0"/>
              </a:rPr>
              <a:t>programmes</a:t>
            </a:r>
            <a:r>
              <a:rPr lang="en-US" sz="1400" dirty="0" smtClean="0">
                <a:latin typeface="Comic Sans MS" pitchFamily="66" charset="0"/>
              </a:rPr>
              <a:t>. </a:t>
            </a:r>
            <a:endParaRPr lang="ru-RU" sz="1400" dirty="0" smtClean="0">
              <a:latin typeface="Comic Sans MS" pitchFamily="66" charset="0"/>
            </a:endParaRPr>
          </a:p>
          <a:p>
            <a:pPr eaLnBrk="1" hangingPunct="1">
              <a:defRPr/>
            </a:pPr>
            <a:r>
              <a:rPr lang="en-US" sz="1400" dirty="0" smtClean="0">
                <a:latin typeface="Comic Sans MS" pitchFamily="66" charset="0"/>
              </a:rPr>
              <a:t>World famous scientific schools in fundamental and applied research work in the University. Hundreds of highly qualified specialists, academicians, doctors and candidates of sciences deliver lectures and carry out research work.</a:t>
            </a:r>
            <a:endParaRPr lang="ru-RU" sz="1400" dirty="0" smtClean="0">
              <a:latin typeface="Comic Sans MS" pitchFamily="66" charset="0"/>
            </a:endParaRPr>
          </a:p>
          <a:p>
            <a:pPr eaLnBrk="1" hangingPunct="1">
              <a:defRPr/>
            </a:pPr>
            <a:r>
              <a:rPr lang="en-US" sz="1400" dirty="0" smtClean="0">
                <a:latin typeface="Comic Sans MS" pitchFamily="66" charset="0"/>
              </a:rPr>
              <a:t>The University has 80 departments, 5 research institutes, Experimental Forest Management Unit in </a:t>
            </a:r>
            <a:r>
              <a:rPr lang="en-US" sz="1400" dirty="0" err="1" smtClean="0">
                <a:latin typeface="Comic Sans MS" pitchFamily="66" charset="0"/>
              </a:rPr>
              <a:t>Schelkovo</a:t>
            </a:r>
            <a:r>
              <a:rPr lang="en-US" sz="1400" dirty="0" smtClean="0">
                <a:latin typeface="Comic Sans MS" pitchFamily="66" charset="0"/>
              </a:rPr>
              <a:t> (with area over 34 thousand hectares), 40 department branches at industrial enterprises, 3 Certification </a:t>
            </a:r>
            <a:r>
              <a:rPr lang="en-US" sz="1400" dirty="0" err="1" smtClean="0">
                <a:latin typeface="Comic Sans MS" pitchFamily="66" charset="0"/>
              </a:rPr>
              <a:t>Centres</a:t>
            </a:r>
            <a:r>
              <a:rPr lang="en-US" sz="1400" dirty="0" smtClean="0">
                <a:latin typeface="Comic Sans MS" pitchFamily="66" charset="0"/>
              </a:rPr>
              <a:t>, a library, a sports complex. </a:t>
            </a:r>
            <a:endParaRPr lang="ru-RU" sz="1400" dirty="0" smtClean="0">
              <a:latin typeface="Comic Sans MS" pitchFamily="66" charset="0"/>
            </a:endParaRPr>
          </a:p>
          <a:p>
            <a:pPr eaLnBrk="1" hangingPunct="1">
              <a:defRPr/>
            </a:pPr>
            <a:r>
              <a:rPr lang="en-US" sz="1400" dirty="0" smtClean="0">
                <a:latin typeface="Comic Sans MS" pitchFamily="66" charset="0"/>
              </a:rPr>
              <a:t>The University Campus consists of ten academic buildings, five hostel towers, sanatorium for preventive medical treatment, student medical centre, cafe, a sports complex and a summer camp at the Black Sea. Our students go in for sports and take part in the creative work. Among them are Olympic champions, champions of world, Europe, etc.</a:t>
            </a:r>
            <a:endParaRPr lang="ru-RU" sz="1400" dirty="0" smtClean="0">
              <a:latin typeface="Comic Sans MS" pitchFamily="66" charset="0"/>
            </a:endParaRPr>
          </a:p>
          <a:p>
            <a:pPr eaLnBrk="1" hangingPunct="1">
              <a:defRPr/>
            </a:pPr>
            <a:r>
              <a:rPr lang="en-US" sz="1400" dirty="0" smtClean="0">
                <a:latin typeface="Comic Sans MS" pitchFamily="66" charset="0"/>
              </a:rPr>
              <a:t>Students live in comfortable rooms for 2 or 3 persons with all commodities in a separate hostel tower.</a:t>
            </a:r>
            <a:endParaRPr lang="ru-RU" sz="1400" dirty="0" smtClean="0">
              <a:latin typeface="Comic Sans MS" pitchFamily="66" charset="0"/>
            </a:endParaRPr>
          </a:p>
          <a:p>
            <a:pPr eaLnBrk="1" hangingPunct="1">
              <a:buFont typeface="Wingdings" pitchFamily="2" charset="2"/>
              <a:buNone/>
              <a:defRPr/>
            </a:pPr>
            <a:endParaRPr lang="ru-RU" sz="1400" dirty="0" smtClean="0">
              <a:latin typeface="Comic Sans MS" pitchFamily="66" charset="0"/>
            </a:endParaRPr>
          </a:p>
        </p:txBody>
      </p:sp>
    </p:spTree>
  </p:cSld>
  <p:clrMapOvr>
    <a:masterClrMapping/>
  </p:clrMapOvr>
  <p:transition advClick="0" advTm="15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Effect transition="in" filter="barn(outHorizontal)">
                                      <p:cBhvr>
                                        <p:cTn id="7" dur="2000"/>
                                        <p:tgtEl>
                                          <p:spTgt spid="10243">
                                            <p:txEl>
                                              <p:pRg st="1" end="1"/>
                                            </p:txEl>
                                          </p:spTgt>
                                        </p:tgtEl>
                                      </p:cBhvr>
                                    </p:animEffect>
                                  </p:childTnLst>
                                </p:cTn>
                              </p:par>
                              <p:par>
                                <p:cTn id="8" presetID="16" presetClass="entr" presetSubtype="42" fill="hold" nodeType="withEffect">
                                  <p:stCondLst>
                                    <p:cond delay="0"/>
                                  </p:stCondLst>
                                  <p:childTnLst>
                                    <p:set>
                                      <p:cBhvr>
                                        <p:cTn id="9" dur="1" fill="hold">
                                          <p:stCondLst>
                                            <p:cond delay="0"/>
                                          </p:stCondLst>
                                        </p:cTn>
                                        <p:tgtEl>
                                          <p:spTgt spid="10243">
                                            <p:txEl>
                                              <p:pRg st="2" end="2"/>
                                            </p:txEl>
                                          </p:spTgt>
                                        </p:tgtEl>
                                        <p:attrNameLst>
                                          <p:attrName>style.visibility</p:attrName>
                                        </p:attrNameLst>
                                      </p:cBhvr>
                                      <p:to>
                                        <p:strVal val="visible"/>
                                      </p:to>
                                    </p:set>
                                    <p:animEffect transition="in" filter="barn(outHorizontal)">
                                      <p:cBhvr>
                                        <p:cTn id="10" dur="2000"/>
                                        <p:tgtEl>
                                          <p:spTgt spid="10243">
                                            <p:txEl>
                                              <p:pRg st="2" end="2"/>
                                            </p:txEl>
                                          </p:spTgt>
                                        </p:tgtEl>
                                      </p:cBhvr>
                                    </p:animEffect>
                                  </p:childTnLst>
                                </p:cTn>
                              </p:par>
                              <p:par>
                                <p:cTn id="11" presetID="16" presetClass="entr" presetSubtype="42" fill="hold" nodeType="withEffect">
                                  <p:stCondLst>
                                    <p:cond delay="0"/>
                                  </p:stCondLst>
                                  <p:childTnLst>
                                    <p:set>
                                      <p:cBhvr>
                                        <p:cTn id="12" dur="1" fill="hold">
                                          <p:stCondLst>
                                            <p:cond delay="0"/>
                                          </p:stCondLst>
                                        </p:cTn>
                                        <p:tgtEl>
                                          <p:spTgt spid="10243">
                                            <p:txEl>
                                              <p:pRg st="3" end="3"/>
                                            </p:txEl>
                                          </p:spTgt>
                                        </p:tgtEl>
                                        <p:attrNameLst>
                                          <p:attrName>style.visibility</p:attrName>
                                        </p:attrNameLst>
                                      </p:cBhvr>
                                      <p:to>
                                        <p:strVal val="visible"/>
                                      </p:to>
                                    </p:set>
                                    <p:animEffect transition="in" filter="barn(outHorizontal)">
                                      <p:cBhvr>
                                        <p:cTn id="13" dur="2000"/>
                                        <p:tgtEl>
                                          <p:spTgt spid="10243">
                                            <p:txEl>
                                              <p:pRg st="3" end="3"/>
                                            </p:txEl>
                                          </p:spTgt>
                                        </p:tgtEl>
                                      </p:cBhvr>
                                    </p:animEffect>
                                  </p:childTnLst>
                                </p:cTn>
                              </p:par>
                              <p:par>
                                <p:cTn id="14" presetID="16" presetClass="entr" presetSubtype="42" fill="hold" nodeType="withEffect">
                                  <p:stCondLst>
                                    <p:cond delay="0"/>
                                  </p:stCondLst>
                                  <p:childTnLst>
                                    <p:set>
                                      <p:cBhvr>
                                        <p:cTn id="15" dur="1" fill="hold">
                                          <p:stCondLst>
                                            <p:cond delay="0"/>
                                          </p:stCondLst>
                                        </p:cTn>
                                        <p:tgtEl>
                                          <p:spTgt spid="10243">
                                            <p:txEl>
                                              <p:pRg st="4" end="4"/>
                                            </p:txEl>
                                          </p:spTgt>
                                        </p:tgtEl>
                                        <p:attrNameLst>
                                          <p:attrName>style.visibility</p:attrName>
                                        </p:attrNameLst>
                                      </p:cBhvr>
                                      <p:to>
                                        <p:strVal val="visible"/>
                                      </p:to>
                                    </p:set>
                                    <p:animEffect transition="in" filter="barn(outHorizontal)">
                                      <p:cBhvr>
                                        <p:cTn id="16" dur="2000"/>
                                        <p:tgtEl>
                                          <p:spTgt spid="10243">
                                            <p:txEl>
                                              <p:pRg st="4" end="4"/>
                                            </p:txEl>
                                          </p:spTgt>
                                        </p:tgtEl>
                                      </p:cBhvr>
                                    </p:animEffect>
                                  </p:childTnLst>
                                </p:cTn>
                              </p:par>
                              <p:par>
                                <p:cTn id="17" presetID="16" presetClass="entr" presetSubtype="42" fill="hold" nodeType="withEffect">
                                  <p:stCondLst>
                                    <p:cond delay="0"/>
                                  </p:stCondLst>
                                  <p:childTnLst>
                                    <p:set>
                                      <p:cBhvr>
                                        <p:cTn id="18" dur="1" fill="hold">
                                          <p:stCondLst>
                                            <p:cond delay="0"/>
                                          </p:stCondLst>
                                        </p:cTn>
                                        <p:tgtEl>
                                          <p:spTgt spid="10243">
                                            <p:txEl>
                                              <p:pRg st="5" end="5"/>
                                            </p:txEl>
                                          </p:spTgt>
                                        </p:tgtEl>
                                        <p:attrNameLst>
                                          <p:attrName>style.visibility</p:attrName>
                                        </p:attrNameLst>
                                      </p:cBhvr>
                                      <p:to>
                                        <p:strVal val="visible"/>
                                      </p:to>
                                    </p:set>
                                    <p:animEffect transition="in" filter="barn(outHorizontal)">
                                      <p:cBhvr>
                                        <p:cTn id="19" dur="2000"/>
                                        <p:tgtEl>
                                          <p:spTgt spid="102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ommencement%202.jpg"/>
          <p:cNvPicPr>
            <a:picLocks noGrp="1" noChangeAspect="1"/>
          </p:cNvPicPr>
          <p:nvPr>
            <p:ph idx="1"/>
          </p:nvPr>
        </p:nvPicPr>
        <p:blipFill>
          <a:blip r:embed="rId2"/>
          <a:stretch>
            <a:fillRect/>
          </a:stretch>
        </p:blipFill>
        <p:spPr>
          <a:xfrm>
            <a:off x="285721" y="357167"/>
            <a:ext cx="3571900" cy="3571900"/>
          </a:xfrm>
        </p:spPr>
      </p:pic>
      <p:pic>
        <p:nvPicPr>
          <p:cNvPr id="5" name="Рисунок 4" descr="student.jpg"/>
          <p:cNvPicPr>
            <a:picLocks noChangeAspect="1"/>
          </p:cNvPicPr>
          <p:nvPr/>
        </p:nvPicPr>
        <p:blipFill>
          <a:blip r:embed="rId3"/>
          <a:stretch>
            <a:fillRect/>
          </a:stretch>
        </p:blipFill>
        <p:spPr>
          <a:xfrm>
            <a:off x="6500826" y="3500438"/>
            <a:ext cx="2309632" cy="2993338"/>
          </a:xfrm>
          <a:prstGeom prst="rect">
            <a:avLst/>
          </a:prstGeom>
        </p:spPr>
      </p:pic>
      <p:pic>
        <p:nvPicPr>
          <p:cNvPr id="6" name="Рисунок 5" descr="tutor5(1).jpg"/>
          <p:cNvPicPr>
            <a:picLocks noChangeAspect="1"/>
          </p:cNvPicPr>
          <p:nvPr/>
        </p:nvPicPr>
        <p:blipFill>
          <a:blip r:embed="rId4"/>
          <a:stretch>
            <a:fillRect/>
          </a:stretch>
        </p:blipFill>
        <p:spPr>
          <a:xfrm>
            <a:off x="5214942" y="928670"/>
            <a:ext cx="2608729" cy="1721224"/>
          </a:xfrm>
          <a:prstGeom prst="rect">
            <a:avLst/>
          </a:prstGeom>
        </p:spPr>
      </p:pic>
      <p:sp>
        <p:nvSpPr>
          <p:cNvPr id="8" name="Прямоугольник 7"/>
          <p:cNvSpPr/>
          <p:nvPr/>
        </p:nvSpPr>
        <p:spPr>
          <a:xfrm>
            <a:off x="571472" y="4857760"/>
            <a:ext cx="3490058" cy="1323439"/>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b="1" dirty="0" smtClean="0">
                <a:ln w="50800"/>
                <a:solidFill>
                  <a:srgbClr val="FFFF00"/>
                </a:solidFill>
              </a:rPr>
              <a:t>Hard-working</a:t>
            </a:r>
          </a:p>
          <a:p>
            <a:pPr algn="ctr"/>
            <a:r>
              <a:rPr lang="en-US" sz="4000" b="1" cap="none" spc="0" dirty="0" smtClean="0">
                <a:ln w="50800"/>
                <a:solidFill>
                  <a:srgbClr val="FFFF00"/>
                </a:solidFill>
                <a:effectLst/>
              </a:rPr>
              <a:t>students</a:t>
            </a:r>
            <a:endParaRPr lang="ru-RU" sz="4000" b="1" cap="none" spc="0" dirty="0">
              <a:ln w="50800"/>
              <a:solidFill>
                <a:srgbClr val="FFFF00"/>
              </a:solidFill>
              <a:effectLst/>
            </a:endParaRPr>
          </a:p>
        </p:txBody>
      </p:sp>
    </p:spTree>
  </p:cSld>
  <p:clrMapOvr>
    <a:masterClrMapping/>
  </p:clrMapOvr>
  <p:transition advClick="0" advTm="6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30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8" dur="30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9" dur="30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10" dur="3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Rot="1" noChangeArrowheads="1"/>
          </p:cNvSpPr>
          <p:nvPr>
            <p:ph type="title"/>
          </p:nvPr>
        </p:nvSpPr>
        <p:spPr/>
        <p:txBody>
          <a:bodyPr/>
          <a:lstStyle/>
          <a:p>
            <a:pPr eaLnBrk="1" hangingPunct="1">
              <a:defRPr/>
            </a:pPr>
            <a:r>
              <a:rPr lang="en-US" dirty="0" smtClean="0">
                <a:solidFill>
                  <a:srgbClr val="7030A0"/>
                </a:solidFill>
              </a:rPr>
              <a:t>Moscow State Forest University</a:t>
            </a:r>
            <a:endParaRPr lang="ru-RU" dirty="0" smtClean="0">
              <a:solidFill>
                <a:srgbClr val="7030A0"/>
              </a:solidFill>
            </a:endParaRPr>
          </a:p>
        </p:txBody>
      </p:sp>
      <p:sp>
        <p:nvSpPr>
          <p:cNvPr id="11269" name="Rectangle 5"/>
          <p:cNvSpPr>
            <a:spLocks noGrp="1" noRot="1" noChangeArrowheads="1"/>
          </p:cNvSpPr>
          <p:nvPr>
            <p:ph type="body" sz="half" idx="1"/>
          </p:nvPr>
        </p:nvSpPr>
        <p:spPr>
          <a:xfrm>
            <a:off x="301625" y="1676400"/>
            <a:ext cx="4191000" cy="4422775"/>
          </a:xfrm>
        </p:spPr>
        <p:txBody>
          <a:bodyPr/>
          <a:lstStyle/>
          <a:p>
            <a:pPr eaLnBrk="1" hangingPunct="1">
              <a:defRPr/>
            </a:pPr>
            <a:r>
              <a:rPr lang="en-US" sz="1000" b="1" dirty="0" smtClean="0">
                <a:solidFill>
                  <a:schemeClr val="accent6">
                    <a:lumMod val="60000"/>
                    <a:lumOff val="40000"/>
                  </a:schemeClr>
                </a:solidFill>
              </a:rPr>
              <a:t>"MOSCOW STATE FOREST UNIVERSITY"</a:t>
            </a:r>
            <a:endParaRPr lang="ru-RU" sz="1000" b="1" dirty="0" smtClean="0">
              <a:solidFill>
                <a:schemeClr val="accent6">
                  <a:lumMod val="60000"/>
                  <a:lumOff val="40000"/>
                </a:schemeClr>
              </a:solidFill>
            </a:endParaRPr>
          </a:p>
          <a:p>
            <a:pPr eaLnBrk="1" hangingPunct="1">
              <a:defRPr/>
            </a:pPr>
            <a:r>
              <a:rPr lang="en-US" sz="1000" dirty="0" smtClean="0"/>
              <a:t>Faculties• Forest Faculty</a:t>
            </a:r>
            <a:endParaRPr lang="ru-RU" sz="1000" dirty="0" smtClean="0"/>
          </a:p>
          <a:p>
            <a:pPr eaLnBrk="1" hangingPunct="1">
              <a:defRPr/>
            </a:pPr>
            <a:r>
              <a:rPr lang="en-US" sz="1000" dirty="0" smtClean="0"/>
              <a:t>• Faculty of Mechanical and Chemical Wood Technology</a:t>
            </a:r>
            <a:endParaRPr lang="ru-RU" sz="1000" dirty="0" smtClean="0"/>
          </a:p>
          <a:p>
            <a:pPr eaLnBrk="1" hangingPunct="1">
              <a:defRPr/>
            </a:pPr>
            <a:r>
              <a:rPr lang="en-US" sz="1000" dirty="0" smtClean="0"/>
              <a:t>• Faculty of Landscape Architecture 	 	• Faculty of Computer Sciences</a:t>
            </a:r>
            <a:endParaRPr lang="ru-RU" sz="1000" dirty="0" smtClean="0"/>
          </a:p>
          <a:p>
            <a:pPr eaLnBrk="1" hangingPunct="1">
              <a:defRPr/>
            </a:pPr>
            <a:r>
              <a:rPr lang="en-US" sz="1000" dirty="0" smtClean="0"/>
              <a:t>• Faculty of Economics and Foreign Relations</a:t>
            </a:r>
            <a:endParaRPr lang="ru-RU" sz="1000" dirty="0" smtClean="0"/>
          </a:p>
          <a:p>
            <a:pPr eaLnBrk="1" hangingPunct="1">
              <a:defRPr/>
            </a:pPr>
            <a:r>
              <a:rPr lang="en-US" sz="1000" dirty="0" smtClean="0"/>
              <a:t>• International School of Management and Business</a:t>
            </a:r>
            <a:endParaRPr lang="ru-RU" sz="1000" dirty="0" smtClean="0"/>
          </a:p>
          <a:p>
            <a:pPr eaLnBrk="1" hangingPunct="1">
              <a:defRPr/>
            </a:pPr>
            <a:r>
              <a:rPr lang="en-US" sz="1000" dirty="0" smtClean="0"/>
              <a:t>• Humanities Faculty </a:t>
            </a:r>
            <a:endParaRPr lang="ru-RU" sz="1000" dirty="0" smtClean="0"/>
          </a:p>
          <a:p>
            <a:pPr eaLnBrk="1" hangingPunct="1">
              <a:defRPr/>
            </a:pPr>
            <a:r>
              <a:rPr lang="en-US" sz="1000" dirty="0" smtClean="0"/>
              <a:t>Foreign Citizens Educational Centre</a:t>
            </a:r>
            <a:endParaRPr lang="ru-RU" sz="1000" dirty="0" smtClean="0"/>
          </a:p>
          <a:p>
            <a:pPr eaLnBrk="1" hangingPunct="1">
              <a:defRPr/>
            </a:pPr>
            <a:r>
              <a:rPr lang="en-US" sz="1000" dirty="0" smtClean="0"/>
              <a:t>Specialties• Forest Engineering</a:t>
            </a:r>
            <a:endParaRPr lang="ru-RU" sz="1000" dirty="0" smtClean="0"/>
          </a:p>
          <a:p>
            <a:pPr eaLnBrk="1" hangingPunct="1">
              <a:defRPr/>
            </a:pPr>
            <a:r>
              <a:rPr lang="en-US" sz="1000" dirty="0" smtClean="0"/>
              <a:t>• Forestry</a:t>
            </a:r>
            <a:endParaRPr lang="ru-RU" sz="1000" dirty="0" smtClean="0"/>
          </a:p>
          <a:p>
            <a:pPr eaLnBrk="1" hangingPunct="1">
              <a:defRPr/>
            </a:pPr>
            <a:r>
              <a:rPr lang="en-US" sz="1000" dirty="0" smtClean="0"/>
              <a:t>• Machines and Equipment for Forestry</a:t>
            </a:r>
            <a:endParaRPr lang="ru-RU" sz="1000" dirty="0" smtClean="0"/>
          </a:p>
          <a:p>
            <a:pPr eaLnBrk="1" hangingPunct="1">
              <a:defRPr/>
            </a:pPr>
            <a:r>
              <a:rPr lang="en-US" sz="1000" dirty="0" smtClean="0"/>
              <a:t>• Operation and Maintenance of Transport and Technological Machines and Equipment (forest complex)</a:t>
            </a:r>
            <a:endParaRPr lang="ru-RU" sz="1000" dirty="0" smtClean="0"/>
          </a:p>
          <a:p>
            <a:pPr eaLnBrk="1" hangingPunct="1">
              <a:defRPr/>
            </a:pPr>
            <a:r>
              <a:rPr lang="en-US" sz="1000" dirty="0" smtClean="0"/>
              <a:t>• Technology of Wood</a:t>
            </a:r>
            <a:endParaRPr lang="ru-RU" sz="1000" dirty="0" smtClean="0"/>
          </a:p>
          <a:p>
            <a:pPr eaLnBrk="1" hangingPunct="1">
              <a:defRPr/>
            </a:pPr>
            <a:r>
              <a:rPr lang="en-US" sz="1000" dirty="0" smtClean="0"/>
              <a:t>• Chemical Technology of Wood</a:t>
            </a:r>
            <a:endParaRPr lang="ru-RU" sz="1000" dirty="0" smtClean="0"/>
          </a:p>
          <a:p>
            <a:pPr eaLnBrk="1" hangingPunct="1">
              <a:defRPr/>
            </a:pPr>
            <a:r>
              <a:rPr lang="en-US" sz="1000" dirty="0" smtClean="0"/>
              <a:t>• Automation of Technological Processes and Production Lines (wood-processing industry)</a:t>
            </a:r>
            <a:endParaRPr lang="ru-RU" sz="1000" dirty="0" smtClean="0"/>
          </a:p>
          <a:p>
            <a:pPr eaLnBrk="1" hangingPunct="1">
              <a:defRPr/>
            </a:pPr>
            <a:r>
              <a:rPr lang="en-US" sz="1000" dirty="0" smtClean="0"/>
              <a:t>• Garden and Park and Landscape Design	 	• Computer Complexes, Systems and Networks</a:t>
            </a:r>
            <a:endParaRPr lang="ru-RU" sz="1000" dirty="0" smtClean="0"/>
          </a:p>
          <a:p>
            <a:pPr eaLnBrk="1" hangingPunct="1">
              <a:defRPr/>
            </a:pPr>
            <a:r>
              <a:rPr lang="en-US" sz="1000" dirty="0" smtClean="0"/>
              <a:t>• Applied Mathematics</a:t>
            </a:r>
            <a:endParaRPr lang="ru-RU" sz="1000" dirty="0" smtClean="0"/>
          </a:p>
          <a:p>
            <a:pPr eaLnBrk="1" hangingPunct="1">
              <a:defRPr/>
            </a:pPr>
            <a:r>
              <a:rPr lang="en-US" sz="1000" dirty="0" smtClean="0"/>
              <a:t>• Standartisation and Certification</a:t>
            </a:r>
            <a:endParaRPr lang="ru-RU" sz="1000" dirty="0" smtClean="0"/>
          </a:p>
          <a:p>
            <a:pPr eaLnBrk="1" hangingPunct="1">
              <a:defRPr/>
            </a:pPr>
            <a:r>
              <a:rPr lang="en-US" sz="1000" dirty="0" smtClean="0"/>
              <a:t>• Accounting, Analysis and Audit</a:t>
            </a:r>
            <a:endParaRPr lang="ru-RU" sz="1000" dirty="0" smtClean="0"/>
          </a:p>
          <a:p>
            <a:pPr eaLnBrk="1" hangingPunct="1">
              <a:defRPr/>
            </a:pPr>
            <a:r>
              <a:rPr lang="en-US" sz="1000" dirty="0" smtClean="0"/>
              <a:t>• World Economics</a:t>
            </a:r>
            <a:endParaRPr lang="ru-RU" sz="1000" dirty="0" smtClean="0"/>
          </a:p>
          <a:p>
            <a:pPr eaLnBrk="1" hangingPunct="1">
              <a:defRPr/>
            </a:pPr>
            <a:r>
              <a:rPr lang="en-US" sz="1000" dirty="0" smtClean="0"/>
              <a:t>• Industrial Enterprise Economics and Management (in different branches)</a:t>
            </a:r>
            <a:endParaRPr lang="ru-RU" sz="1000" dirty="0" smtClean="0"/>
          </a:p>
          <a:p>
            <a:pPr eaLnBrk="1" hangingPunct="1">
              <a:defRPr/>
            </a:pPr>
            <a:r>
              <a:rPr lang="en-US" sz="1000" dirty="0" smtClean="0"/>
              <a:t>• Management• Translation and </a:t>
            </a:r>
            <a:r>
              <a:rPr lang="en-US" sz="1000" dirty="0" err="1" smtClean="0"/>
              <a:t>Translatology</a:t>
            </a:r>
            <a:endParaRPr lang="ru-RU" sz="1000" dirty="0" smtClean="0"/>
          </a:p>
          <a:p>
            <a:pPr eaLnBrk="1" hangingPunct="1">
              <a:defRPr/>
            </a:pPr>
            <a:r>
              <a:rPr lang="en-US" sz="1000" dirty="0" smtClean="0"/>
              <a:t>• Professional Training (economics and management)</a:t>
            </a:r>
            <a:endParaRPr lang="ru-RU" sz="1000" dirty="0" smtClean="0"/>
          </a:p>
          <a:p>
            <a:pPr eaLnBrk="1" hangingPunct="1">
              <a:defRPr/>
            </a:pPr>
            <a:r>
              <a:rPr lang="en-US" sz="1000" dirty="0" smtClean="0"/>
              <a:t>• Professional Training (design)</a:t>
            </a:r>
            <a:endParaRPr lang="ru-RU" sz="1000" dirty="0" smtClean="0"/>
          </a:p>
          <a:p>
            <a:pPr eaLnBrk="1" hangingPunct="1">
              <a:defRPr/>
            </a:pPr>
            <a:endParaRPr lang="ru-RU" sz="1000" dirty="0" smtClean="0"/>
          </a:p>
          <a:p>
            <a:pPr eaLnBrk="1" hangingPunct="1">
              <a:defRPr/>
            </a:pPr>
            <a:endParaRPr lang="ru-RU" sz="1000" dirty="0" smtClean="0"/>
          </a:p>
        </p:txBody>
      </p:sp>
      <p:pic>
        <p:nvPicPr>
          <p:cNvPr id="2" name="Picture 7" descr="100_3596"/>
          <p:cNvPicPr>
            <a:picLocks noGrp="1" noChangeAspect="1" noChangeArrowheads="1"/>
          </p:cNvPicPr>
          <p:nvPr>
            <p:ph sz="half" idx="2"/>
          </p:nvPr>
        </p:nvPicPr>
        <p:blipFill>
          <a:blip r:embed="rId2"/>
          <a:srcRect/>
          <a:stretch>
            <a:fillRect/>
          </a:stretch>
        </p:blipFill>
        <p:spPr>
          <a:xfrm>
            <a:off x="4572000" y="1916113"/>
            <a:ext cx="4248150" cy="3744912"/>
          </a:xfrm>
          <a:prstGeom prst="rect">
            <a:avLst/>
          </a:prstGeom>
        </p:spPr>
      </p:pic>
    </p:spTree>
  </p:cSld>
  <p:clrMapOvr>
    <a:masterClrMapping/>
  </p:clrMapOvr>
  <p:transition advClick="0" advTm="20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11269">
                                            <p:txEl>
                                              <p:pRg st="0" end="0"/>
                                            </p:txEl>
                                          </p:spTgt>
                                        </p:tgtEl>
                                        <p:attrNameLst>
                                          <p:attrName>style.visibility</p:attrName>
                                        </p:attrNameLst>
                                      </p:cBhvr>
                                      <p:to>
                                        <p:strVal val="visible"/>
                                      </p:to>
                                    </p:set>
                                    <p:anim calcmode="lin" valueType="num">
                                      <p:cBhvr additive="base">
                                        <p:cTn id="7" dur="2000" fill="hold"/>
                                        <p:tgtEl>
                                          <p:spTgt spid="11269">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1269">
                                            <p:txEl>
                                              <p:pRg st="0" end="0"/>
                                            </p:txEl>
                                          </p:spTgt>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11269">
                                            <p:txEl>
                                              <p:pRg st="1" end="1"/>
                                            </p:txEl>
                                          </p:spTgt>
                                        </p:tgtEl>
                                        <p:attrNameLst>
                                          <p:attrName>style.visibility</p:attrName>
                                        </p:attrNameLst>
                                      </p:cBhvr>
                                      <p:to>
                                        <p:strVal val="visible"/>
                                      </p:to>
                                    </p:set>
                                    <p:anim calcmode="lin" valueType="num">
                                      <p:cBhvr additive="base">
                                        <p:cTn id="11" dur="2000" fill="hold"/>
                                        <p:tgtEl>
                                          <p:spTgt spid="11269">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11269">
                                            <p:txEl>
                                              <p:pRg st="1" end="1"/>
                                            </p:txEl>
                                          </p:spTgt>
                                        </p:tgtEl>
                                        <p:attrNameLst>
                                          <p:attrName>ppt_y</p:attrName>
                                        </p:attrNameLst>
                                      </p:cBhvr>
                                      <p:tavLst>
                                        <p:tav tm="0">
                                          <p:val>
                                            <p:strVal val="1+#ppt_h/2"/>
                                          </p:val>
                                        </p:tav>
                                        <p:tav tm="100000">
                                          <p:val>
                                            <p:strVal val="#ppt_y"/>
                                          </p:val>
                                        </p:tav>
                                      </p:tavLst>
                                    </p:anim>
                                  </p:childTnLst>
                                </p:cTn>
                              </p:par>
                              <p:par>
                                <p:cTn id="13" presetID="7" presetClass="entr" presetSubtype="4" fill="hold" nodeType="withEffect">
                                  <p:stCondLst>
                                    <p:cond delay="0"/>
                                  </p:stCondLst>
                                  <p:childTnLst>
                                    <p:set>
                                      <p:cBhvr>
                                        <p:cTn id="14" dur="1" fill="hold">
                                          <p:stCondLst>
                                            <p:cond delay="0"/>
                                          </p:stCondLst>
                                        </p:cTn>
                                        <p:tgtEl>
                                          <p:spTgt spid="11269">
                                            <p:txEl>
                                              <p:pRg st="2" end="2"/>
                                            </p:txEl>
                                          </p:spTgt>
                                        </p:tgtEl>
                                        <p:attrNameLst>
                                          <p:attrName>style.visibility</p:attrName>
                                        </p:attrNameLst>
                                      </p:cBhvr>
                                      <p:to>
                                        <p:strVal val="visible"/>
                                      </p:to>
                                    </p:set>
                                    <p:anim calcmode="lin" valueType="num">
                                      <p:cBhvr additive="base">
                                        <p:cTn id="15" dur="2000" fill="hold"/>
                                        <p:tgtEl>
                                          <p:spTgt spid="11269">
                                            <p:txEl>
                                              <p:pRg st="2" end="2"/>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11269">
                                            <p:txEl>
                                              <p:pRg st="2" end="2"/>
                                            </p:txEl>
                                          </p:spTgt>
                                        </p:tgtEl>
                                        <p:attrNameLst>
                                          <p:attrName>ppt_y</p:attrName>
                                        </p:attrNameLst>
                                      </p:cBhvr>
                                      <p:tavLst>
                                        <p:tav tm="0">
                                          <p:val>
                                            <p:strVal val="1+#ppt_h/2"/>
                                          </p:val>
                                        </p:tav>
                                        <p:tav tm="100000">
                                          <p:val>
                                            <p:strVal val="#ppt_y"/>
                                          </p:val>
                                        </p:tav>
                                      </p:tavLst>
                                    </p:anim>
                                  </p:childTnLst>
                                </p:cTn>
                              </p:par>
                              <p:par>
                                <p:cTn id="17" presetID="7" presetClass="entr" presetSubtype="4" fill="hold" nodeType="withEffect">
                                  <p:stCondLst>
                                    <p:cond delay="0"/>
                                  </p:stCondLst>
                                  <p:childTnLst>
                                    <p:set>
                                      <p:cBhvr>
                                        <p:cTn id="18" dur="1" fill="hold">
                                          <p:stCondLst>
                                            <p:cond delay="0"/>
                                          </p:stCondLst>
                                        </p:cTn>
                                        <p:tgtEl>
                                          <p:spTgt spid="11269">
                                            <p:txEl>
                                              <p:pRg st="3" end="3"/>
                                            </p:txEl>
                                          </p:spTgt>
                                        </p:tgtEl>
                                        <p:attrNameLst>
                                          <p:attrName>style.visibility</p:attrName>
                                        </p:attrNameLst>
                                      </p:cBhvr>
                                      <p:to>
                                        <p:strVal val="visible"/>
                                      </p:to>
                                    </p:set>
                                    <p:anim calcmode="lin" valueType="num">
                                      <p:cBhvr additive="base">
                                        <p:cTn id="19" dur="2000" fill="hold"/>
                                        <p:tgtEl>
                                          <p:spTgt spid="11269">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1269">
                                            <p:txEl>
                                              <p:pRg st="3" end="3"/>
                                            </p:txEl>
                                          </p:spTgt>
                                        </p:tgtEl>
                                        <p:attrNameLst>
                                          <p:attrName>ppt_y</p:attrName>
                                        </p:attrNameLst>
                                      </p:cBhvr>
                                      <p:tavLst>
                                        <p:tav tm="0">
                                          <p:val>
                                            <p:strVal val="1+#ppt_h/2"/>
                                          </p:val>
                                        </p:tav>
                                        <p:tav tm="100000">
                                          <p:val>
                                            <p:strVal val="#ppt_y"/>
                                          </p:val>
                                        </p:tav>
                                      </p:tavLst>
                                    </p:anim>
                                  </p:childTnLst>
                                </p:cTn>
                              </p:par>
                              <p:par>
                                <p:cTn id="21" presetID="7" presetClass="entr" presetSubtype="4" fill="hold" nodeType="withEffect">
                                  <p:stCondLst>
                                    <p:cond delay="0"/>
                                  </p:stCondLst>
                                  <p:childTnLst>
                                    <p:set>
                                      <p:cBhvr>
                                        <p:cTn id="22" dur="1" fill="hold">
                                          <p:stCondLst>
                                            <p:cond delay="0"/>
                                          </p:stCondLst>
                                        </p:cTn>
                                        <p:tgtEl>
                                          <p:spTgt spid="11269">
                                            <p:txEl>
                                              <p:pRg st="4" end="4"/>
                                            </p:txEl>
                                          </p:spTgt>
                                        </p:tgtEl>
                                        <p:attrNameLst>
                                          <p:attrName>style.visibility</p:attrName>
                                        </p:attrNameLst>
                                      </p:cBhvr>
                                      <p:to>
                                        <p:strVal val="visible"/>
                                      </p:to>
                                    </p:set>
                                    <p:anim calcmode="lin" valueType="num">
                                      <p:cBhvr additive="base">
                                        <p:cTn id="23" dur="2000" fill="hold"/>
                                        <p:tgtEl>
                                          <p:spTgt spid="11269">
                                            <p:txEl>
                                              <p:pRg st="4" end="4"/>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11269">
                                            <p:txEl>
                                              <p:pRg st="4" end="4"/>
                                            </p:txEl>
                                          </p:spTgt>
                                        </p:tgtEl>
                                        <p:attrNameLst>
                                          <p:attrName>ppt_y</p:attrName>
                                        </p:attrNameLst>
                                      </p:cBhvr>
                                      <p:tavLst>
                                        <p:tav tm="0">
                                          <p:val>
                                            <p:strVal val="1+#ppt_h/2"/>
                                          </p:val>
                                        </p:tav>
                                        <p:tav tm="100000">
                                          <p:val>
                                            <p:strVal val="#ppt_y"/>
                                          </p:val>
                                        </p:tav>
                                      </p:tavLst>
                                    </p:anim>
                                  </p:childTnLst>
                                </p:cTn>
                              </p:par>
                              <p:par>
                                <p:cTn id="25" presetID="7" presetClass="entr" presetSubtype="4" fill="hold" nodeType="withEffect">
                                  <p:stCondLst>
                                    <p:cond delay="0"/>
                                  </p:stCondLst>
                                  <p:childTnLst>
                                    <p:set>
                                      <p:cBhvr>
                                        <p:cTn id="26" dur="1" fill="hold">
                                          <p:stCondLst>
                                            <p:cond delay="0"/>
                                          </p:stCondLst>
                                        </p:cTn>
                                        <p:tgtEl>
                                          <p:spTgt spid="11269">
                                            <p:txEl>
                                              <p:pRg st="5" end="5"/>
                                            </p:txEl>
                                          </p:spTgt>
                                        </p:tgtEl>
                                        <p:attrNameLst>
                                          <p:attrName>style.visibility</p:attrName>
                                        </p:attrNameLst>
                                      </p:cBhvr>
                                      <p:to>
                                        <p:strVal val="visible"/>
                                      </p:to>
                                    </p:set>
                                    <p:anim calcmode="lin" valueType="num">
                                      <p:cBhvr additive="base">
                                        <p:cTn id="27" dur="2000" fill="hold"/>
                                        <p:tgtEl>
                                          <p:spTgt spid="11269">
                                            <p:txEl>
                                              <p:pRg st="5" end="5"/>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11269">
                                            <p:txEl>
                                              <p:pRg st="5" end="5"/>
                                            </p:txEl>
                                          </p:spTgt>
                                        </p:tgtEl>
                                        <p:attrNameLst>
                                          <p:attrName>ppt_y</p:attrName>
                                        </p:attrNameLst>
                                      </p:cBhvr>
                                      <p:tavLst>
                                        <p:tav tm="0">
                                          <p:val>
                                            <p:strVal val="1+#ppt_h/2"/>
                                          </p:val>
                                        </p:tav>
                                        <p:tav tm="100000">
                                          <p:val>
                                            <p:strVal val="#ppt_y"/>
                                          </p:val>
                                        </p:tav>
                                      </p:tavLst>
                                    </p:anim>
                                  </p:childTnLst>
                                </p:cTn>
                              </p:par>
                              <p:par>
                                <p:cTn id="29" presetID="7" presetClass="entr" presetSubtype="4" fill="hold" nodeType="withEffect">
                                  <p:stCondLst>
                                    <p:cond delay="0"/>
                                  </p:stCondLst>
                                  <p:childTnLst>
                                    <p:set>
                                      <p:cBhvr>
                                        <p:cTn id="30" dur="1" fill="hold">
                                          <p:stCondLst>
                                            <p:cond delay="0"/>
                                          </p:stCondLst>
                                        </p:cTn>
                                        <p:tgtEl>
                                          <p:spTgt spid="11269">
                                            <p:txEl>
                                              <p:pRg st="6" end="6"/>
                                            </p:txEl>
                                          </p:spTgt>
                                        </p:tgtEl>
                                        <p:attrNameLst>
                                          <p:attrName>style.visibility</p:attrName>
                                        </p:attrNameLst>
                                      </p:cBhvr>
                                      <p:to>
                                        <p:strVal val="visible"/>
                                      </p:to>
                                    </p:set>
                                    <p:anim calcmode="lin" valueType="num">
                                      <p:cBhvr additive="base">
                                        <p:cTn id="31" dur="2000" fill="hold"/>
                                        <p:tgtEl>
                                          <p:spTgt spid="11269">
                                            <p:txEl>
                                              <p:pRg st="6" end="6"/>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11269">
                                            <p:txEl>
                                              <p:pRg st="6" end="6"/>
                                            </p:txEl>
                                          </p:spTgt>
                                        </p:tgtEl>
                                        <p:attrNameLst>
                                          <p:attrName>ppt_y</p:attrName>
                                        </p:attrNameLst>
                                      </p:cBhvr>
                                      <p:tavLst>
                                        <p:tav tm="0">
                                          <p:val>
                                            <p:strVal val="1+#ppt_h/2"/>
                                          </p:val>
                                        </p:tav>
                                        <p:tav tm="100000">
                                          <p:val>
                                            <p:strVal val="#ppt_y"/>
                                          </p:val>
                                        </p:tav>
                                      </p:tavLst>
                                    </p:anim>
                                  </p:childTnLst>
                                </p:cTn>
                              </p:par>
                              <p:par>
                                <p:cTn id="33" presetID="7" presetClass="entr" presetSubtype="4" fill="hold" nodeType="withEffect">
                                  <p:stCondLst>
                                    <p:cond delay="0"/>
                                  </p:stCondLst>
                                  <p:childTnLst>
                                    <p:set>
                                      <p:cBhvr>
                                        <p:cTn id="34" dur="1" fill="hold">
                                          <p:stCondLst>
                                            <p:cond delay="0"/>
                                          </p:stCondLst>
                                        </p:cTn>
                                        <p:tgtEl>
                                          <p:spTgt spid="11269">
                                            <p:txEl>
                                              <p:pRg st="7" end="7"/>
                                            </p:txEl>
                                          </p:spTgt>
                                        </p:tgtEl>
                                        <p:attrNameLst>
                                          <p:attrName>style.visibility</p:attrName>
                                        </p:attrNameLst>
                                      </p:cBhvr>
                                      <p:to>
                                        <p:strVal val="visible"/>
                                      </p:to>
                                    </p:set>
                                    <p:anim calcmode="lin" valueType="num">
                                      <p:cBhvr additive="base">
                                        <p:cTn id="35" dur="2000" fill="hold"/>
                                        <p:tgtEl>
                                          <p:spTgt spid="11269">
                                            <p:txEl>
                                              <p:pRg st="7" end="7"/>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11269">
                                            <p:txEl>
                                              <p:pRg st="7" end="7"/>
                                            </p:txEl>
                                          </p:spTgt>
                                        </p:tgtEl>
                                        <p:attrNameLst>
                                          <p:attrName>ppt_y</p:attrName>
                                        </p:attrNameLst>
                                      </p:cBhvr>
                                      <p:tavLst>
                                        <p:tav tm="0">
                                          <p:val>
                                            <p:strVal val="1+#ppt_h/2"/>
                                          </p:val>
                                        </p:tav>
                                        <p:tav tm="100000">
                                          <p:val>
                                            <p:strVal val="#ppt_y"/>
                                          </p:val>
                                        </p:tav>
                                      </p:tavLst>
                                    </p:anim>
                                  </p:childTnLst>
                                </p:cTn>
                              </p:par>
                              <p:par>
                                <p:cTn id="37" presetID="7" presetClass="entr" presetSubtype="4" fill="hold" nodeType="withEffect">
                                  <p:stCondLst>
                                    <p:cond delay="0"/>
                                  </p:stCondLst>
                                  <p:childTnLst>
                                    <p:set>
                                      <p:cBhvr>
                                        <p:cTn id="38" dur="1" fill="hold">
                                          <p:stCondLst>
                                            <p:cond delay="0"/>
                                          </p:stCondLst>
                                        </p:cTn>
                                        <p:tgtEl>
                                          <p:spTgt spid="11269">
                                            <p:txEl>
                                              <p:pRg st="8" end="8"/>
                                            </p:txEl>
                                          </p:spTgt>
                                        </p:tgtEl>
                                        <p:attrNameLst>
                                          <p:attrName>style.visibility</p:attrName>
                                        </p:attrNameLst>
                                      </p:cBhvr>
                                      <p:to>
                                        <p:strVal val="visible"/>
                                      </p:to>
                                    </p:set>
                                    <p:anim calcmode="lin" valueType="num">
                                      <p:cBhvr additive="base">
                                        <p:cTn id="39" dur="2000" fill="hold"/>
                                        <p:tgtEl>
                                          <p:spTgt spid="11269">
                                            <p:txEl>
                                              <p:pRg st="8" end="8"/>
                                            </p:txEl>
                                          </p:spTgt>
                                        </p:tgtEl>
                                        <p:attrNameLst>
                                          <p:attrName>ppt_x</p:attrName>
                                        </p:attrNameLst>
                                      </p:cBhvr>
                                      <p:tavLst>
                                        <p:tav tm="0">
                                          <p:val>
                                            <p:strVal val="#ppt_x"/>
                                          </p:val>
                                        </p:tav>
                                        <p:tav tm="100000">
                                          <p:val>
                                            <p:strVal val="#ppt_x"/>
                                          </p:val>
                                        </p:tav>
                                      </p:tavLst>
                                    </p:anim>
                                    <p:anim calcmode="lin" valueType="num">
                                      <p:cBhvr additive="base">
                                        <p:cTn id="40" dur="2000" fill="hold"/>
                                        <p:tgtEl>
                                          <p:spTgt spid="11269">
                                            <p:txEl>
                                              <p:pRg st="8" end="8"/>
                                            </p:txEl>
                                          </p:spTgt>
                                        </p:tgtEl>
                                        <p:attrNameLst>
                                          <p:attrName>ppt_y</p:attrName>
                                        </p:attrNameLst>
                                      </p:cBhvr>
                                      <p:tavLst>
                                        <p:tav tm="0">
                                          <p:val>
                                            <p:strVal val="1+#ppt_h/2"/>
                                          </p:val>
                                        </p:tav>
                                        <p:tav tm="100000">
                                          <p:val>
                                            <p:strVal val="#ppt_y"/>
                                          </p:val>
                                        </p:tav>
                                      </p:tavLst>
                                    </p:anim>
                                  </p:childTnLst>
                                </p:cTn>
                              </p:par>
                              <p:par>
                                <p:cTn id="41" presetID="7" presetClass="entr" presetSubtype="4" fill="hold" nodeType="withEffect">
                                  <p:stCondLst>
                                    <p:cond delay="0"/>
                                  </p:stCondLst>
                                  <p:childTnLst>
                                    <p:set>
                                      <p:cBhvr>
                                        <p:cTn id="42" dur="1" fill="hold">
                                          <p:stCondLst>
                                            <p:cond delay="0"/>
                                          </p:stCondLst>
                                        </p:cTn>
                                        <p:tgtEl>
                                          <p:spTgt spid="11269">
                                            <p:txEl>
                                              <p:pRg st="9" end="9"/>
                                            </p:txEl>
                                          </p:spTgt>
                                        </p:tgtEl>
                                        <p:attrNameLst>
                                          <p:attrName>style.visibility</p:attrName>
                                        </p:attrNameLst>
                                      </p:cBhvr>
                                      <p:to>
                                        <p:strVal val="visible"/>
                                      </p:to>
                                    </p:set>
                                    <p:anim calcmode="lin" valueType="num">
                                      <p:cBhvr additive="base">
                                        <p:cTn id="43" dur="2000" fill="hold"/>
                                        <p:tgtEl>
                                          <p:spTgt spid="11269">
                                            <p:txEl>
                                              <p:pRg st="9" end="9"/>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11269">
                                            <p:txEl>
                                              <p:pRg st="9" end="9"/>
                                            </p:txEl>
                                          </p:spTgt>
                                        </p:tgtEl>
                                        <p:attrNameLst>
                                          <p:attrName>ppt_y</p:attrName>
                                        </p:attrNameLst>
                                      </p:cBhvr>
                                      <p:tavLst>
                                        <p:tav tm="0">
                                          <p:val>
                                            <p:strVal val="1+#ppt_h/2"/>
                                          </p:val>
                                        </p:tav>
                                        <p:tav tm="100000">
                                          <p:val>
                                            <p:strVal val="#ppt_y"/>
                                          </p:val>
                                        </p:tav>
                                      </p:tavLst>
                                    </p:anim>
                                  </p:childTnLst>
                                </p:cTn>
                              </p:par>
                              <p:par>
                                <p:cTn id="45" presetID="7" presetClass="entr" presetSubtype="4" fill="hold" nodeType="withEffect">
                                  <p:stCondLst>
                                    <p:cond delay="0"/>
                                  </p:stCondLst>
                                  <p:childTnLst>
                                    <p:set>
                                      <p:cBhvr>
                                        <p:cTn id="46" dur="1" fill="hold">
                                          <p:stCondLst>
                                            <p:cond delay="0"/>
                                          </p:stCondLst>
                                        </p:cTn>
                                        <p:tgtEl>
                                          <p:spTgt spid="11269">
                                            <p:txEl>
                                              <p:pRg st="10" end="10"/>
                                            </p:txEl>
                                          </p:spTgt>
                                        </p:tgtEl>
                                        <p:attrNameLst>
                                          <p:attrName>style.visibility</p:attrName>
                                        </p:attrNameLst>
                                      </p:cBhvr>
                                      <p:to>
                                        <p:strVal val="visible"/>
                                      </p:to>
                                    </p:set>
                                    <p:anim calcmode="lin" valueType="num">
                                      <p:cBhvr additive="base">
                                        <p:cTn id="47" dur="2000" fill="hold"/>
                                        <p:tgtEl>
                                          <p:spTgt spid="11269">
                                            <p:txEl>
                                              <p:pRg st="10" end="10"/>
                                            </p:txEl>
                                          </p:spTgt>
                                        </p:tgtEl>
                                        <p:attrNameLst>
                                          <p:attrName>ppt_x</p:attrName>
                                        </p:attrNameLst>
                                      </p:cBhvr>
                                      <p:tavLst>
                                        <p:tav tm="0">
                                          <p:val>
                                            <p:strVal val="#ppt_x"/>
                                          </p:val>
                                        </p:tav>
                                        <p:tav tm="100000">
                                          <p:val>
                                            <p:strVal val="#ppt_x"/>
                                          </p:val>
                                        </p:tav>
                                      </p:tavLst>
                                    </p:anim>
                                    <p:anim calcmode="lin" valueType="num">
                                      <p:cBhvr additive="base">
                                        <p:cTn id="48" dur="2000" fill="hold"/>
                                        <p:tgtEl>
                                          <p:spTgt spid="11269">
                                            <p:txEl>
                                              <p:pRg st="10" end="10"/>
                                            </p:txEl>
                                          </p:spTgt>
                                        </p:tgtEl>
                                        <p:attrNameLst>
                                          <p:attrName>ppt_y</p:attrName>
                                        </p:attrNameLst>
                                      </p:cBhvr>
                                      <p:tavLst>
                                        <p:tav tm="0">
                                          <p:val>
                                            <p:strVal val="1+#ppt_h/2"/>
                                          </p:val>
                                        </p:tav>
                                        <p:tav tm="100000">
                                          <p:val>
                                            <p:strVal val="#ppt_y"/>
                                          </p:val>
                                        </p:tav>
                                      </p:tavLst>
                                    </p:anim>
                                  </p:childTnLst>
                                </p:cTn>
                              </p:par>
                              <p:par>
                                <p:cTn id="49" presetID="7" presetClass="entr" presetSubtype="4" fill="hold" nodeType="withEffect">
                                  <p:stCondLst>
                                    <p:cond delay="0"/>
                                  </p:stCondLst>
                                  <p:childTnLst>
                                    <p:set>
                                      <p:cBhvr>
                                        <p:cTn id="50" dur="1" fill="hold">
                                          <p:stCondLst>
                                            <p:cond delay="0"/>
                                          </p:stCondLst>
                                        </p:cTn>
                                        <p:tgtEl>
                                          <p:spTgt spid="11269">
                                            <p:txEl>
                                              <p:pRg st="11" end="11"/>
                                            </p:txEl>
                                          </p:spTgt>
                                        </p:tgtEl>
                                        <p:attrNameLst>
                                          <p:attrName>style.visibility</p:attrName>
                                        </p:attrNameLst>
                                      </p:cBhvr>
                                      <p:to>
                                        <p:strVal val="visible"/>
                                      </p:to>
                                    </p:set>
                                    <p:anim calcmode="lin" valueType="num">
                                      <p:cBhvr additive="base">
                                        <p:cTn id="51" dur="2000" fill="hold"/>
                                        <p:tgtEl>
                                          <p:spTgt spid="11269">
                                            <p:txEl>
                                              <p:pRg st="11" end="11"/>
                                            </p:txEl>
                                          </p:spTgt>
                                        </p:tgtEl>
                                        <p:attrNameLst>
                                          <p:attrName>ppt_x</p:attrName>
                                        </p:attrNameLst>
                                      </p:cBhvr>
                                      <p:tavLst>
                                        <p:tav tm="0">
                                          <p:val>
                                            <p:strVal val="#ppt_x"/>
                                          </p:val>
                                        </p:tav>
                                        <p:tav tm="100000">
                                          <p:val>
                                            <p:strVal val="#ppt_x"/>
                                          </p:val>
                                        </p:tav>
                                      </p:tavLst>
                                    </p:anim>
                                    <p:anim calcmode="lin" valueType="num">
                                      <p:cBhvr additive="base">
                                        <p:cTn id="52" dur="2000" fill="hold"/>
                                        <p:tgtEl>
                                          <p:spTgt spid="11269">
                                            <p:txEl>
                                              <p:pRg st="11" end="11"/>
                                            </p:txEl>
                                          </p:spTgt>
                                        </p:tgtEl>
                                        <p:attrNameLst>
                                          <p:attrName>ppt_y</p:attrName>
                                        </p:attrNameLst>
                                      </p:cBhvr>
                                      <p:tavLst>
                                        <p:tav tm="0">
                                          <p:val>
                                            <p:strVal val="1+#ppt_h/2"/>
                                          </p:val>
                                        </p:tav>
                                        <p:tav tm="100000">
                                          <p:val>
                                            <p:strVal val="#ppt_y"/>
                                          </p:val>
                                        </p:tav>
                                      </p:tavLst>
                                    </p:anim>
                                  </p:childTnLst>
                                </p:cTn>
                              </p:par>
                              <p:par>
                                <p:cTn id="53" presetID="7" presetClass="entr" presetSubtype="4" fill="hold" nodeType="withEffect">
                                  <p:stCondLst>
                                    <p:cond delay="0"/>
                                  </p:stCondLst>
                                  <p:childTnLst>
                                    <p:set>
                                      <p:cBhvr>
                                        <p:cTn id="54" dur="1" fill="hold">
                                          <p:stCondLst>
                                            <p:cond delay="0"/>
                                          </p:stCondLst>
                                        </p:cTn>
                                        <p:tgtEl>
                                          <p:spTgt spid="11269">
                                            <p:txEl>
                                              <p:pRg st="12" end="12"/>
                                            </p:txEl>
                                          </p:spTgt>
                                        </p:tgtEl>
                                        <p:attrNameLst>
                                          <p:attrName>style.visibility</p:attrName>
                                        </p:attrNameLst>
                                      </p:cBhvr>
                                      <p:to>
                                        <p:strVal val="visible"/>
                                      </p:to>
                                    </p:set>
                                    <p:anim calcmode="lin" valueType="num">
                                      <p:cBhvr additive="base">
                                        <p:cTn id="55" dur="2000" fill="hold"/>
                                        <p:tgtEl>
                                          <p:spTgt spid="11269">
                                            <p:txEl>
                                              <p:pRg st="12" end="12"/>
                                            </p:txEl>
                                          </p:spTgt>
                                        </p:tgtEl>
                                        <p:attrNameLst>
                                          <p:attrName>ppt_x</p:attrName>
                                        </p:attrNameLst>
                                      </p:cBhvr>
                                      <p:tavLst>
                                        <p:tav tm="0">
                                          <p:val>
                                            <p:strVal val="#ppt_x"/>
                                          </p:val>
                                        </p:tav>
                                        <p:tav tm="100000">
                                          <p:val>
                                            <p:strVal val="#ppt_x"/>
                                          </p:val>
                                        </p:tav>
                                      </p:tavLst>
                                    </p:anim>
                                    <p:anim calcmode="lin" valueType="num">
                                      <p:cBhvr additive="base">
                                        <p:cTn id="56" dur="2000" fill="hold"/>
                                        <p:tgtEl>
                                          <p:spTgt spid="11269">
                                            <p:txEl>
                                              <p:pRg st="12" end="12"/>
                                            </p:txEl>
                                          </p:spTgt>
                                        </p:tgtEl>
                                        <p:attrNameLst>
                                          <p:attrName>ppt_y</p:attrName>
                                        </p:attrNameLst>
                                      </p:cBhvr>
                                      <p:tavLst>
                                        <p:tav tm="0">
                                          <p:val>
                                            <p:strVal val="1+#ppt_h/2"/>
                                          </p:val>
                                        </p:tav>
                                        <p:tav tm="100000">
                                          <p:val>
                                            <p:strVal val="#ppt_y"/>
                                          </p:val>
                                        </p:tav>
                                      </p:tavLst>
                                    </p:anim>
                                  </p:childTnLst>
                                </p:cTn>
                              </p:par>
                              <p:par>
                                <p:cTn id="57" presetID="7" presetClass="entr" presetSubtype="4" fill="hold" nodeType="withEffect">
                                  <p:stCondLst>
                                    <p:cond delay="0"/>
                                  </p:stCondLst>
                                  <p:childTnLst>
                                    <p:set>
                                      <p:cBhvr>
                                        <p:cTn id="58" dur="1" fill="hold">
                                          <p:stCondLst>
                                            <p:cond delay="0"/>
                                          </p:stCondLst>
                                        </p:cTn>
                                        <p:tgtEl>
                                          <p:spTgt spid="11269">
                                            <p:txEl>
                                              <p:pRg st="13" end="13"/>
                                            </p:txEl>
                                          </p:spTgt>
                                        </p:tgtEl>
                                        <p:attrNameLst>
                                          <p:attrName>style.visibility</p:attrName>
                                        </p:attrNameLst>
                                      </p:cBhvr>
                                      <p:to>
                                        <p:strVal val="visible"/>
                                      </p:to>
                                    </p:set>
                                    <p:anim calcmode="lin" valueType="num">
                                      <p:cBhvr additive="base">
                                        <p:cTn id="59" dur="2000" fill="hold"/>
                                        <p:tgtEl>
                                          <p:spTgt spid="11269">
                                            <p:txEl>
                                              <p:pRg st="13" end="13"/>
                                            </p:txEl>
                                          </p:spTgt>
                                        </p:tgtEl>
                                        <p:attrNameLst>
                                          <p:attrName>ppt_x</p:attrName>
                                        </p:attrNameLst>
                                      </p:cBhvr>
                                      <p:tavLst>
                                        <p:tav tm="0">
                                          <p:val>
                                            <p:strVal val="#ppt_x"/>
                                          </p:val>
                                        </p:tav>
                                        <p:tav tm="100000">
                                          <p:val>
                                            <p:strVal val="#ppt_x"/>
                                          </p:val>
                                        </p:tav>
                                      </p:tavLst>
                                    </p:anim>
                                    <p:anim calcmode="lin" valueType="num">
                                      <p:cBhvr additive="base">
                                        <p:cTn id="60" dur="2000" fill="hold"/>
                                        <p:tgtEl>
                                          <p:spTgt spid="11269">
                                            <p:txEl>
                                              <p:pRg st="13" end="13"/>
                                            </p:txEl>
                                          </p:spTgt>
                                        </p:tgtEl>
                                        <p:attrNameLst>
                                          <p:attrName>ppt_y</p:attrName>
                                        </p:attrNameLst>
                                      </p:cBhvr>
                                      <p:tavLst>
                                        <p:tav tm="0">
                                          <p:val>
                                            <p:strVal val="1+#ppt_h/2"/>
                                          </p:val>
                                        </p:tav>
                                        <p:tav tm="100000">
                                          <p:val>
                                            <p:strVal val="#ppt_y"/>
                                          </p:val>
                                        </p:tav>
                                      </p:tavLst>
                                    </p:anim>
                                  </p:childTnLst>
                                </p:cTn>
                              </p:par>
                              <p:par>
                                <p:cTn id="61" presetID="7" presetClass="entr" presetSubtype="4" fill="hold" nodeType="withEffect">
                                  <p:stCondLst>
                                    <p:cond delay="0"/>
                                  </p:stCondLst>
                                  <p:childTnLst>
                                    <p:set>
                                      <p:cBhvr>
                                        <p:cTn id="62" dur="1" fill="hold">
                                          <p:stCondLst>
                                            <p:cond delay="0"/>
                                          </p:stCondLst>
                                        </p:cTn>
                                        <p:tgtEl>
                                          <p:spTgt spid="11269">
                                            <p:txEl>
                                              <p:pRg st="14" end="14"/>
                                            </p:txEl>
                                          </p:spTgt>
                                        </p:tgtEl>
                                        <p:attrNameLst>
                                          <p:attrName>style.visibility</p:attrName>
                                        </p:attrNameLst>
                                      </p:cBhvr>
                                      <p:to>
                                        <p:strVal val="visible"/>
                                      </p:to>
                                    </p:set>
                                    <p:anim calcmode="lin" valueType="num">
                                      <p:cBhvr additive="base">
                                        <p:cTn id="63" dur="2000" fill="hold"/>
                                        <p:tgtEl>
                                          <p:spTgt spid="11269">
                                            <p:txEl>
                                              <p:pRg st="14" end="14"/>
                                            </p:txEl>
                                          </p:spTgt>
                                        </p:tgtEl>
                                        <p:attrNameLst>
                                          <p:attrName>ppt_x</p:attrName>
                                        </p:attrNameLst>
                                      </p:cBhvr>
                                      <p:tavLst>
                                        <p:tav tm="0">
                                          <p:val>
                                            <p:strVal val="#ppt_x"/>
                                          </p:val>
                                        </p:tav>
                                        <p:tav tm="100000">
                                          <p:val>
                                            <p:strVal val="#ppt_x"/>
                                          </p:val>
                                        </p:tav>
                                      </p:tavLst>
                                    </p:anim>
                                    <p:anim calcmode="lin" valueType="num">
                                      <p:cBhvr additive="base">
                                        <p:cTn id="64" dur="2000" fill="hold"/>
                                        <p:tgtEl>
                                          <p:spTgt spid="11269">
                                            <p:txEl>
                                              <p:pRg st="14" end="14"/>
                                            </p:txEl>
                                          </p:spTgt>
                                        </p:tgtEl>
                                        <p:attrNameLst>
                                          <p:attrName>ppt_y</p:attrName>
                                        </p:attrNameLst>
                                      </p:cBhvr>
                                      <p:tavLst>
                                        <p:tav tm="0">
                                          <p:val>
                                            <p:strVal val="1+#ppt_h/2"/>
                                          </p:val>
                                        </p:tav>
                                        <p:tav tm="100000">
                                          <p:val>
                                            <p:strVal val="#ppt_y"/>
                                          </p:val>
                                        </p:tav>
                                      </p:tavLst>
                                    </p:anim>
                                  </p:childTnLst>
                                </p:cTn>
                              </p:par>
                              <p:par>
                                <p:cTn id="65" presetID="7" presetClass="entr" presetSubtype="4" fill="hold" nodeType="withEffect">
                                  <p:stCondLst>
                                    <p:cond delay="0"/>
                                  </p:stCondLst>
                                  <p:childTnLst>
                                    <p:set>
                                      <p:cBhvr>
                                        <p:cTn id="66" dur="1" fill="hold">
                                          <p:stCondLst>
                                            <p:cond delay="0"/>
                                          </p:stCondLst>
                                        </p:cTn>
                                        <p:tgtEl>
                                          <p:spTgt spid="11269">
                                            <p:txEl>
                                              <p:pRg st="15" end="15"/>
                                            </p:txEl>
                                          </p:spTgt>
                                        </p:tgtEl>
                                        <p:attrNameLst>
                                          <p:attrName>style.visibility</p:attrName>
                                        </p:attrNameLst>
                                      </p:cBhvr>
                                      <p:to>
                                        <p:strVal val="visible"/>
                                      </p:to>
                                    </p:set>
                                    <p:anim calcmode="lin" valueType="num">
                                      <p:cBhvr additive="base">
                                        <p:cTn id="67" dur="2000" fill="hold"/>
                                        <p:tgtEl>
                                          <p:spTgt spid="11269">
                                            <p:txEl>
                                              <p:pRg st="15" end="15"/>
                                            </p:txEl>
                                          </p:spTgt>
                                        </p:tgtEl>
                                        <p:attrNameLst>
                                          <p:attrName>ppt_x</p:attrName>
                                        </p:attrNameLst>
                                      </p:cBhvr>
                                      <p:tavLst>
                                        <p:tav tm="0">
                                          <p:val>
                                            <p:strVal val="#ppt_x"/>
                                          </p:val>
                                        </p:tav>
                                        <p:tav tm="100000">
                                          <p:val>
                                            <p:strVal val="#ppt_x"/>
                                          </p:val>
                                        </p:tav>
                                      </p:tavLst>
                                    </p:anim>
                                    <p:anim calcmode="lin" valueType="num">
                                      <p:cBhvr additive="base">
                                        <p:cTn id="68" dur="2000" fill="hold"/>
                                        <p:tgtEl>
                                          <p:spTgt spid="11269">
                                            <p:txEl>
                                              <p:pRg st="15" end="15"/>
                                            </p:txEl>
                                          </p:spTgt>
                                        </p:tgtEl>
                                        <p:attrNameLst>
                                          <p:attrName>ppt_y</p:attrName>
                                        </p:attrNameLst>
                                      </p:cBhvr>
                                      <p:tavLst>
                                        <p:tav tm="0">
                                          <p:val>
                                            <p:strVal val="1+#ppt_h/2"/>
                                          </p:val>
                                        </p:tav>
                                        <p:tav tm="100000">
                                          <p:val>
                                            <p:strVal val="#ppt_y"/>
                                          </p:val>
                                        </p:tav>
                                      </p:tavLst>
                                    </p:anim>
                                  </p:childTnLst>
                                </p:cTn>
                              </p:par>
                              <p:par>
                                <p:cTn id="69" presetID="7" presetClass="entr" presetSubtype="4" fill="hold" nodeType="withEffect">
                                  <p:stCondLst>
                                    <p:cond delay="0"/>
                                  </p:stCondLst>
                                  <p:childTnLst>
                                    <p:set>
                                      <p:cBhvr>
                                        <p:cTn id="70" dur="1" fill="hold">
                                          <p:stCondLst>
                                            <p:cond delay="0"/>
                                          </p:stCondLst>
                                        </p:cTn>
                                        <p:tgtEl>
                                          <p:spTgt spid="11269">
                                            <p:txEl>
                                              <p:pRg st="16" end="16"/>
                                            </p:txEl>
                                          </p:spTgt>
                                        </p:tgtEl>
                                        <p:attrNameLst>
                                          <p:attrName>style.visibility</p:attrName>
                                        </p:attrNameLst>
                                      </p:cBhvr>
                                      <p:to>
                                        <p:strVal val="visible"/>
                                      </p:to>
                                    </p:set>
                                    <p:anim calcmode="lin" valueType="num">
                                      <p:cBhvr additive="base">
                                        <p:cTn id="71" dur="2000" fill="hold"/>
                                        <p:tgtEl>
                                          <p:spTgt spid="11269">
                                            <p:txEl>
                                              <p:pRg st="16" end="16"/>
                                            </p:txEl>
                                          </p:spTgt>
                                        </p:tgtEl>
                                        <p:attrNameLst>
                                          <p:attrName>ppt_x</p:attrName>
                                        </p:attrNameLst>
                                      </p:cBhvr>
                                      <p:tavLst>
                                        <p:tav tm="0">
                                          <p:val>
                                            <p:strVal val="#ppt_x"/>
                                          </p:val>
                                        </p:tav>
                                        <p:tav tm="100000">
                                          <p:val>
                                            <p:strVal val="#ppt_x"/>
                                          </p:val>
                                        </p:tav>
                                      </p:tavLst>
                                    </p:anim>
                                    <p:anim calcmode="lin" valueType="num">
                                      <p:cBhvr additive="base">
                                        <p:cTn id="72" dur="2000" fill="hold"/>
                                        <p:tgtEl>
                                          <p:spTgt spid="11269">
                                            <p:txEl>
                                              <p:pRg st="16" end="16"/>
                                            </p:txEl>
                                          </p:spTgt>
                                        </p:tgtEl>
                                        <p:attrNameLst>
                                          <p:attrName>ppt_y</p:attrName>
                                        </p:attrNameLst>
                                      </p:cBhvr>
                                      <p:tavLst>
                                        <p:tav tm="0">
                                          <p:val>
                                            <p:strVal val="1+#ppt_h/2"/>
                                          </p:val>
                                        </p:tav>
                                        <p:tav tm="100000">
                                          <p:val>
                                            <p:strVal val="#ppt_y"/>
                                          </p:val>
                                        </p:tav>
                                      </p:tavLst>
                                    </p:anim>
                                  </p:childTnLst>
                                </p:cTn>
                              </p:par>
                              <p:par>
                                <p:cTn id="73" presetID="7" presetClass="entr" presetSubtype="4" fill="hold" nodeType="withEffect">
                                  <p:stCondLst>
                                    <p:cond delay="0"/>
                                  </p:stCondLst>
                                  <p:childTnLst>
                                    <p:set>
                                      <p:cBhvr>
                                        <p:cTn id="74" dur="1" fill="hold">
                                          <p:stCondLst>
                                            <p:cond delay="0"/>
                                          </p:stCondLst>
                                        </p:cTn>
                                        <p:tgtEl>
                                          <p:spTgt spid="11269">
                                            <p:txEl>
                                              <p:pRg st="17" end="17"/>
                                            </p:txEl>
                                          </p:spTgt>
                                        </p:tgtEl>
                                        <p:attrNameLst>
                                          <p:attrName>style.visibility</p:attrName>
                                        </p:attrNameLst>
                                      </p:cBhvr>
                                      <p:to>
                                        <p:strVal val="visible"/>
                                      </p:to>
                                    </p:set>
                                    <p:anim calcmode="lin" valueType="num">
                                      <p:cBhvr additive="base">
                                        <p:cTn id="75" dur="2000" fill="hold"/>
                                        <p:tgtEl>
                                          <p:spTgt spid="11269">
                                            <p:txEl>
                                              <p:pRg st="17" end="17"/>
                                            </p:txEl>
                                          </p:spTgt>
                                        </p:tgtEl>
                                        <p:attrNameLst>
                                          <p:attrName>ppt_x</p:attrName>
                                        </p:attrNameLst>
                                      </p:cBhvr>
                                      <p:tavLst>
                                        <p:tav tm="0">
                                          <p:val>
                                            <p:strVal val="#ppt_x"/>
                                          </p:val>
                                        </p:tav>
                                        <p:tav tm="100000">
                                          <p:val>
                                            <p:strVal val="#ppt_x"/>
                                          </p:val>
                                        </p:tav>
                                      </p:tavLst>
                                    </p:anim>
                                    <p:anim calcmode="lin" valueType="num">
                                      <p:cBhvr additive="base">
                                        <p:cTn id="76" dur="2000" fill="hold"/>
                                        <p:tgtEl>
                                          <p:spTgt spid="11269">
                                            <p:txEl>
                                              <p:pRg st="17" end="17"/>
                                            </p:txEl>
                                          </p:spTgt>
                                        </p:tgtEl>
                                        <p:attrNameLst>
                                          <p:attrName>ppt_y</p:attrName>
                                        </p:attrNameLst>
                                      </p:cBhvr>
                                      <p:tavLst>
                                        <p:tav tm="0">
                                          <p:val>
                                            <p:strVal val="1+#ppt_h/2"/>
                                          </p:val>
                                        </p:tav>
                                        <p:tav tm="100000">
                                          <p:val>
                                            <p:strVal val="#ppt_y"/>
                                          </p:val>
                                        </p:tav>
                                      </p:tavLst>
                                    </p:anim>
                                  </p:childTnLst>
                                </p:cTn>
                              </p:par>
                              <p:par>
                                <p:cTn id="77" presetID="7" presetClass="entr" presetSubtype="4" fill="hold" nodeType="withEffect">
                                  <p:stCondLst>
                                    <p:cond delay="0"/>
                                  </p:stCondLst>
                                  <p:childTnLst>
                                    <p:set>
                                      <p:cBhvr>
                                        <p:cTn id="78" dur="1" fill="hold">
                                          <p:stCondLst>
                                            <p:cond delay="0"/>
                                          </p:stCondLst>
                                        </p:cTn>
                                        <p:tgtEl>
                                          <p:spTgt spid="11269">
                                            <p:txEl>
                                              <p:pRg st="18" end="18"/>
                                            </p:txEl>
                                          </p:spTgt>
                                        </p:tgtEl>
                                        <p:attrNameLst>
                                          <p:attrName>style.visibility</p:attrName>
                                        </p:attrNameLst>
                                      </p:cBhvr>
                                      <p:to>
                                        <p:strVal val="visible"/>
                                      </p:to>
                                    </p:set>
                                    <p:anim calcmode="lin" valueType="num">
                                      <p:cBhvr additive="base">
                                        <p:cTn id="79" dur="2000" fill="hold"/>
                                        <p:tgtEl>
                                          <p:spTgt spid="11269">
                                            <p:txEl>
                                              <p:pRg st="18" end="18"/>
                                            </p:txEl>
                                          </p:spTgt>
                                        </p:tgtEl>
                                        <p:attrNameLst>
                                          <p:attrName>ppt_x</p:attrName>
                                        </p:attrNameLst>
                                      </p:cBhvr>
                                      <p:tavLst>
                                        <p:tav tm="0">
                                          <p:val>
                                            <p:strVal val="#ppt_x"/>
                                          </p:val>
                                        </p:tav>
                                        <p:tav tm="100000">
                                          <p:val>
                                            <p:strVal val="#ppt_x"/>
                                          </p:val>
                                        </p:tav>
                                      </p:tavLst>
                                    </p:anim>
                                    <p:anim calcmode="lin" valueType="num">
                                      <p:cBhvr additive="base">
                                        <p:cTn id="80" dur="2000" fill="hold"/>
                                        <p:tgtEl>
                                          <p:spTgt spid="11269">
                                            <p:txEl>
                                              <p:pRg st="18" end="18"/>
                                            </p:txEl>
                                          </p:spTgt>
                                        </p:tgtEl>
                                        <p:attrNameLst>
                                          <p:attrName>ppt_y</p:attrName>
                                        </p:attrNameLst>
                                      </p:cBhvr>
                                      <p:tavLst>
                                        <p:tav tm="0">
                                          <p:val>
                                            <p:strVal val="1+#ppt_h/2"/>
                                          </p:val>
                                        </p:tav>
                                        <p:tav tm="100000">
                                          <p:val>
                                            <p:strVal val="#ppt_y"/>
                                          </p:val>
                                        </p:tav>
                                      </p:tavLst>
                                    </p:anim>
                                  </p:childTnLst>
                                </p:cTn>
                              </p:par>
                              <p:par>
                                <p:cTn id="81" presetID="7" presetClass="entr" presetSubtype="4" fill="hold" nodeType="withEffect">
                                  <p:stCondLst>
                                    <p:cond delay="0"/>
                                  </p:stCondLst>
                                  <p:childTnLst>
                                    <p:set>
                                      <p:cBhvr>
                                        <p:cTn id="82" dur="1" fill="hold">
                                          <p:stCondLst>
                                            <p:cond delay="0"/>
                                          </p:stCondLst>
                                        </p:cTn>
                                        <p:tgtEl>
                                          <p:spTgt spid="11269">
                                            <p:txEl>
                                              <p:pRg st="19" end="19"/>
                                            </p:txEl>
                                          </p:spTgt>
                                        </p:tgtEl>
                                        <p:attrNameLst>
                                          <p:attrName>style.visibility</p:attrName>
                                        </p:attrNameLst>
                                      </p:cBhvr>
                                      <p:to>
                                        <p:strVal val="visible"/>
                                      </p:to>
                                    </p:set>
                                    <p:anim calcmode="lin" valueType="num">
                                      <p:cBhvr additive="base">
                                        <p:cTn id="83" dur="2000" fill="hold"/>
                                        <p:tgtEl>
                                          <p:spTgt spid="11269">
                                            <p:txEl>
                                              <p:pRg st="19" end="19"/>
                                            </p:txEl>
                                          </p:spTgt>
                                        </p:tgtEl>
                                        <p:attrNameLst>
                                          <p:attrName>ppt_x</p:attrName>
                                        </p:attrNameLst>
                                      </p:cBhvr>
                                      <p:tavLst>
                                        <p:tav tm="0">
                                          <p:val>
                                            <p:strVal val="#ppt_x"/>
                                          </p:val>
                                        </p:tav>
                                        <p:tav tm="100000">
                                          <p:val>
                                            <p:strVal val="#ppt_x"/>
                                          </p:val>
                                        </p:tav>
                                      </p:tavLst>
                                    </p:anim>
                                    <p:anim calcmode="lin" valueType="num">
                                      <p:cBhvr additive="base">
                                        <p:cTn id="84" dur="2000" fill="hold"/>
                                        <p:tgtEl>
                                          <p:spTgt spid="11269">
                                            <p:txEl>
                                              <p:pRg st="19" end="19"/>
                                            </p:txEl>
                                          </p:spTgt>
                                        </p:tgtEl>
                                        <p:attrNameLst>
                                          <p:attrName>ppt_y</p:attrName>
                                        </p:attrNameLst>
                                      </p:cBhvr>
                                      <p:tavLst>
                                        <p:tav tm="0">
                                          <p:val>
                                            <p:strVal val="1+#ppt_h/2"/>
                                          </p:val>
                                        </p:tav>
                                        <p:tav tm="100000">
                                          <p:val>
                                            <p:strVal val="#ppt_y"/>
                                          </p:val>
                                        </p:tav>
                                      </p:tavLst>
                                    </p:anim>
                                  </p:childTnLst>
                                </p:cTn>
                              </p:par>
                              <p:par>
                                <p:cTn id="85" presetID="7" presetClass="entr" presetSubtype="4" fill="hold" nodeType="withEffect">
                                  <p:stCondLst>
                                    <p:cond delay="0"/>
                                  </p:stCondLst>
                                  <p:childTnLst>
                                    <p:set>
                                      <p:cBhvr>
                                        <p:cTn id="86" dur="1" fill="hold">
                                          <p:stCondLst>
                                            <p:cond delay="0"/>
                                          </p:stCondLst>
                                        </p:cTn>
                                        <p:tgtEl>
                                          <p:spTgt spid="11269">
                                            <p:txEl>
                                              <p:pRg st="20" end="20"/>
                                            </p:txEl>
                                          </p:spTgt>
                                        </p:tgtEl>
                                        <p:attrNameLst>
                                          <p:attrName>style.visibility</p:attrName>
                                        </p:attrNameLst>
                                      </p:cBhvr>
                                      <p:to>
                                        <p:strVal val="visible"/>
                                      </p:to>
                                    </p:set>
                                    <p:anim calcmode="lin" valueType="num">
                                      <p:cBhvr additive="base">
                                        <p:cTn id="87" dur="2000" fill="hold"/>
                                        <p:tgtEl>
                                          <p:spTgt spid="11269">
                                            <p:txEl>
                                              <p:pRg st="20" end="20"/>
                                            </p:txEl>
                                          </p:spTgt>
                                        </p:tgtEl>
                                        <p:attrNameLst>
                                          <p:attrName>ppt_x</p:attrName>
                                        </p:attrNameLst>
                                      </p:cBhvr>
                                      <p:tavLst>
                                        <p:tav tm="0">
                                          <p:val>
                                            <p:strVal val="#ppt_x"/>
                                          </p:val>
                                        </p:tav>
                                        <p:tav tm="100000">
                                          <p:val>
                                            <p:strVal val="#ppt_x"/>
                                          </p:val>
                                        </p:tav>
                                      </p:tavLst>
                                    </p:anim>
                                    <p:anim calcmode="lin" valueType="num">
                                      <p:cBhvr additive="base">
                                        <p:cTn id="88" dur="2000" fill="hold"/>
                                        <p:tgtEl>
                                          <p:spTgt spid="11269">
                                            <p:txEl>
                                              <p:pRg st="20" end="20"/>
                                            </p:txEl>
                                          </p:spTgt>
                                        </p:tgtEl>
                                        <p:attrNameLst>
                                          <p:attrName>ppt_y</p:attrName>
                                        </p:attrNameLst>
                                      </p:cBhvr>
                                      <p:tavLst>
                                        <p:tav tm="0">
                                          <p:val>
                                            <p:strVal val="1+#ppt_h/2"/>
                                          </p:val>
                                        </p:tav>
                                        <p:tav tm="100000">
                                          <p:val>
                                            <p:strVal val="#ppt_y"/>
                                          </p:val>
                                        </p:tav>
                                      </p:tavLst>
                                    </p:anim>
                                  </p:childTnLst>
                                </p:cTn>
                              </p:par>
                              <p:par>
                                <p:cTn id="89" presetID="7" presetClass="entr" presetSubtype="4" fill="hold" nodeType="withEffect">
                                  <p:stCondLst>
                                    <p:cond delay="0"/>
                                  </p:stCondLst>
                                  <p:childTnLst>
                                    <p:set>
                                      <p:cBhvr>
                                        <p:cTn id="90" dur="1" fill="hold">
                                          <p:stCondLst>
                                            <p:cond delay="0"/>
                                          </p:stCondLst>
                                        </p:cTn>
                                        <p:tgtEl>
                                          <p:spTgt spid="11269">
                                            <p:txEl>
                                              <p:pRg st="21" end="21"/>
                                            </p:txEl>
                                          </p:spTgt>
                                        </p:tgtEl>
                                        <p:attrNameLst>
                                          <p:attrName>style.visibility</p:attrName>
                                        </p:attrNameLst>
                                      </p:cBhvr>
                                      <p:to>
                                        <p:strVal val="visible"/>
                                      </p:to>
                                    </p:set>
                                    <p:anim calcmode="lin" valueType="num">
                                      <p:cBhvr additive="base">
                                        <p:cTn id="91" dur="2000" fill="hold"/>
                                        <p:tgtEl>
                                          <p:spTgt spid="11269">
                                            <p:txEl>
                                              <p:pRg st="21" end="21"/>
                                            </p:txEl>
                                          </p:spTgt>
                                        </p:tgtEl>
                                        <p:attrNameLst>
                                          <p:attrName>ppt_x</p:attrName>
                                        </p:attrNameLst>
                                      </p:cBhvr>
                                      <p:tavLst>
                                        <p:tav tm="0">
                                          <p:val>
                                            <p:strVal val="#ppt_x"/>
                                          </p:val>
                                        </p:tav>
                                        <p:tav tm="100000">
                                          <p:val>
                                            <p:strVal val="#ppt_x"/>
                                          </p:val>
                                        </p:tav>
                                      </p:tavLst>
                                    </p:anim>
                                    <p:anim calcmode="lin" valueType="num">
                                      <p:cBhvr additive="base">
                                        <p:cTn id="92" dur="2000" fill="hold"/>
                                        <p:tgtEl>
                                          <p:spTgt spid="11269">
                                            <p:txEl>
                                              <p:pRg st="21" end="21"/>
                                            </p:txEl>
                                          </p:spTgt>
                                        </p:tgtEl>
                                        <p:attrNameLst>
                                          <p:attrName>ppt_y</p:attrName>
                                        </p:attrNameLst>
                                      </p:cBhvr>
                                      <p:tavLst>
                                        <p:tav tm="0">
                                          <p:val>
                                            <p:strVal val="1+#ppt_h/2"/>
                                          </p:val>
                                        </p:tav>
                                        <p:tav tm="100000">
                                          <p:val>
                                            <p:strVal val="#ppt_y"/>
                                          </p:val>
                                        </p:tav>
                                      </p:tavLst>
                                    </p:anim>
                                  </p:childTnLst>
                                </p:cTn>
                              </p:par>
                              <p:par>
                                <p:cTn id="93" presetID="7" presetClass="entr" presetSubtype="4" fill="hold" nodeType="withEffect">
                                  <p:stCondLst>
                                    <p:cond delay="0"/>
                                  </p:stCondLst>
                                  <p:childTnLst>
                                    <p:set>
                                      <p:cBhvr>
                                        <p:cTn id="94" dur="1" fill="hold">
                                          <p:stCondLst>
                                            <p:cond delay="0"/>
                                          </p:stCondLst>
                                        </p:cTn>
                                        <p:tgtEl>
                                          <p:spTgt spid="11269">
                                            <p:txEl>
                                              <p:pRg st="22" end="22"/>
                                            </p:txEl>
                                          </p:spTgt>
                                        </p:tgtEl>
                                        <p:attrNameLst>
                                          <p:attrName>style.visibility</p:attrName>
                                        </p:attrNameLst>
                                      </p:cBhvr>
                                      <p:to>
                                        <p:strVal val="visible"/>
                                      </p:to>
                                    </p:set>
                                    <p:anim calcmode="lin" valueType="num">
                                      <p:cBhvr additive="base">
                                        <p:cTn id="95" dur="2000" fill="hold"/>
                                        <p:tgtEl>
                                          <p:spTgt spid="11269">
                                            <p:txEl>
                                              <p:pRg st="22" end="22"/>
                                            </p:txEl>
                                          </p:spTgt>
                                        </p:tgtEl>
                                        <p:attrNameLst>
                                          <p:attrName>ppt_x</p:attrName>
                                        </p:attrNameLst>
                                      </p:cBhvr>
                                      <p:tavLst>
                                        <p:tav tm="0">
                                          <p:val>
                                            <p:strVal val="#ppt_x"/>
                                          </p:val>
                                        </p:tav>
                                        <p:tav tm="100000">
                                          <p:val>
                                            <p:strVal val="#ppt_x"/>
                                          </p:val>
                                        </p:tav>
                                      </p:tavLst>
                                    </p:anim>
                                    <p:anim calcmode="lin" valueType="num">
                                      <p:cBhvr additive="base">
                                        <p:cTn id="96" dur="2000" fill="hold"/>
                                        <p:tgtEl>
                                          <p:spTgt spid="11269">
                                            <p:txEl>
                                              <p:pRg st="22" end="22"/>
                                            </p:txEl>
                                          </p:spTgt>
                                        </p:tgtEl>
                                        <p:attrNameLst>
                                          <p:attrName>ppt_y</p:attrName>
                                        </p:attrNameLst>
                                      </p:cBhvr>
                                      <p:tavLst>
                                        <p:tav tm="0">
                                          <p:val>
                                            <p:strVal val="1+#ppt_h/2"/>
                                          </p:val>
                                        </p:tav>
                                        <p:tav tm="100000">
                                          <p:val>
                                            <p:strVal val="#ppt_y"/>
                                          </p:val>
                                        </p:tav>
                                      </p:tavLst>
                                    </p:anim>
                                  </p:childTnLst>
                                </p:cTn>
                              </p:par>
                              <p:par>
                                <p:cTn id="97" presetID="7" presetClass="entr" presetSubtype="4" fill="hold" nodeType="withEffect">
                                  <p:stCondLst>
                                    <p:cond delay="0"/>
                                  </p:stCondLst>
                                  <p:childTnLst>
                                    <p:set>
                                      <p:cBhvr>
                                        <p:cTn id="98" dur="1" fill="hold">
                                          <p:stCondLst>
                                            <p:cond delay="0"/>
                                          </p:stCondLst>
                                        </p:cTn>
                                        <p:tgtEl>
                                          <p:spTgt spid="11269">
                                            <p:txEl>
                                              <p:pRg st="23" end="23"/>
                                            </p:txEl>
                                          </p:spTgt>
                                        </p:tgtEl>
                                        <p:attrNameLst>
                                          <p:attrName>style.visibility</p:attrName>
                                        </p:attrNameLst>
                                      </p:cBhvr>
                                      <p:to>
                                        <p:strVal val="visible"/>
                                      </p:to>
                                    </p:set>
                                    <p:anim calcmode="lin" valueType="num">
                                      <p:cBhvr additive="base">
                                        <p:cTn id="99" dur="2000" fill="hold"/>
                                        <p:tgtEl>
                                          <p:spTgt spid="11269">
                                            <p:txEl>
                                              <p:pRg st="23" end="23"/>
                                            </p:txEl>
                                          </p:spTgt>
                                        </p:tgtEl>
                                        <p:attrNameLst>
                                          <p:attrName>ppt_x</p:attrName>
                                        </p:attrNameLst>
                                      </p:cBhvr>
                                      <p:tavLst>
                                        <p:tav tm="0">
                                          <p:val>
                                            <p:strVal val="#ppt_x"/>
                                          </p:val>
                                        </p:tav>
                                        <p:tav tm="100000">
                                          <p:val>
                                            <p:strVal val="#ppt_x"/>
                                          </p:val>
                                        </p:tav>
                                      </p:tavLst>
                                    </p:anim>
                                    <p:anim calcmode="lin" valueType="num">
                                      <p:cBhvr additive="base">
                                        <p:cTn id="100" dur="2000" fill="hold"/>
                                        <p:tgtEl>
                                          <p:spTgt spid="11269">
                                            <p:txEl>
                                              <p:pRg st="23" end="23"/>
                                            </p:txEl>
                                          </p:spTgt>
                                        </p:tgtEl>
                                        <p:attrNameLst>
                                          <p:attrName>ppt_y</p:attrName>
                                        </p:attrNameLst>
                                      </p:cBhvr>
                                      <p:tavLst>
                                        <p:tav tm="0">
                                          <p:val>
                                            <p:strVal val="1+#ppt_h/2"/>
                                          </p:val>
                                        </p:tav>
                                        <p:tav tm="100000">
                                          <p:val>
                                            <p:strVal val="#ppt_y"/>
                                          </p:val>
                                        </p:tav>
                                      </p:tavLst>
                                    </p:anim>
                                  </p:childTnLst>
                                </p:cTn>
                              </p:par>
                              <p:par>
                                <p:cTn id="101" presetID="22" presetClass="emph" presetSubtype="0" fill="hold" grpId="0" nodeType="withEffect">
                                  <p:stCondLst>
                                    <p:cond delay="0"/>
                                  </p:stCondLst>
                                  <p:childTnLst>
                                    <p:animClr clrSpc="hsl">
                                      <p:cBhvr override="childStyle">
                                        <p:cTn id="102" dur="2000" fill="hold"/>
                                        <p:tgtEl>
                                          <p:spTgt spid="11268"/>
                                        </p:tgtEl>
                                        <p:attrNameLst>
                                          <p:attrName>style.color</p:attrName>
                                        </p:attrNameLst>
                                      </p:cBhvr>
                                      <p:by>
                                        <p:hsl h="-7200000" s="0" l="0"/>
                                      </p:by>
                                    </p:animClr>
                                    <p:animClr clrSpc="hsl">
                                      <p:cBhvr>
                                        <p:cTn id="103" dur="2000" fill="hold"/>
                                        <p:tgtEl>
                                          <p:spTgt spid="11268"/>
                                        </p:tgtEl>
                                        <p:attrNameLst>
                                          <p:attrName>fillcolor</p:attrName>
                                        </p:attrNameLst>
                                      </p:cBhvr>
                                      <p:by>
                                        <p:hsl h="-7200000" s="0" l="0"/>
                                      </p:by>
                                    </p:animClr>
                                    <p:animClr clrSpc="hsl">
                                      <p:cBhvr>
                                        <p:cTn id="104" dur="2000" fill="hold"/>
                                        <p:tgtEl>
                                          <p:spTgt spid="11268"/>
                                        </p:tgtEl>
                                        <p:attrNameLst>
                                          <p:attrName>stroke.color</p:attrName>
                                        </p:attrNameLst>
                                      </p:cBhvr>
                                      <p:by>
                                        <p:hsl h="-7200000" s="0" l="0"/>
                                      </p:by>
                                    </p:animClr>
                                    <p:set>
                                      <p:cBhvr>
                                        <p:cTn id="105" dur="2000" fill="hold"/>
                                        <p:tgtEl>
                                          <p:spTgt spid="1126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3b71af19de34.png"/>
          <p:cNvPicPr>
            <a:picLocks noChangeAspect="1"/>
          </p:cNvPicPr>
          <p:nvPr/>
        </p:nvPicPr>
        <p:blipFill>
          <a:blip r:embed="rId2"/>
          <a:stretch>
            <a:fillRect/>
          </a:stretch>
        </p:blipFill>
        <p:spPr>
          <a:xfrm>
            <a:off x="0" y="2000216"/>
            <a:ext cx="5143504" cy="4857784"/>
          </a:xfrm>
          <a:prstGeom prst="rect">
            <a:avLst/>
          </a:prstGeom>
        </p:spPr>
      </p:pic>
      <p:pic>
        <p:nvPicPr>
          <p:cNvPr id="7" name="Рисунок 6" descr="1_1200.jpg"/>
          <p:cNvPicPr>
            <a:picLocks noChangeAspect="1"/>
          </p:cNvPicPr>
          <p:nvPr/>
        </p:nvPicPr>
        <p:blipFill>
          <a:blip r:embed="rId3"/>
          <a:stretch>
            <a:fillRect/>
          </a:stretch>
        </p:blipFill>
        <p:spPr>
          <a:xfrm>
            <a:off x="4857720" y="714356"/>
            <a:ext cx="4286280" cy="4572000"/>
          </a:xfrm>
          <a:prstGeom prst="ellipse">
            <a:avLst/>
          </a:prstGeom>
          <a:ln>
            <a:noFill/>
          </a:ln>
          <a:effectLst>
            <a:softEdge rad="112500"/>
          </a:effectLst>
        </p:spPr>
      </p:pic>
      <p:pic>
        <p:nvPicPr>
          <p:cNvPr id="8" name="Рисунок 7" descr="0CAU59Q2C.jpg"/>
          <p:cNvPicPr>
            <a:picLocks noChangeAspect="1"/>
          </p:cNvPicPr>
          <p:nvPr/>
        </p:nvPicPr>
        <p:blipFill>
          <a:blip r:embed="rId4"/>
          <a:stretch>
            <a:fillRect/>
          </a:stretch>
        </p:blipFill>
        <p:spPr>
          <a:xfrm>
            <a:off x="857224" y="571480"/>
            <a:ext cx="1643074" cy="118096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Рисунок1.png"/>
          <p:cNvPicPr>
            <a:picLocks noChangeAspect="1"/>
          </p:cNvPicPr>
          <p:nvPr/>
        </p:nvPicPr>
        <p:blipFill>
          <a:blip r:embed="rId5"/>
          <a:stretch>
            <a:fillRect/>
          </a:stretch>
        </p:blipFill>
        <p:spPr>
          <a:xfrm>
            <a:off x="1785918" y="928670"/>
            <a:ext cx="5643602" cy="4643469"/>
          </a:xfrm>
          <a:prstGeom prst="rect">
            <a:avLst/>
          </a:prstGeom>
        </p:spPr>
      </p:pic>
    </p:spTree>
  </p:cSld>
  <p:clrMapOvr>
    <a:masterClrMapping/>
  </p:clrMapOvr>
  <p:transition advClick="0" advTm="7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xit" presetSubtype="0" fill="hold" nodeType="afterEffect">
                                  <p:stCondLst>
                                    <p:cond delay="0"/>
                                  </p:stCondLst>
                                  <p:childTnLst>
                                    <p:animEffect transition="out" filter="fade">
                                      <p:cBhvr>
                                        <p:cTn id="6" dur="2000" accel="50000">
                                          <p:stCondLst>
                                            <p:cond delay="0"/>
                                          </p:stCondLst>
                                        </p:cTn>
                                        <p:tgtEl>
                                          <p:spTgt spid="6"/>
                                        </p:tgtEl>
                                      </p:cBhvr>
                                    </p:animEffect>
                                    <p:anim calcmode="lin" valueType="num">
                                      <p:cBhvr>
                                        <p:cTn id="7" dur="1000" accel="50000">
                                          <p:stCondLst>
                                            <p:cond delay="0"/>
                                          </p:stCondLst>
                                        </p:cTn>
                                        <p:tgtEl>
                                          <p:spTgt spid="6"/>
                                        </p:tgtEl>
                                        <p:attrNameLst>
                                          <p:attrName>ppt_y</p:attrName>
                                        </p:attrNameLst>
                                      </p:cBhvr>
                                      <p:tavLst>
                                        <p:tav tm="0">
                                          <p:val>
                                            <p:strVal val="ppt_y"/>
                                          </p:val>
                                        </p:tav>
                                        <p:tav tm="100000">
                                          <p:val>
                                            <p:strVal val="ppt_y+.1"/>
                                          </p:val>
                                        </p:tav>
                                      </p:tavLst>
                                    </p:anim>
                                    <p:anim calcmode="lin" valueType="num">
                                      <p:cBhvr>
                                        <p:cTn id="8" dur="1000" decel="50000">
                                          <p:stCondLst>
                                            <p:cond delay="1000"/>
                                          </p:stCondLst>
                                        </p:cTn>
                                        <p:tgtEl>
                                          <p:spTgt spid="6"/>
                                        </p:tgtEl>
                                        <p:attrNameLst>
                                          <p:attrName>ppt_y</p:attrName>
                                        </p:attrNameLst>
                                      </p:cBhvr>
                                      <p:tavLst>
                                        <p:tav tm="0">
                                          <p:val>
                                            <p:strVal val="ppt_y"/>
                                          </p:val>
                                        </p:tav>
                                        <p:tav tm="100000">
                                          <p:val>
                                            <p:strVal val="ppt_y-.1"/>
                                          </p:val>
                                        </p:tav>
                                      </p:tavLst>
                                    </p:anim>
                                    <p:anim calcmode="lin" valueType="num">
                                      <p:cBhvr>
                                        <p:cTn id="9" dur="1000" accel="50000">
                                          <p:stCondLst>
                                            <p:cond delay="1000"/>
                                          </p:stCondLst>
                                        </p:cTn>
                                        <p:tgtEl>
                                          <p:spTgt spid="6"/>
                                        </p:tgtEl>
                                        <p:attrNameLst>
                                          <p:attrName>ppt_x</p:attrName>
                                        </p:attrNameLst>
                                      </p:cBhvr>
                                      <p:tavLst>
                                        <p:tav tm="0">
                                          <p:val>
                                            <p:strVal val="ppt_x"/>
                                          </p:val>
                                        </p:tav>
                                        <p:tav tm="100000">
                                          <p:val>
                                            <p:strVal val="ppt_x+.4"/>
                                          </p:val>
                                        </p:tav>
                                      </p:tavLst>
                                    </p:anim>
                                    <p:anim calcmode="lin" valueType="num">
                                      <p:cBhvr>
                                        <p:cTn id="10" dur="2000"/>
                                        <p:tgtEl>
                                          <p:spTgt spid="6"/>
                                        </p:tgtEl>
                                        <p:attrNameLst>
                                          <p:attrName>ppt_h</p:attrName>
                                        </p:attrNameLst>
                                      </p:cBhvr>
                                      <p:tavLst>
                                        <p:tav tm="0">
                                          <p:val>
                                            <p:strVal val="ppt_h"/>
                                          </p:val>
                                        </p:tav>
                                        <p:tav tm="100000">
                                          <p:val>
                                            <p:strVal val="ppt_h"/>
                                          </p:val>
                                        </p:tav>
                                      </p:tavLst>
                                    </p:anim>
                                    <p:anim calcmode="lin" valueType="num">
                                      <p:cBhvr>
                                        <p:cTn id="11" dur="1000" accel="50000">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2" dur="1000" decel="50000">
                                          <p:stCondLst>
                                            <p:cond delay="1000"/>
                                          </p:stCondLst>
                                        </p:cTn>
                                        <p:tgtEl>
                                          <p:spTgt spid="6"/>
                                        </p:tgtEl>
                                        <p:attrNameLst>
                                          <p:attrName>ppt_w</p:attrName>
                                        </p:attrNameLst>
                                      </p:cBhvr>
                                      <p:tavLst>
                                        <p:tav tm="0">
                                          <p:val>
                                            <p:strVal val="ppt_w"/>
                                          </p:val>
                                        </p:tav>
                                        <p:tav tm="100000">
                                          <p:val>
                                            <p:strVal val="ppt_w/.05"/>
                                          </p:val>
                                        </p:tav>
                                      </p:tavLst>
                                    </p:anim>
                                    <p:anim calcmode="lin" valueType="num">
                                      <p:cBhvr>
                                        <p:cTn id="13" dur="1000" accel="50000">
                                          <p:stCondLst>
                                            <p:cond delay="1000"/>
                                          </p:stCondLst>
                                        </p:cTn>
                                        <p:tgtEl>
                                          <p:spTgt spid="6"/>
                                        </p:tgtEl>
                                        <p:attrNameLst>
                                          <p:attrName>style.rotation</p:attrName>
                                        </p:attrNameLst>
                                      </p:cBhvr>
                                      <p:tavLst>
                                        <p:tav tm="0">
                                          <p:val>
                                            <p:fltVal val="0"/>
                                          </p:val>
                                        </p:tav>
                                        <p:tav tm="100000">
                                          <p:val>
                                            <p:fltVal val="-90"/>
                                          </p:val>
                                        </p:tav>
                                      </p:tavLst>
                                    </p:anim>
                                    <p:set>
                                      <p:cBhvr>
                                        <p:cTn id="14" dur="1" fill="hold">
                                          <p:stCondLst>
                                            <p:cond delay="1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4" presetClass="exit" presetSubtype="0" decel="100000" fill="hold" nodeType="clickEffect">
                                  <p:stCondLst>
                                    <p:cond delay="0"/>
                                  </p:stCondLst>
                                  <p:childTnLst>
                                    <p:anim calcmode="lin" valueType="num">
                                      <p:cBhvr>
                                        <p:cTn id="18" dur="2000"/>
                                        <p:tgtEl>
                                          <p:spTgt spid="7"/>
                                        </p:tgtEl>
                                        <p:attrNameLst>
                                          <p:attrName>ppt_w</p:attrName>
                                        </p:attrNameLst>
                                      </p:cBhvr>
                                      <p:tavLst>
                                        <p:tav tm="0">
                                          <p:val>
                                            <p:strVal val="ppt_w"/>
                                          </p:val>
                                        </p:tav>
                                        <p:tav tm="100000">
                                          <p:val>
                                            <p:strVal val="ppt_w*0.05"/>
                                          </p:val>
                                        </p:tav>
                                      </p:tavLst>
                                    </p:anim>
                                    <p:anim calcmode="lin" valueType="num">
                                      <p:cBhvr>
                                        <p:cTn id="19" dur="2000"/>
                                        <p:tgtEl>
                                          <p:spTgt spid="7"/>
                                        </p:tgtEl>
                                        <p:attrNameLst>
                                          <p:attrName>ppt_h</p:attrName>
                                        </p:attrNameLst>
                                      </p:cBhvr>
                                      <p:tavLst>
                                        <p:tav tm="0">
                                          <p:val>
                                            <p:strVal val="ppt_h"/>
                                          </p:val>
                                        </p:tav>
                                        <p:tav tm="100000">
                                          <p:val>
                                            <p:strVal val="ppt_h"/>
                                          </p:val>
                                        </p:tav>
                                      </p:tavLst>
                                    </p:anim>
                                    <p:anim calcmode="lin" valueType="num">
                                      <p:cBhvr>
                                        <p:cTn id="20" dur="2000"/>
                                        <p:tgtEl>
                                          <p:spTgt spid="7"/>
                                        </p:tgtEl>
                                        <p:attrNameLst>
                                          <p:attrName>ppt_x</p:attrName>
                                        </p:attrNameLst>
                                      </p:cBhvr>
                                      <p:tavLst>
                                        <p:tav tm="0">
                                          <p:val>
                                            <p:strVal val="ppt_x"/>
                                          </p:val>
                                        </p:tav>
                                        <p:tav tm="100000">
                                          <p:val>
                                            <p:strVal val="ppt_x-.2"/>
                                          </p:val>
                                        </p:tav>
                                      </p:tavLst>
                                    </p:anim>
                                    <p:anim calcmode="lin" valueType="num">
                                      <p:cBhvr>
                                        <p:cTn id="21" dur="2000"/>
                                        <p:tgtEl>
                                          <p:spTgt spid="7"/>
                                        </p:tgtEl>
                                        <p:attrNameLst>
                                          <p:attrName>ppt_y</p:attrName>
                                        </p:attrNameLst>
                                      </p:cBhvr>
                                      <p:tavLst>
                                        <p:tav tm="0">
                                          <p:val>
                                            <p:strVal val="ppt_y"/>
                                          </p:val>
                                        </p:tav>
                                        <p:tav tm="100000">
                                          <p:val>
                                            <p:strVal val="ppt_y"/>
                                          </p:val>
                                        </p:tav>
                                      </p:tavLst>
                                    </p:anim>
                                    <p:animEffect transition="out" filter="fade">
                                      <p:cBhvr>
                                        <p:cTn id="22" dur="2000"/>
                                        <p:tgtEl>
                                          <p:spTgt spid="7"/>
                                        </p:tgtEl>
                                      </p:cBhvr>
                                    </p:animEffect>
                                    <p:set>
                                      <p:cBhvr>
                                        <p:cTn id="23" dur="1" fill="hold">
                                          <p:stCondLst>
                                            <p:cond delay="1999"/>
                                          </p:stCondLst>
                                        </p:cTn>
                                        <p:tgtEl>
                                          <p:spTgt spid="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5" presetClass="exit" presetSubtype="0" fill="hold" nodeType="clickEffect">
                                  <p:stCondLst>
                                    <p:cond delay="0"/>
                                  </p:stCondLst>
                                  <p:childTnLst>
                                    <p:anim calcmode="lin" valueType="num">
                                      <p:cBhvr>
                                        <p:cTn id="27" dur="3000"/>
                                        <p:tgtEl>
                                          <p:spTgt spid="8"/>
                                        </p:tgtEl>
                                        <p:attrNameLst>
                                          <p:attrName>ppt_w</p:attrName>
                                        </p:attrNameLst>
                                      </p:cBhvr>
                                      <p:tavLst>
                                        <p:tav tm="0">
                                          <p:val>
                                            <p:strVal val="ppt_w"/>
                                          </p:val>
                                        </p:tav>
                                        <p:tav tm="100000">
                                          <p:val>
                                            <p:fltVal val="0"/>
                                          </p:val>
                                        </p:tav>
                                      </p:tavLst>
                                    </p:anim>
                                    <p:anim calcmode="lin" valueType="num">
                                      <p:cBhvr>
                                        <p:cTn id="28" dur="3000"/>
                                        <p:tgtEl>
                                          <p:spTgt spid="8"/>
                                        </p:tgtEl>
                                        <p:attrNameLst>
                                          <p:attrName>ppt_h</p:attrName>
                                        </p:attrNameLst>
                                      </p:cBhvr>
                                      <p:tavLst>
                                        <p:tav tm="0">
                                          <p:val>
                                            <p:strVal val="ppt_h"/>
                                          </p:val>
                                        </p:tav>
                                        <p:tav tm="100000">
                                          <p:val>
                                            <p:fltVal val="0"/>
                                          </p:val>
                                        </p:tav>
                                      </p:tavLst>
                                    </p:anim>
                                    <p:anim calcmode="lin" valueType="num">
                                      <p:cBhvr>
                                        <p:cTn id="29" dur="3000"/>
                                        <p:tgtEl>
                                          <p:spTgt spid="8"/>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0" dur="3000"/>
                                        <p:tgtEl>
                                          <p:spTgt spid="8"/>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1" dur="1" fill="hold">
                                          <p:stCondLst>
                                            <p:cond delay="2999"/>
                                          </p:stCondLst>
                                        </p:cTn>
                                        <p:tgtEl>
                                          <p:spTgt spid="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5"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9" dur="1000" fill="hold"/>
                                        <p:tgtEl>
                                          <p:spTgt spid="5"/>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090e50ed4a2f6d4f5e5ab06028eeac98.jpg"/>
          <p:cNvPicPr>
            <a:picLocks noChangeAspect="1"/>
          </p:cNvPicPr>
          <p:nvPr/>
        </p:nvPicPr>
        <p:blipFill>
          <a:blip r:embed="rId3"/>
          <a:stretch>
            <a:fillRect/>
          </a:stretch>
        </p:blipFill>
        <p:spPr>
          <a:xfrm>
            <a:off x="500034" y="3286124"/>
            <a:ext cx="4357718" cy="2897516"/>
          </a:xfrm>
          <a:prstGeom prst="rect">
            <a:avLst/>
          </a:prstGeom>
          <a:ln>
            <a:noFill/>
          </a:ln>
          <a:effectLst>
            <a:softEdge rad="112500"/>
          </a:effectLst>
        </p:spPr>
      </p:pic>
      <p:pic>
        <p:nvPicPr>
          <p:cNvPr id="10" name="Рисунок 9" descr="08040edcdcc789dff82f1aa5a243cf7f.jpg"/>
          <p:cNvPicPr>
            <a:picLocks noChangeAspect="1"/>
          </p:cNvPicPr>
          <p:nvPr/>
        </p:nvPicPr>
        <p:blipFill>
          <a:blip r:embed="rId4"/>
          <a:stretch>
            <a:fillRect/>
          </a:stretch>
        </p:blipFill>
        <p:spPr>
          <a:xfrm>
            <a:off x="4929190" y="428604"/>
            <a:ext cx="3667124" cy="4500594"/>
          </a:xfrm>
          <a:prstGeom prst="rect">
            <a:avLst/>
          </a:prstGeom>
          <a:ln>
            <a:noFill/>
          </a:ln>
          <a:effectLst>
            <a:softEdge rad="112500"/>
          </a:effectLst>
        </p:spPr>
      </p:pic>
    </p:spTree>
  </p:cSld>
  <p:clrMapOvr>
    <a:masterClrMapping/>
  </p:clrMapOvr>
  <p:transition advClick="0" advTm="7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3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3000" decel="50000" fill="hold">
                                          <p:stCondLst>
                                            <p:cond delay="0"/>
                                          </p:stCondLst>
                                        </p:cTn>
                                        <p:tgtEl>
                                          <p:spTgt spid="9"/>
                                        </p:tgtEl>
                                        <p:attrNameLst>
                                          <p:attrName>ppt_x</p:attrName>
                                          <p:attrName>ppt_y</p:attrName>
                                        </p:attrNameLst>
                                      </p:cBhvr>
                                    </p:animMotion>
                                    <p:animEffect transition="in" filter="fade">
                                      <p:cBhvr>
                                        <p:cTn id="9" dur="3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3000" fill="hold"/>
                                        <p:tgtEl>
                                          <p:spTgt spid="10"/>
                                        </p:tgtEl>
                                        <p:attrNameLst>
                                          <p:attrName>ppt_w</p:attrName>
                                        </p:attrNameLst>
                                      </p:cBhvr>
                                      <p:tavLst>
                                        <p:tav tm="0">
                                          <p:val>
                                            <p:fltVal val="0"/>
                                          </p:val>
                                        </p:tav>
                                        <p:tav tm="100000">
                                          <p:val>
                                            <p:strVal val="#ppt_w"/>
                                          </p:val>
                                        </p:tav>
                                      </p:tavLst>
                                    </p:anim>
                                    <p:anim calcmode="lin" valueType="num">
                                      <p:cBhvr>
                                        <p:cTn id="15" dur="3000" fill="hold"/>
                                        <p:tgtEl>
                                          <p:spTgt spid="10"/>
                                        </p:tgtEl>
                                        <p:attrNameLst>
                                          <p:attrName>ppt_h</p:attrName>
                                        </p:attrNameLst>
                                      </p:cBhvr>
                                      <p:tavLst>
                                        <p:tav tm="0">
                                          <p:val>
                                            <p:fltVal val="0"/>
                                          </p:val>
                                        </p:tav>
                                        <p:tav tm="100000">
                                          <p:val>
                                            <p:strVal val="#ppt_h"/>
                                          </p:val>
                                        </p:tav>
                                      </p:tavLst>
                                    </p:anim>
                                    <p:anim calcmode="lin" valueType="num">
                                      <p:cBhvr>
                                        <p:cTn id="16" dur="3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7" dur="3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1"/>
          </p:nvPr>
        </p:nvSpPr>
        <p:spPr>
          <a:xfrm>
            <a:off x="285720" y="1214422"/>
            <a:ext cx="4194175" cy="5065717"/>
          </a:xfrm>
        </p:spPr>
        <p:txBody>
          <a:bodyPr/>
          <a:lstStyle/>
          <a:p>
            <a:pPr>
              <a:buNone/>
            </a:pPr>
            <a:r>
              <a:rPr lang="en-US" sz="1400" b="1" dirty="0" smtClean="0">
                <a:latin typeface="Bradley Hand ITC" pitchFamily="66" charset="0"/>
              </a:rPr>
              <a:t>       An educated person is one who knows a lot about many things. I think it is very important that everyone should be educated. Each pupils ought to do his best to become a useful member of our society. Education is very important in our life. Going on educational excursions gives us opportunities to acquire some scientific knowledge.</a:t>
            </a:r>
            <a:endParaRPr lang="ru-RU" sz="1400" b="1" dirty="0" smtClean="0">
              <a:latin typeface="Comic Sans MS" pitchFamily="66" charset="0"/>
            </a:endParaRPr>
          </a:p>
          <a:p>
            <a:r>
              <a:rPr lang="en-US" sz="1400" b="1" dirty="0" smtClean="0">
                <a:latin typeface="Bradley Hand ITC" pitchFamily="66" charset="0"/>
              </a:rPr>
              <a:t>In the Russian Federation the school education is compulsory. Pupils begin to go to school at the age of six. When they complete high grades they can either continue to study at school for more 2 years, or go to a professional school where they study not only main subjects , but are able to learn some profession. When school pupils leave school they can try to continue their education in institutes or universities.</a:t>
            </a:r>
            <a:endParaRPr lang="ru-RU" sz="1400" b="1" dirty="0" smtClean="0">
              <a:latin typeface="Comic Sans MS" pitchFamily="66" charset="0"/>
            </a:endParaRPr>
          </a:p>
          <a:p>
            <a:r>
              <a:rPr lang="en-US" sz="1400" b="1" dirty="0" smtClean="0">
                <a:latin typeface="Bradley Hand ITC" pitchFamily="66" charset="0"/>
              </a:rPr>
              <a:t>There are many school types of schools in Russia: specialized, polytechnic, musical art and others. Nowadays appeared some new types of schools: gymnasiums and colleges.</a:t>
            </a:r>
            <a:endParaRPr lang="ru-RU" sz="1400" b="1" dirty="0" smtClean="0">
              <a:latin typeface="Comic Sans MS" pitchFamily="66" charset="0"/>
            </a:endParaRPr>
          </a:p>
          <a:p>
            <a:pPr>
              <a:defRPr/>
            </a:pPr>
            <a:endParaRPr lang="ru-RU" sz="1400" b="1" dirty="0">
              <a:latin typeface="Comic Sans MS" pitchFamily="66" charset="0"/>
            </a:endParaRPr>
          </a:p>
        </p:txBody>
      </p:sp>
      <p:pic>
        <p:nvPicPr>
          <p:cNvPr id="5" name="Клип 4" descr="ED0397.png"/>
          <p:cNvPicPr>
            <a:picLocks noGrp="1" noChangeAspect="1"/>
          </p:cNvPicPr>
          <p:nvPr>
            <p:ph type="clipArt" sz="half" idx="2"/>
          </p:nvPr>
        </p:nvPicPr>
        <p:blipFill>
          <a:blip r:embed="rId2"/>
          <a:stretch>
            <a:fillRect/>
          </a:stretch>
        </p:blipFill>
        <p:spPr>
          <a:xfrm>
            <a:off x="5416550" y="1357298"/>
            <a:ext cx="2941664" cy="478634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spd="med" advClick="0" advTm="55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20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20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2000"/>
                                        <p:tgtEl>
                                          <p:spTgt spid="3">
                                            <p:txEl>
                                              <p:pRg st="0" end="0"/>
                                            </p:txEl>
                                          </p:spTgt>
                                        </p:tgtEl>
                                      </p:cBhvr>
                                    </p:animEffect>
                                  </p:childTnLst>
                                </p:cTn>
                              </p:par>
                            </p:childTnLst>
                          </p:cTn>
                        </p:par>
                        <p:par>
                          <p:cTn id="12" fill="hold">
                            <p:stCondLst>
                              <p:cond delay="2000"/>
                            </p:stCondLst>
                            <p:childTnLst>
                              <p:par>
                                <p:cTn id="13" presetID="58" presetClass="entr" presetSubtype="0" accel="10000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20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6" dur="20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20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19" dur="2000"/>
                                        <p:tgtEl>
                                          <p:spTgt spid="3">
                                            <p:txEl>
                                              <p:pRg st="1" end="1"/>
                                            </p:txEl>
                                          </p:spTgt>
                                        </p:tgtEl>
                                      </p:cBhvr>
                                    </p:animEffect>
                                  </p:childTnLst>
                                </p:cTn>
                              </p:par>
                            </p:childTnLst>
                          </p:cTn>
                        </p:par>
                        <p:par>
                          <p:cTn id="20" fill="hold">
                            <p:stCondLst>
                              <p:cond delay="4000"/>
                            </p:stCondLst>
                            <p:childTnLst>
                              <p:par>
                                <p:cTn id="21" presetID="58" presetClass="entr" presetSubtype="0" accel="10000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20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4" dur="20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5"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20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7" dur="2000"/>
                                        <p:tgtEl>
                                          <p:spTgt spid="3">
                                            <p:txEl>
                                              <p:pRg st="2" end="2"/>
                                            </p:txEl>
                                          </p:spTgt>
                                        </p:tgtEl>
                                      </p:cBhvr>
                                    </p:animEffect>
                                  </p:childTnLst>
                                </p:cTn>
                              </p:par>
                            </p:childTnLst>
                          </p:cTn>
                        </p:par>
                        <p:par>
                          <p:cTn id="28" fill="hold">
                            <p:stCondLst>
                              <p:cond delay="6000"/>
                            </p:stCondLst>
                            <p:childTnLst>
                              <p:par>
                                <p:cTn id="29" presetID="18" presetClass="entr" presetSubtype="12"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strips(downLeft)">
                                      <p:cBhvr>
                                        <p:cTn id="3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p:txBody>
          <a:bodyPr/>
          <a:lstStyle/>
          <a:p>
            <a:pPr eaLnBrk="1" hangingPunct="1">
              <a:defRPr/>
            </a:pPr>
            <a:r>
              <a:rPr lang="en-US" dirty="0" smtClean="0">
                <a:solidFill>
                  <a:schemeClr val="accent2"/>
                </a:solidFill>
              </a:rPr>
              <a:t>Education system in Russia</a:t>
            </a:r>
            <a:endParaRPr lang="ru-RU" dirty="0" smtClean="0">
              <a:solidFill>
                <a:schemeClr val="accent2"/>
              </a:solidFill>
            </a:endParaRPr>
          </a:p>
        </p:txBody>
      </p:sp>
      <p:sp>
        <p:nvSpPr>
          <p:cNvPr id="5123" name="Rectangle 3"/>
          <p:cNvSpPr>
            <a:spLocks noGrp="1" noRot="1" noChangeArrowheads="1"/>
          </p:cNvSpPr>
          <p:nvPr>
            <p:ph type="body" idx="1"/>
          </p:nvPr>
        </p:nvSpPr>
        <p:spPr>
          <a:xfrm>
            <a:off x="4500562" y="1643063"/>
            <a:ext cx="4325938" cy="4714875"/>
          </a:xfrm>
        </p:spPr>
        <p:txBody>
          <a:bodyPr/>
          <a:lstStyle/>
          <a:p>
            <a:pPr eaLnBrk="1" hangingPunct="1">
              <a:defRPr/>
            </a:pPr>
            <a:r>
              <a:rPr lang="en-US" sz="1400" b="1" i="1" dirty="0" smtClean="0">
                <a:solidFill>
                  <a:srgbClr val="FF0000"/>
                </a:solidFill>
              </a:rPr>
              <a:t>Education system in Russia is similar to European and American education systems</a:t>
            </a:r>
            <a:r>
              <a:rPr lang="en-US" sz="1400" b="1" i="1" dirty="0" smtClean="0"/>
              <a:t>:</a:t>
            </a:r>
            <a:endParaRPr lang="ru-RU" sz="1400" b="1" i="1" dirty="0" smtClean="0"/>
          </a:p>
          <a:p>
            <a:pPr eaLnBrk="1" hangingPunct="1">
              <a:defRPr/>
            </a:pPr>
            <a:r>
              <a:rPr lang="en-US" sz="1400" dirty="0" smtClean="0"/>
              <a:t> </a:t>
            </a:r>
            <a:endParaRPr lang="ru-RU" sz="1400" dirty="0" smtClean="0"/>
          </a:p>
          <a:p>
            <a:pPr eaLnBrk="1" hangingPunct="1">
              <a:defRPr/>
            </a:pPr>
            <a:r>
              <a:rPr lang="en-US" sz="1400" dirty="0" smtClean="0">
                <a:latin typeface="Britannic Bold" pitchFamily="34" charset="0"/>
              </a:rPr>
              <a:t>2 cycle education system:</a:t>
            </a:r>
            <a:endParaRPr lang="ru-RU" sz="1400" dirty="0" smtClean="0"/>
          </a:p>
          <a:p>
            <a:pPr eaLnBrk="1" hangingPunct="1">
              <a:defRPr/>
            </a:pPr>
            <a:r>
              <a:rPr lang="en-US" sz="1400" dirty="0" smtClean="0">
                <a:latin typeface="Britannic Bold" pitchFamily="34" charset="0"/>
              </a:rPr>
              <a:t>undergraduate level of education System in Russia: Bachelor degree,</a:t>
            </a:r>
            <a:endParaRPr lang="ru-RU" sz="1400" dirty="0" smtClean="0"/>
          </a:p>
          <a:p>
            <a:pPr eaLnBrk="1" hangingPunct="1">
              <a:defRPr/>
            </a:pPr>
            <a:r>
              <a:rPr lang="en-US" sz="1400" dirty="0" smtClean="0">
                <a:latin typeface="Britannic Bold" pitchFamily="34" charset="0"/>
              </a:rPr>
              <a:t>postgraduate level of education System in Russia: Master degree and Ph.D.</a:t>
            </a:r>
            <a:endParaRPr lang="ru-RU" sz="1400" dirty="0" smtClean="0"/>
          </a:p>
          <a:p>
            <a:pPr eaLnBrk="1" hangingPunct="1">
              <a:defRPr/>
            </a:pPr>
            <a:r>
              <a:rPr lang="en-US" sz="1400" dirty="0" smtClean="0">
                <a:latin typeface="Britannic Bold" pitchFamily="34" charset="0"/>
              </a:rPr>
              <a:t>Credit transfer system.</a:t>
            </a:r>
            <a:endParaRPr lang="ru-RU" sz="1400" dirty="0" smtClean="0"/>
          </a:p>
          <a:p>
            <a:pPr eaLnBrk="1" hangingPunct="1">
              <a:defRPr/>
            </a:pPr>
            <a:r>
              <a:rPr lang="en-US" sz="1400" dirty="0" smtClean="0">
                <a:latin typeface="Britannic Bold" pitchFamily="34" charset="0"/>
              </a:rPr>
              <a:t>Academic exchange programs on basis of ECTS (European Credit Transfer System).</a:t>
            </a:r>
            <a:endParaRPr lang="ru-RU" sz="1400" dirty="0" smtClean="0"/>
          </a:p>
          <a:p>
            <a:pPr eaLnBrk="1" hangingPunct="1">
              <a:defRPr/>
            </a:pPr>
            <a:r>
              <a:rPr lang="en-US" sz="1400" dirty="0" smtClean="0">
                <a:latin typeface="Britannic Bold" pitchFamily="34" charset="0"/>
              </a:rPr>
              <a:t>European diploma supplement.</a:t>
            </a:r>
            <a:endParaRPr lang="ru-RU" sz="1400" dirty="0" smtClean="0"/>
          </a:p>
          <a:p>
            <a:pPr eaLnBrk="1" hangingPunct="1">
              <a:defRPr/>
            </a:pPr>
            <a:r>
              <a:rPr lang="en-US" sz="1400" dirty="0" smtClean="0">
                <a:latin typeface="Britannic Bold" pitchFamily="34" charset="0"/>
              </a:rPr>
              <a:t>There is one difference between Russian and European education systems: 5-year engineer / Specialist programs.</a:t>
            </a:r>
            <a:endParaRPr lang="ru-RU" sz="1400" dirty="0" smtClean="0"/>
          </a:p>
          <a:p>
            <a:pPr eaLnBrk="1" hangingPunct="1">
              <a:defRPr/>
            </a:pPr>
            <a:r>
              <a:rPr lang="en-US" sz="1400" dirty="0" smtClean="0">
                <a:latin typeface="Britannic Bold" pitchFamily="34" charset="0"/>
              </a:rPr>
              <a:t>Those who would like to take courses in Russian must be fluent in Russian and present the Russian Language State Certificate as evidence. The most effective way in reaching this goal is to take the one year Preparatory Course.</a:t>
            </a:r>
            <a:endParaRPr lang="ru-RU" sz="1400" dirty="0" smtClean="0"/>
          </a:p>
          <a:p>
            <a:pPr eaLnBrk="1" hangingPunct="1">
              <a:defRPr/>
            </a:pPr>
            <a:r>
              <a:rPr lang="en-US" sz="1400" dirty="0" smtClean="0">
                <a:latin typeface="Britannic Bold" pitchFamily="34" charset="0"/>
              </a:rPr>
              <a:t> </a:t>
            </a:r>
            <a:endParaRPr lang="ru-RU" sz="1400" dirty="0" smtClean="0"/>
          </a:p>
        </p:txBody>
      </p:sp>
      <p:pic>
        <p:nvPicPr>
          <p:cNvPr id="4" name="Рисунок 3" descr="1191268972_c4107.jpg"/>
          <p:cNvPicPr>
            <a:picLocks noChangeAspect="1"/>
          </p:cNvPicPr>
          <p:nvPr/>
        </p:nvPicPr>
        <p:blipFill>
          <a:blip r:embed="rId2"/>
          <a:stretch>
            <a:fillRect/>
          </a:stretch>
        </p:blipFill>
        <p:spPr>
          <a:xfrm>
            <a:off x="571472" y="2071678"/>
            <a:ext cx="3829050" cy="4167190"/>
          </a:xfrm>
          <a:prstGeom prst="rect">
            <a:avLst/>
          </a:prstGeom>
        </p:spPr>
      </p:pic>
    </p:spTree>
  </p:cSld>
  <p:clrMapOvr>
    <a:masterClrMapping/>
  </p:clrMapOvr>
  <p:transition advClick="0" advTm="25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fill="hold" grpId="0" nodeType="afterEffect">
                                  <p:stCondLst>
                                    <p:cond delay="0"/>
                                  </p:stCondLst>
                                  <p:childTnLst>
                                    <p:animClr clrSpc="hsl">
                                      <p:cBhvr override="childStyle">
                                        <p:cTn id="6" dur="2000" fill="hold"/>
                                        <p:tgtEl>
                                          <p:spTgt spid="5122"/>
                                        </p:tgtEl>
                                        <p:attrNameLst>
                                          <p:attrName>style.color</p:attrName>
                                        </p:attrNameLst>
                                      </p:cBhvr>
                                      <p:by>
                                        <p:hsl h="-7200000" s="0" l="0"/>
                                      </p:by>
                                    </p:animClr>
                                    <p:animClr clrSpc="hsl">
                                      <p:cBhvr>
                                        <p:cTn id="7" dur="2000" fill="hold"/>
                                        <p:tgtEl>
                                          <p:spTgt spid="5122"/>
                                        </p:tgtEl>
                                        <p:attrNameLst>
                                          <p:attrName>fillcolor</p:attrName>
                                        </p:attrNameLst>
                                      </p:cBhvr>
                                      <p:by>
                                        <p:hsl h="-7200000" s="0" l="0"/>
                                      </p:by>
                                    </p:animClr>
                                    <p:animClr clrSpc="hsl">
                                      <p:cBhvr>
                                        <p:cTn id="8" dur="2000" fill="hold"/>
                                        <p:tgtEl>
                                          <p:spTgt spid="5122"/>
                                        </p:tgtEl>
                                        <p:attrNameLst>
                                          <p:attrName>stroke.color</p:attrName>
                                        </p:attrNameLst>
                                      </p:cBhvr>
                                      <p:by>
                                        <p:hsl h="-7200000" s="0" l="0"/>
                                      </p:by>
                                    </p:animClr>
                                    <p:set>
                                      <p:cBhvr>
                                        <p:cTn id="9" dur="2000" fill="hold"/>
                                        <p:tgtEl>
                                          <p:spTgt spid="5122"/>
                                        </p:tgtEl>
                                        <p:attrNameLst>
                                          <p:attrName>fill.type</p:attrName>
                                        </p:attrNameLst>
                                      </p:cBhvr>
                                      <p:to>
                                        <p:strVal val="solid"/>
                                      </p:to>
                                    </p:set>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5123">
                                            <p:txEl>
                                              <p:pRg st="0" end="0"/>
                                            </p:txEl>
                                          </p:spTgt>
                                        </p:tgtEl>
                                        <p:attrNameLst>
                                          <p:attrName>style.visibility</p:attrName>
                                        </p:attrNameLst>
                                      </p:cBhvr>
                                      <p:to>
                                        <p:strVal val="visible"/>
                                      </p:to>
                                    </p:set>
                                    <p:animEffect transition="in" filter="fade">
                                      <p:cBhvr>
                                        <p:cTn id="13" dur="2000"/>
                                        <p:tgtEl>
                                          <p:spTgt spid="5123">
                                            <p:txEl>
                                              <p:pRg st="0" end="0"/>
                                            </p:txEl>
                                          </p:spTgt>
                                        </p:tgtEl>
                                      </p:cBhvr>
                                    </p:animEffect>
                                  </p:childTnLst>
                                </p:cTn>
                              </p:par>
                            </p:childTnLst>
                          </p:cTn>
                        </p:par>
                        <p:par>
                          <p:cTn id="14" fill="hold">
                            <p:stCondLst>
                              <p:cond delay="4000"/>
                            </p:stCondLst>
                            <p:childTnLst>
                              <p:par>
                                <p:cTn id="15" presetID="10" presetClass="entr" presetSubtype="0" fill="hold" grpId="0" nodeType="afterEffect">
                                  <p:stCondLst>
                                    <p:cond delay="0"/>
                                  </p:stCondLst>
                                  <p:childTnLst>
                                    <p:set>
                                      <p:cBhvr>
                                        <p:cTn id="16" dur="1" fill="hold">
                                          <p:stCondLst>
                                            <p:cond delay="0"/>
                                          </p:stCondLst>
                                        </p:cTn>
                                        <p:tgtEl>
                                          <p:spTgt spid="5123">
                                            <p:txEl>
                                              <p:pRg st="1" end="1"/>
                                            </p:txEl>
                                          </p:spTgt>
                                        </p:tgtEl>
                                        <p:attrNameLst>
                                          <p:attrName>style.visibility</p:attrName>
                                        </p:attrNameLst>
                                      </p:cBhvr>
                                      <p:to>
                                        <p:strVal val="visible"/>
                                      </p:to>
                                    </p:set>
                                    <p:animEffect transition="in" filter="fade">
                                      <p:cBhvr>
                                        <p:cTn id="17" dur="2000"/>
                                        <p:tgtEl>
                                          <p:spTgt spid="5123">
                                            <p:txEl>
                                              <p:pRg st="1" end="1"/>
                                            </p:txEl>
                                          </p:spTgt>
                                        </p:tgtEl>
                                      </p:cBhvr>
                                    </p:animEffect>
                                  </p:childTnLst>
                                </p:cTn>
                              </p:par>
                            </p:childTnLst>
                          </p:cTn>
                        </p:par>
                        <p:par>
                          <p:cTn id="18" fill="hold">
                            <p:stCondLst>
                              <p:cond delay="6000"/>
                            </p:stCondLst>
                            <p:childTnLst>
                              <p:par>
                                <p:cTn id="19" presetID="10" presetClass="entr" presetSubtype="0" fill="hold" grpId="0" nodeType="afterEffect">
                                  <p:stCondLst>
                                    <p:cond delay="0"/>
                                  </p:stCondLst>
                                  <p:childTnLst>
                                    <p:set>
                                      <p:cBhvr>
                                        <p:cTn id="20" dur="1" fill="hold">
                                          <p:stCondLst>
                                            <p:cond delay="0"/>
                                          </p:stCondLst>
                                        </p:cTn>
                                        <p:tgtEl>
                                          <p:spTgt spid="5123">
                                            <p:txEl>
                                              <p:pRg st="2" end="2"/>
                                            </p:txEl>
                                          </p:spTgt>
                                        </p:tgtEl>
                                        <p:attrNameLst>
                                          <p:attrName>style.visibility</p:attrName>
                                        </p:attrNameLst>
                                      </p:cBhvr>
                                      <p:to>
                                        <p:strVal val="visible"/>
                                      </p:to>
                                    </p:set>
                                    <p:animEffect transition="in" filter="fade">
                                      <p:cBhvr>
                                        <p:cTn id="21" dur="2000"/>
                                        <p:tgtEl>
                                          <p:spTgt spid="5123">
                                            <p:txEl>
                                              <p:pRg st="2" end="2"/>
                                            </p:txEl>
                                          </p:spTgt>
                                        </p:tgtEl>
                                      </p:cBhvr>
                                    </p:animEffect>
                                  </p:childTnLst>
                                </p:cTn>
                              </p:par>
                            </p:childTnLst>
                          </p:cTn>
                        </p:par>
                        <p:par>
                          <p:cTn id="22" fill="hold">
                            <p:stCondLst>
                              <p:cond delay="8000"/>
                            </p:stCondLst>
                            <p:childTnLst>
                              <p:par>
                                <p:cTn id="23" presetID="10" presetClass="entr" presetSubtype="0" fill="hold" grpId="0" nodeType="after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Effect transition="in" filter="fade">
                                      <p:cBhvr>
                                        <p:cTn id="25" dur="2000"/>
                                        <p:tgtEl>
                                          <p:spTgt spid="5123">
                                            <p:txEl>
                                              <p:pRg st="3" end="3"/>
                                            </p:txEl>
                                          </p:spTgt>
                                        </p:tgtEl>
                                      </p:cBhvr>
                                    </p:animEffect>
                                  </p:childTnLst>
                                </p:cTn>
                              </p:par>
                            </p:childTnLst>
                          </p:cTn>
                        </p:par>
                        <p:par>
                          <p:cTn id="26" fill="hold">
                            <p:stCondLst>
                              <p:cond delay="10000"/>
                            </p:stCondLst>
                            <p:childTnLst>
                              <p:par>
                                <p:cTn id="27" presetID="10" presetClass="entr" presetSubtype="0" fill="hold" grpId="0" nodeType="afterEffect">
                                  <p:stCondLst>
                                    <p:cond delay="0"/>
                                  </p:stCondLst>
                                  <p:childTnLst>
                                    <p:set>
                                      <p:cBhvr>
                                        <p:cTn id="28" dur="1" fill="hold">
                                          <p:stCondLst>
                                            <p:cond delay="0"/>
                                          </p:stCondLst>
                                        </p:cTn>
                                        <p:tgtEl>
                                          <p:spTgt spid="5123">
                                            <p:txEl>
                                              <p:pRg st="4" end="4"/>
                                            </p:txEl>
                                          </p:spTgt>
                                        </p:tgtEl>
                                        <p:attrNameLst>
                                          <p:attrName>style.visibility</p:attrName>
                                        </p:attrNameLst>
                                      </p:cBhvr>
                                      <p:to>
                                        <p:strVal val="visible"/>
                                      </p:to>
                                    </p:set>
                                    <p:animEffect transition="in" filter="fade">
                                      <p:cBhvr>
                                        <p:cTn id="29" dur="2000"/>
                                        <p:tgtEl>
                                          <p:spTgt spid="5123">
                                            <p:txEl>
                                              <p:pRg st="4" end="4"/>
                                            </p:txEl>
                                          </p:spTgt>
                                        </p:tgtEl>
                                      </p:cBhvr>
                                    </p:animEffect>
                                  </p:childTnLst>
                                </p:cTn>
                              </p:par>
                            </p:childTnLst>
                          </p:cTn>
                        </p:par>
                        <p:par>
                          <p:cTn id="30" fill="hold">
                            <p:stCondLst>
                              <p:cond delay="12000"/>
                            </p:stCondLst>
                            <p:childTnLst>
                              <p:par>
                                <p:cTn id="31" presetID="10" presetClass="entr" presetSubtype="0" fill="hold" grpId="0" nodeType="afterEffect">
                                  <p:stCondLst>
                                    <p:cond delay="0"/>
                                  </p:stCondLst>
                                  <p:childTnLst>
                                    <p:set>
                                      <p:cBhvr>
                                        <p:cTn id="32" dur="1" fill="hold">
                                          <p:stCondLst>
                                            <p:cond delay="0"/>
                                          </p:stCondLst>
                                        </p:cTn>
                                        <p:tgtEl>
                                          <p:spTgt spid="5123">
                                            <p:txEl>
                                              <p:pRg st="5" end="5"/>
                                            </p:txEl>
                                          </p:spTgt>
                                        </p:tgtEl>
                                        <p:attrNameLst>
                                          <p:attrName>style.visibility</p:attrName>
                                        </p:attrNameLst>
                                      </p:cBhvr>
                                      <p:to>
                                        <p:strVal val="visible"/>
                                      </p:to>
                                    </p:set>
                                    <p:animEffect transition="in" filter="fade">
                                      <p:cBhvr>
                                        <p:cTn id="33" dur="2000"/>
                                        <p:tgtEl>
                                          <p:spTgt spid="5123">
                                            <p:txEl>
                                              <p:pRg st="5" end="5"/>
                                            </p:txEl>
                                          </p:spTgt>
                                        </p:tgtEl>
                                      </p:cBhvr>
                                    </p:animEffect>
                                  </p:childTnLst>
                                </p:cTn>
                              </p:par>
                            </p:childTnLst>
                          </p:cTn>
                        </p:par>
                        <p:par>
                          <p:cTn id="34" fill="hold">
                            <p:stCondLst>
                              <p:cond delay="14000"/>
                            </p:stCondLst>
                            <p:childTnLst>
                              <p:par>
                                <p:cTn id="35" presetID="10" presetClass="entr" presetSubtype="0" fill="hold" grpId="0" nodeType="after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fade">
                                      <p:cBhvr>
                                        <p:cTn id="37" dur="2000"/>
                                        <p:tgtEl>
                                          <p:spTgt spid="5123">
                                            <p:txEl>
                                              <p:pRg st="6" end="6"/>
                                            </p:txEl>
                                          </p:spTgt>
                                        </p:tgtEl>
                                      </p:cBhvr>
                                    </p:animEffect>
                                  </p:childTnLst>
                                </p:cTn>
                              </p:par>
                            </p:childTnLst>
                          </p:cTn>
                        </p:par>
                        <p:par>
                          <p:cTn id="38" fill="hold">
                            <p:stCondLst>
                              <p:cond delay="16000"/>
                            </p:stCondLst>
                            <p:childTnLst>
                              <p:par>
                                <p:cTn id="39" presetID="10" presetClass="entr" presetSubtype="0" fill="hold" grpId="0" nodeType="afterEffect">
                                  <p:stCondLst>
                                    <p:cond delay="0"/>
                                  </p:stCondLst>
                                  <p:childTnLst>
                                    <p:set>
                                      <p:cBhvr>
                                        <p:cTn id="40" dur="1" fill="hold">
                                          <p:stCondLst>
                                            <p:cond delay="0"/>
                                          </p:stCondLst>
                                        </p:cTn>
                                        <p:tgtEl>
                                          <p:spTgt spid="5123">
                                            <p:txEl>
                                              <p:pRg st="7" end="7"/>
                                            </p:txEl>
                                          </p:spTgt>
                                        </p:tgtEl>
                                        <p:attrNameLst>
                                          <p:attrName>style.visibility</p:attrName>
                                        </p:attrNameLst>
                                      </p:cBhvr>
                                      <p:to>
                                        <p:strVal val="visible"/>
                                      </p:to>
                                    </p:set>
                                    <p:animEffect transition="in" filter="fade">
                                      <p:cBhvr>
                                        <p:cTn id="41" dur="2000"/>
                                        <p:tgtEl>
                                          <p:spTgt spid="5123">
                                            <p:txEl>
                                              <p:pRg st="7" end="7"/>
                                            </p:txEl>
                                          </p:spTgt>
                                        </p:tgtEl>
                                      </p:cBhvr>
                                    </p:animEffect>
                                  </p:childTnLst>
                                </p:cTn>
                              </p:par>
                            </p:childTnLst>
                          </p:cTn>
                        </p:par>
                        <p:par>
                          <p:cTn id="42" fill="hold">
                            <p:stCondLst>
                              <p:cond delay="18000"/>
                            </p:stCondLst>
                            <p:childTnLst>
                              <p:par>
                                <p:cTn id="43" presetID="10" presetClass="entr" presetSubtype="0" fill="hold" grpId="0" nodeType="afterEffect">
                                  <p:stCondLst>
                                    <p:cond delay="0"/>
                                  </p:stCondLst>
                                  <p:childTnLst>
                                    <p:set>
                                      <p:cBhvr>
                                        <p:cTn id="44" dur="1" fill="hold">
                                          <p:stCondLst>
                                            <p:cond delay="0"/>
                                          </p:stCondLst>
                                        </p:cTn>
                                        <p:tgtEl>
                                          <p:spTgt spid="5123">
                                            <p:txEl>
                                              <p:pRg st="8" end="8"/>
                                            </p:txEl>
                                          </p:spTgt>
                                        </p:tgtEl>
                                        <p:attrNameLst>
                                          <p:attrName>style.visibility</p:attrName>
                                        </p:attrNameLst>
                                      </p:cBhvr>
                                      <p:to>
                                        <p:strVal val="visible"/>
                                      </p:to>
                                    </p:set>
                                    <p:animEffect transition="in" filter="fade">
                                      <p:cBhvr>
                                        <p:cTn id="45" dur="2000"/>
                                        <p:tgtEl>
                                          <p:spTgt spid="5123">
                                            <p:txEl>
                                              <p:pRg st="8" end="8"/>
                                            </p:txEl>
                                          </p:spTgt>
                                        </p:tgtEl>
                                      </p:cBhvr>
                                    </p:animEffect>
                                  </p:childTnLst>
                                </p:cTn>
                              </p:par>
                            </p:childTnLst>
                          </p:cTn>
                        </p:par>
                        <p:par>
                          <p:cTn id="46" fill="hold">
                            <p:stCondLst>
                              <p:cond delay="20000"/>
                            </p:stCondLst>
                            <p:childTnLst>
                              <p:par>
                                <p:cTn id="47" presetID="10" presetClass="entr" presetSubtype="0" fill="hold" grpId="0" nodeType="afterEffect">
                                  <p:stCondLst>
                                    <p:cond delay="0"/>
                                  </p:stCondLst>
                                  <p:childTnLst>
                                    <p:set>
                                      <p:cBhvr>
                                        <p:cTn id="48" dur="1" fill="hold">
                                          <p:stCondLst>
                                            <p:cond delay="0"/>
                                          </p:stCondLst>
                                        </p:cTn>
                                        <p:tgtEl>
                                          <p:spTgt spid="5123">
                                            <p:txEl>
                                              <p:pRg st="9" end="9"/>
                                            </p:txEl>
                                          </p:spTgt>
                                        </p:tgtEl>
                                        <p:attrNameLst>
                                          <p:attrName>style.visibility</p:attrName>
                                        </p:attrNameLst>
                                      </p:cBhvr>
                                      <p:to>
                                        <p:strVal val="visible"/>
                                      </p:to>
                                    </p:set>
                                    <p:animEffect transition="in" filter="fade">
                                      <p:cBhvr>
                                        <p:cTn id="49" dur="2000"/>
                                        <p:tgtEl>
                                          <p:spTgt spid="5123">
                                            <p:txEl>
                                              <p:pRg st="9" end="9"/>
                                            </p:txEl>
                                          </p:spTgt>
                                        </p:tgtEl>
                                      </p:cBhvr>
                                    </p:animEffect>
                                  </p:childTnLst>
                                </p:cTn>
                              </p:par>
                            </p:childTnLst>
                          </p:cTn>
                        </p:par>
                        <p:par>
                          <p:cTn id="50" fill="hold">
                            <p:stCondLst>
                              <p:cond delay="22000"/>
                            </p:stCondLst>
                            <p:childTnLst>
                              <p:par>
                                <p:cTn id="51" presetID="10" presetClass="entr" presetSubtype="0" fill="hold" grpId="0" nodeType="afterEffect">
                                  <p:stCondLst>
                                    <p:cond delay="0"/>
                                  </p:stCondLst>
                                  <p:childTnLst>
                                    <p:set>
                                      <p:cBhvr>
                                        <p:cTn id="52" dur="1" fill="hold">
                                          <p:stCondLst>
                                            <p:cond delay="0"/>
                                          </p:stCondLst>
                                        </p:cTn>
                                        <p:tgtEl>
                                          <p:spTgt spid="5123">
                                            <p:txEl>
                                              <p:pRg st="10" end="10"/>
                                            </p:txEl>
                                          </p:spTgt>
                                        </p:tgtEl>
                                        <p:attrNameLst>
                                          <p:attrName>style.visibility</p:attrName>
                                        </p:attrNameLst>
                                      </p:cBhvr>
                                      <p:to>
                                        <p:strVal val="visible"/>
                                      </p:to>
                                    </p:set>
                                    <p:animEffect transition="in" filter="fade">
                                      <p:cBhvr>
                                        <p:cTn id="53" dur="2000"/>
                                        <p:tgtEl>
                                          <p:spTgt spid="5123">
                                            <p:txEl>
                                              <p:pRg st="10" end="10"/>
                                            </p:txEl>
                                          </p:spTgt>
                                        </p:tgtEl>
                                      </p:cBhvr>
                                    </p:animEffect>
                                  </p:childTnLst>
                                </p:cTn>
                              </p:par>
                              <p:par>
                                <p:cTn id="54" presetID="21" presetClass="exit" presetSubtype="4" fill="hold" nodeType="withEffect">
                                  <p:stCondLst>
                                    <p:cond delay="0"/>
                                  </p:stCondLst>
                                  <p:childTnLst>
                                    <p:animEffect transition="out" filter="wheel(4)">
                                      <p:cBhvr>
                                        <p:cTn id="55" dur="2000"/>
                                        <p:tgtEl>
                                          <p:spTgt spid="4"/>
                                        </p:tgtEl>
                                      </p:cBhvr>
                                    </p:animEffect>
                                    <p:set>
                                      <p:cBhvr>
                                        <p:cTn id="56"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Рисунок3.jpg"/>
          <p:cNvPicPr>
            <a:picLocks noGrp="1" noChangeAspect="1"/>
          </p:cNvPicPr>
          <p:nvPr>
            <p:ph/>
          </p:nvPr>
        </p:nvPicPr>
        <p:blipFill>
          <a:blip r:embed="rId2"/>
          <a:stretch>
            <a:fillRect/>
          </a:stretch>
        </p:blipFill>
        <p:spPr>
          <a:xfrm>
            <a:off x="1214414" y="1643050"/>
            <a:ext cx="6944139" cy="4686300"/>
          </a:xfrm>
          <a:scene3d>
            <a:camera prst="perspectiveAbove"/>
            <a:lightRig rig="threePt" dir="t"/>
          </a:scene3d>
        </p:spPr>
      </p:pic>
      <p:sp>
        <p:nvSpPr>
          <p:cNvPr id="6" name="Прямоугольник 5"/>
          <p:cNvSpPr/>
          <p:nvPr/>
        </p:nvSpPr>
        <p:spPr>
          <a:xfrm rot="10800000" flipV="1">
            <a:off x="2016812" y="211960"/>
            <a:ext cx="5110373" cy="1446550"/>
          </a:xfrm>
          <a:prstGeom prst="rect">
            <a:avLst/>
          </a:prstGeom>
          <a:noFill/>
        </p:spPr>
        <p:txBody>
          <a:bodyPr wrap="square" lIns="91440" tIns="45720" rIns="91440" bIns="45720">
            <a:spAutoFit/>
          </a:bodyPr>
          <a:lstStyle/>
          <a:p>
            <a:pPr algn="ctr"/>
            <a:r>
              <a:rPr lang="en-US" sz="4400" b="1" i="1" dirty="0" smtClean="0">
                <a:ln w="900" cmpd="sng">
                  <a:solidFill>
                    <a:schemeClr val="accent1">
                      <a:satMod val="190000"/>
                      <a:alpha val="55000"/>
                    </a:schemeClr>
                  </a:solidFill>
                  <a:prstDash val="solid"/>
                </a:ln>
                <a:solidFill>
                  <a:srgbClr val="FF0066"/>
                </a:solidFill>
                <a:effectLst>
                  <a:innerShdw blurRad="101600" dist="76200" dir="5400000">
                    <a:schemeClr val="accent1">
                      <a:satMod val="190000"/>
                      <a:tint val="100000"/>
                      <a:alpha val="74000"/>
                    </a:schemeClr>
                  </a:innerShdw>
                </a:effectLst>
              </a:rPr>
              <a:t>The d</a:t>
            </a:r>
            <a:r>
              <a:rPr lang="en-US" sz="4400" b="1" i="1" cap="none" spc="0" dirty="0" smtClean="0">
                <a:ln w="900" cmpd="sng">
                  <a:solidFill>
                    <a:schemeClr val="accent1">
                      <a:satMod val="190000"/>
                      <a:alpha val="55000"/>
                    </a:schemeClr>
                  </a:solidFill>
                  <a:prstDash val="solid"/>
                </a:ln>
                <a:solidFill>
                  <a:srgbClr val="FF0066"/>
                </a:solidFill>
                <a:effectLst>
                  <a:innerShdw blurRad="101600" dist="76200" dir="5400000">
                    <a:schemeClr val="accent1">
                      <a:satMod val="190000"/>
                      <a:tint val="100000"/>
                      <a:alpha val="74000"/>
                    </a:schemeClr>
                  </a:innerShdw>
                </a:effectLst>
              </a:rPr>
              <a:t>ay of knowledge</a:t>
            </a:r>
            <a:endParaRPr lang="ru-RU" sz="4400" b="1" i="1" cap="none" spc="0" dirty="0">
              <a:ln w="900" cmpd="sng">
                <a:solidFill>
                  <a:schemeClr val="accent1">
                    <a:satMod val="190000"/>
                    <a:alpha val="55000"/>
                  </a:schemeClr>
                </a:solidFill>
                <a:prstDash val="solid"/>
              </a:ln>
              <a:solidFill>
                <a:srgbClr val="FF0066"/>
              </a:solidFill>
              <a:effectLst>
                <a:innerShdw blurRad="101600" dist="76200" dir="5400000">
                  <a:schemeClr val="accent1">
                    <a:satMod val="190000"/>
                    <a:tint val="100000"/>
                    <a:alpha val="74000"/>
                  </a:schemeClr>
                </a:innerShdw>
              </a:effectLst>
            </a:endParaRPr>
          </a:p>
        </p:txBody>
      </p:sp>
    </p:spTree>
  </p:cSld>
  <p:clrMapOvr>
    <a:masterClrMapping/>
  </p:clrMapOvr>
  <p:transition advClick="0" advTm="7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p:nvPr>
        </p:nvSpPr>
        <p:spPr/>
        <p:txBody>
          <a:bodyPr/>
          <a:lstStyle/>
          <a:p>
            <a:pPr>
              <a:defRPr/>
            </a:pPr>
            <a:r>
              <a:rPr lang="en-US" dirty="0" smtClean="0"/>
              <a:t>              </a:t>
            </a:r>
            <a:r>
              <a:rPr lang="en-US" b="1" dirty="0" smtClean="0">
                <a:solidFill>
                  <a:srgbClr val="FFC000"/>
                </a:solidFill>
              </a:rPr>
              <a:t>…what about …?</a:t>
            </a:r>
          </a:p>
          <a:p>
            <a:r>
              <a:rPr lang="en-US" sz="1400" b="1" dirty="0" smtClean="0">
                <a:latin typeface="Comic Sans MS" pitchFamily="66" charset="0"/>
                <a:hlinkClick r:id="rId2"/>
              </a:rPr>
              <a:t>Secondary Education</a:t>
            </a:r>
            <a:r>
              <a:rPr lang="en-US" sz="1400" b="1" dirty="0" smtClean="0">
                <a:latin typeface="Comic Sans MS" pitchFamily="66" charset="0"/>
              </a:rPr>
              <a:t>.</a:t>
            </a:r>
            <a:r>
              <a:rPr lang="en-US" sz="1400" dirty="0" smtClean="0">
                <a:latin typeface="Comic Sans MS" pitchFamily="66" charset="0"/>
              </a:rPr>
              <a:t/>
            </a:r>
            <a:br>
              <a:rPr lang="en-US" sz="1400" dirty="0" smtClean="0">
                <a:latin typeface="Comic Sans MS" pitchFamily="66" charset="0"/>
              </a:rPr>
            </a:br>
            <a:r>
              <a:rPr lang="en-US" sz="1400" dirty="0" smtClean="0">
                <a:latin typeface="Comic Sans MS" pitchFamily="66" charset="0"/>
              </a:rPr>
              <a:t>Russia has 11-grade system of secondary education. It is compulsory up to 9th form inclusive. Children begin school at age 6 or 7 and study for 4 years to receive primary general education. Then, they study for another 5 years to receive basic secondary education. The Certificate of Incomplete Secondary Education (ATTESTAT) is awarded. After finishing the 9th form graduates of this level may continue their education for another two years at senior high school to receive secondary complete general education. Secondary education leads to the award of the ATTESTAT (a Certificate of Completed General Secondary education.</a:t>
            </a:r>
            <a:endParaRPr lang="ru-RU" sz="1400" dirty="0" smtClean="0">
              <a:latin typeface="Comic Sans MS" pitchFamily="66" charset="0"/>
            </a:endParaRPr>
          </a:p>
          <a:p>
            <a:r>
              <a:rPr lang="en-US" sz="1400" b="1" dirty="0" smtClean="0">
                <a:latin typeface="Comic Sans MS" pitchFamily="66" charset="0"/>
                <a:hlinkClick r:id="rId3"/>
              </a:rPr>
              <a:t>Initial and </a:t>
            </a:r>
            <a:r>
              <a:rPr lang="en-US" sz="1400" b="1" dirty="0" err="1" smtClean="0">
                <a:latin typeface="Comic Sans MS" pitchFamily="66" charset="0"/>
                <a:hlinkClick r:id="rId3"/>
              </a:rPr>
              <a:t>Intermidiate</a:t>
            </a:r>
            <a:r>
              <a:rPr lang="en-US" sz="1400" b="1" dirty="0" smtClean="0">
                <a:latin typeface="Comic Sans MS" pitchFamily="66" charset="0"/>
                <a:hlinkClick r:id="rId3"/>
              </a:rPr>
              <a:t> Education (Professional)</a:t>
            </a:r>
            <a:r>
              <a:rPr lang="en-US" sz="1400" b="1" dirty="0" smtClean="0">
                <a:latin typeface="Comic Sans MS" pitchFamily="66" charset="0"/>
              </a:rPr>
              <a:t>.</a:t>
            </a:r>
            <a:r>
              <a:rPr lang="en-US" sz="1400" dirty="0" smtClean="0">
                <a:latin typeface="Comic Sans MS" pitchFamily="66" charset="0"/>
              </a:rPr>
              <a:t/>
            </a:r>
            <a:br>
              <a:rPr lang="en-US" sz="1400" dirty="0" smtClean="0">
                <a:latin typeface="Comic Sans MS" pitchFamily="66" charset="0"/>
              </a:rPr>
            </a:br>
            <a:r>
              <a:rPr lang="en-US" sz="1400" dirty="0" smtClean="0">
                <a:latin typeface="Comic Sans MS" pitchFamily="66" charset="0"/>
              </a:rPr>
              <a:t>Institutions of initial and </a:t>
            </a:r>
            <a:r>
              <a:rPr lang="en-US" sz="1400" dirty="0" err="1" smtClean="0">
                <a:latin typeface="Comic Sans MS" pitchFamily="66" charset="0"/>
              </a:rPr>
              <a:t>intermidiate</a:t>
            </a:r>
            <a:r>
              <a:rPr lang="en-US" sz="1400" dirty="0" smtClean="0">
                <a:latin typeface="Comic Sans MS" pitchFamily="66" charset="0"/>
              </a:rPr>
              <a:t> professional education (PTU -</a:t>
            </a:r>
            <a:r>
              <a:rPr lang="en-US" sz="1400" dirty="0" err="1" smtClean="0">
                <a:latin typeface="Comic Sans MS" pitchFamily="66" charset="0"/>
              </a:rPr>
              <a:t>proftekhuchilischa</a:t>
            </a:r>
            <a:r>
              <a:rPr lang="en-US" sz="1400" dirty="0" smtClean="0">
                <a:latin typeface="Comic Sans MS" pitchFamily="66" charset="0"/>
              </a:rPr>
              <a:t>, professional </a:t>
            </a:r>
            <a:r>
              <a:rPr lang="en-US" sz="1400" dirty="0" err="1" smtClean="0">
                <a:latin typeface="Comic Sans MS" pitchFamily="66" charset="0"/>
              </a:rPr>
              <a:t>leceums</a:t>
            </a:r>
            <a:r>
              <a:rPr lang="en-US" sz="1400" dirty="0" smtClean="0">
                <a:latin typeface="Comic Sans MS" pitchFamily="66" charset="0"/>
              </a:rPr>
              <a:t>, </a:t>
            </a:r>
            <a:r>
              <a:rPr lang="en-US" sz="1400" dirty="0" err="1" smtClean="0">
                <a:latin typeface="Comic Sans MS" pitchFamily="66" charset="0"/>
              </a:rPr>
              <a:t>tekhnikums</a:t>
            </a:r>
            <a:r>
              <a:rPr lang="en-US" sz="1400" dirty="0" smtClean="0">
                <a:latin typeface="Comic Sans MS" pitchFamily="66" charset="0"/>
              </a:rPr>
              <a:t> and colleges train qualified workers, middle-level specialists such as </a:t>
            </a:r>
            <a:r>
              <a:rPr lang="en-US" sz="1400" dirty="0" err="1" smtClean="0">
                <a:latin typeface="Comic Sans MS" pitchFamily="66" charset="0"/>
              </a:rPr>
              <a:t>techncians</a:t>
            </a:r>
            <a:r>
              <a:rPr lang="en-US" sz="1400" dirty="0" smtClean="0">
                <a:latin typeface="Comic Sans MS" pitchFamily="66" charset="0"/>
              </a:rPr>
              <a:t> and skilled nurses. They confer Diplomas after 2 years' study on the basis of Secondary (complete) general education and after four to four-and-a-half years on the basis of Basic general education.</a:t>
            </a:r>
            <a:endParaRPr lang="ru-RU" sz="1400" dirty="0" smtClean="0">
              <a:latin typeface="Comic Sans MS" pitchFamily="66" charset="0"/>
            </a:endParaRPr>
          </a:p>
          <a:p>
            <a:r>
              <a:rPr lang="en-US" sz="1400" b="1" dirty="0" smtClean="0">
                <a:latin typeface="Comic Sans MS" pitchFamily="66" charset="0"/>
                <a:hlinkClick r:id="rId4"/>
              </a:rPr>
              <a:t>Higher Education</a:t>
            </a:r>
            <a:r>
              <a:rPr lang="en-US" sz="1400" b="1" dirty="0" smtClean="0">
                <a:latin typeface="Comic Sans MS" pitchFamily="66" charset="0"/>
              </a:rPr>
              <a:t>.</a:t>
            </a:r>
            <a:r>
              <a:rPr lang="en-US" sz="1400" dirty="0" smtClean="0">
                <a:latin typeface="Comic Sans MS" pitchFamily="66" charset="0"/>
              </a:rPr>
              <a:t/>
            </a:r>
            <a:br>
              <a:rPr lang="en-US" sz="1400" dirty="0" smtClean="0">
                <a:latin typeface="Comic Sans MS" pitchFamily="66" charset="0"/>
              </a:rPr>
            </a:br>
            <a:r>
              <a:rPr lang="en-US" sz="1400" dirty="0" smtClean="0">
                <a:latin typeface="Comic Sans MS" pitchFamily="66" charset="0"/>
              </a:rPr>
              <a:t>Higher education is provided by public and non-State accredited higher education institutions. The majority of state institutes of higher education are regulated by the Ministry of Education of the Russian Federation. Some of them are regulated by other state Ministries, such as the Ministry of Health Care, the Ministry of Railway Transportation, the Ministry of Culture, the Ministry of International Affairs and others. There are three levels of higher education: 1) incomplete higher education (2 years at least); 2) basic higher education (4 years) leading to the </a:t>
            </a:r>
            <a:r>
              <a:rPr lang="en-US" sz="1400" dirty="0" err="1" smtClean="0">
                <a:latin typeface="Comic Sans MS" pitchFamily="66" charset="0"/>
              </a:rPr>
              <a:t>Bakalavr's</a:t>
            </a:r>
            <a:r>
              <a:rPr lang="en-US" sz="1400" dirty="0" smtClean="0">
                <a:latin typeface="Comic Sans MS" pitchFamily="66" charset="0"/>
              </a:rPr>
              <a:t> degree, the first university level degree; 3) postgraduate higher education (total number of years of post-secondary education: 5-6 years or more.</a:t>
            </a:r>
            <a:endParaRPr lang="ru-RU" sz="1400" dirty="0" smtClean="0">
              <a:latin typeface="Comic Sans MS" pitchFamily="66" charset="0"/>
            </a:endParaRPr>
          </a:p>
          <a:p>
            <a:pPr>
              <a:defRPr/>
            </a:pPr>
            <a:endParaRPr lang="ru-RU" sz="1400" dirty="0">
              <a:latin typeface="Comic Sans MS" pitchFamily="66" charset="0"/>
            </a:endParaRPr>
          </a:p>
        </p:txBody>
      </p:sp>
    </p:spTree>
  </p:cSld>
  <p:clrMapOvr>
    <a:masterClrMapping/>
  </p:clrMapOvr>
  <p:transition advClick="0" advTm="35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Horizontal)">
                                      <p:cBhvr>
                                        <p:cTn id="7" dur="3000"/>
                                        <p:tgtEl>
                                          <p:spTgt spid="2">
                                            <p:txEl>
                                              <p:pRg st="1" end="1"/>
                                            </p:txEl>
                                          </p:spTgt>
                                        </p:tgtEl>
                                      </p:cBhvr>
                                    </p:animEffect>
                                  </p:childTnLst>
                                </p:cTn>
                              </p:par>
                            </p:childTnLst>
                          </p:cTn>
                        </p:par>
                        <p:par>
                          <p:cTn id="8" fill="hold">
                            <p:stCondLst>
                              <p:cond delay="3000"/>
                            </p:stCondLst>
                            <p:childTnLst>
                              <p:par>
                                <p:cTn id="9" presetID="16" presetClass="entr" presetSubtype="26"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barn(inHorizontal)">
                                      <p:cBhvr>
                                        <p:cTn id="11" dur="3000"/>
                                        <p:tgtEl>
                                          <p:spTgt spid="2">
                                            <p:txEl>
                                              <p:pRg st="2" end="2"/>
                                            </p:txEl>
                                          </p:spTgt>
                                        </p:tgtEl>
                                      </p:cBhvr>
                                    </p:animEffect>
                                  </p:childTnLst>
                                </p:cTn>
                              </p:par>
                            </p:childTnLst>
                          </p:cTn>
                        </p:par>
                        <p:par>
                          <p:cTn id="12" fill="hold">
                            <p:stCondLst>
                              <p:cond delay="6000"/>
                            </p:stCondLst>
                            <p:childTnLst>
                              <p:par>
                                <p:cTn id="13" presetID="16" presetClass="entr" presetSubtype="26" fill="hold" nodeType="after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barn(inHorizontal)">
                                      <p:cBhvr>
                                        <p:cTn id="15" dur="3000"/>
                                        <p:tgtEl>
                                          <p:spTgt spid="2">
                                            <p:txEl>
                                              <p:pRg st="3" end="3"/>
                                            </p:txEl>
                                          </p:spTgt>
                                        </p:tgtEl>
                                      </p:cBhvr>
                                    </p:animEffect>
                                  </p:childTnLst>
                                </p:cTn>
                              </p:par>
                            </p:childTnLst>
                          </p:cTn>
                        </p:par>
                        <p:par>
                          <p:cTn id="16" fill="hold">
                            <p:stCondLst>
                              <p:cond delay="9000"/>
                            </p:stCondLst>
                            <p:childTnLst>
                              <p:par>
                                <p:cTn id="17" presetID="35" presetClass="entr" presetSubtype="0" fill="hold" nodeType="after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2000"/>
                                        <p:tgtEl>
                                          <p:spTgt spid="2">
                                            <p:txEl>
                                              <p:pRg st="0" end="0"/>
                                            </p:txEl>
                                          </p:spTgt>
                                        </p:tgtEl>
                                      </p:cBhvr>
                                    </p:animEffect>
                                    <p:anim calcmode="lin" valueType="num">
                                      <p:cBhvr>
                                        <p:cTn id="20" dur="2000" fill="hold"/>
                                        <p:tgtEl>
                                          <p:spTgt spid="2">
                                            <p:txEl>
                                              <p:pRg st="0" end="0"/>
                                            </p:txEl>
                                          </p:spTgt>
                                        </p:tgtEl>
                                        <p:attrNameLst>
                                          <p:attrName>style.rotation</p:attrName>
                                        </p:attrNameLst>
                                      </p:cBhvr>
                                      <p:tavLst>
                                        <p:tav tm="0">
                                          <p:val>
                                            <p:fltVal val="720"/>
                                          </p:val>
                                        </p:tav>
                                        <p:tav tm="100000">
                                          <p:val>
                                            <p:fltVal val="0"/>
                                          </p:val>
                                        </p:tav>
                                      </p:tavLst>
                                    </p:anim>
                                    <p:anim calcmode="lin" valueType="num">
                                      <p:cBhvr>
                                        <p:cTn id="21" dur="2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22" dur="2000" fill="hold"/>
                                        <p:tgtEl>
                                          <p:spTgt spid="2">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Содержимое 2" descr="28324220_800pxMoskau_Uni.jpg"/>
          <p:cNvPicPr>
            <a:picLocks noGrp="1" noChangeAspect="1"/>
          </p:cNvPicPr>
          <p:nvPr>
            <p:ph/>
          </p:nvPr>
        </p:nvPicPr>
        <p:blipFill>
          <a:blip r:embed="rId2"/>
          <a:stretch>
            <a:fillRect/>
          </a:stretch>
        </p:blipFill>
        <p:spPr>
          <a:xfrm>
            <a:off x="357158" y="2928934"/>
            <a:ext cx="4838704" cy="3629028"/>
          </a:xfrm>
          <a:prstGeom prst="rect">
            <a:avLst/>
          </a:prstGeom>
          <a:ln>
            <a:noFill/>
          </a:ln>
          <a:effectLst>
            <a:softEdge rad="112500"/>
          </a:effectLst>
        </p:spPr>
      </p:pic>
      <p:pic>
        <p:nvPicPr>
          <p:cNvPr id="4" name="Рисунок 3" descr="113758.jpg"/>
          <p:cNvPicPr>
            <a:picLocks noChangeAspect="1"/>
          </p:cNvPicPr>
          <p:nvPr/>
        </p:nvPicPr>
        <p:blipFill>
          <a:blip r:embed="rId3"/>
          <a:stretch>
            <a:fillRect/>
          </a:stretch>
        </p:blipFill>
        <p:spPr>
          <a:xfrm>
            <a:off x="5334000" y="500042"/>
            <a:ext cx="3810000" cy="3048000"/>
          </a:xfrm>
          <a:prstGeom prst="rect">
            <a:avLst/>
          </a:prstGeom>
          <a:ln>
            <a:noFill/>
          </a:ln>
          <a:effectLst>
            <a:softEdge rad="112500"/>
          </a:effectLst>
        </p:spPr>
      </p:pic>
      <p:pic>
        <p:nvPicPr>
          <p:cNvPr id="6" name="Рисунок 5" descr="MGU.jpg"/>
          <p:cNvPicPr>
            <a:picLocks noChangeAspect="1"/>
          </p:cNvPicPr>
          <p:nvPr/>
        </p:nvPicPr>
        <p:blipFill>
          <a:blip r:embed="rId4"/>
          <a:stretch>
            <a:fillRect/>
          </a:stretch>
        </p:blipFill>
        <p:spPr>
          <a:xfrm>
            <a:off x="357158" y="285728"/>
            <a:ext cx="4143404" cy="24288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Рисунок 6" descr="tutorstudent.jpg"/>
          <p:cNvPicPr>
            <a:picLocks noChangeAspect="1"/>
          </p:cNvPicPr>
          <p:nvPr/>
        </p:nvPicPr>
        <p:blipFill>
          <a:blip r:embed="rId5"/>
          <a:stretch>
            <a:fillRect/>
          </a:stretch>
        </p:blipFill>
        <p:spPr>
          <a:xfrm>
            <a:off x="5500694" y="3786190"/>
            <a:ext cx="3385321" cy="250033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isometricOffAxis2Left"/>
            <a:lightRig rig="twoPt" dir="t">
              <a:rot lat="0" lon="0" rev="7800000"/>
            </a:lightRig>
          </a:scene3d>
          <a:sp3d contourW="6350">
            <a:bevelT w="50800" h="16510"/>
            <a:contourClr>
              <a:srgbClr val="C0C0C0"/>
            </a:contourClr>
          </a:sp3d>
        </p:spPr>
      </p:pic>
    </p:spTree>
  </p:cSld>
  <p:clrMapOvr>
    <a:masterClrMapping/>
  </p:clrMapOvr>
  <p:transition advClick="0" advTm="15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path" presetSubtype="0" accel="50000" decel="50000" fill="hold" nodeType="clickEffect">
                                  <p:stCondLst>
                                    <p:cond delay="0"/>
                                  </p:stCondLst>
                                  <p:childTnLst>
                                    <p:animMotion origin="layout" path="M 0 0  C 0.001 0.04533  0.011 0.08667  0.028 0.11333  C 0.028 0.11467  0.055 0.15067  0.055 0.14933  C 0.07 0.16933  0.079 0.19733  0.079 0.22667  C 0.079 0.28533  0.044 0.332  0 0.33333  C -0.044 0.332  -0.079 0.28533  -0.079 0.22667  C -0.079 0.19733  -0.07 0.16933  -0.055 0.14933  C -0.055 0.15067  -0.028 0.11467  -0.028 0.11333  C -0.011 0.08667  -0.001 0.04533  0 0  Z" pathEditMode="relative" ptsTypes="">
                                      <p:cBhvr>
                                        <p:cTn id="6" dur="2000" fill="hold"/>
                                        <p:tgtEl>
                                          <p:spTgt spid="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2" presetClass="path" presetSubtype="0" accel="50000" decel="50000" fill="hold" nodeType="clickEffect">
                                  <p:stCondLst>
                                    <p:cond delay="0"/>
                                  </p:stCondLst>
                                  <p:childTnLst>
                                    <p:animMotion origin="layout" path="M 0 0  C 0.03 -0.05067  0.075 -0.08267  0.125 -0.08267  C 0.175 -0.08267  0.22 -0.05067  0.25 0  C 0.22 0.05067  0.175 0.08267  0.125 0.08267  C 0.075 0.08267  0.03 0.05067  0 0  Z" pathEditMode="relative" ptsTypes="">
                                      <p:cBhvr>
                                        <p:cTn id="10" dur="2000" fill="hold"/>
                                        <p:tgtEl>
                                          <p:spTgt spid="3"/>
                                        </p:tgtEl>
                                        <p:attrNameLst>
                                          <p:attrName>ppt_x</p:attrName>
                                          <p:attrName>ppt_y</p:attrName>
                                        </p:attrNameLst>
                                      </p:cBhvr>
                                    </p:animMotion>
                                  </p:childTnLst>
                                </p:cTn>
                              </p:par>
                            </p:childTnLst>
                          </p:cTn>
                        </p:par>
                        <p:par>
                          <p:cTn id="11" fill="hold">
                            <p:stCondLst>
                              <p:cond delay="2000"/>
                            </p:stCondLst>
                            <p:childTnLst>
                              <p:par>
                                <p:cTn id="12" presetID="12" presetClass="entr" presetSubtype="4"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slide(fromBottom)">
                                      <p:cBhvr>
                                        <p:cTn id="14" dur="3000"/>
                                        <p:tgtEl>
                                          <p:spTgt spid="6"/>
                                        </p:tgtEl>
                                      </p:cBhvr>
                                    </p:animEffect>
                                  </p:childTnLst>
                                </p:cTn>
                              </p:par>
                            </p:childTnLst>
                          </p:cTn>
                        </p:par>
                        <p:par>
                          <p:cTn id="15" fill="hold">
                            <p:stCondLst>
                              <p:cond delay="5000"/>
                            </p:stCondLst>
                            <p:childTnLst>
                              <p:par>
                                <p:cTn id="16" presetID="14" presetClass="entr" presetSubtype="1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a:xfrm>
            <a:off x="301625" y="228601"/>
            <a:ext cx="8510588" cy="700069"/>
          </a:xfrm>
        </p:spPr>
        <p:txBody>
          <a:bodyPr/>
          <a:lstStyle/>
          <a:p>
            <a:pPr eaLnBrk="1" hangingPunct="1">
              <a:defRPr/>
            </a:pPr>
            <a:r>
              <a:rPr lang="en-US" sz="4000" dirty="0" smtClean="0"/>
              <a:t>Russia’s institutions of higher </a:t>
            </a:r>
            <a:r>
              <a:rPr lang="en-US" sz="4000" dirty="0" smtClean="0">
                <a:solidFill>
                  <a:schemeClr val="accent2"/>
                </a:solidFill>
              </a:rPr>
              <a:t>education</a:t>
            </a:r>
            <a:endParaRPr lang="ru-RU" sz="4000" dirty="0" smtClean="0">
              <a:solidFill>
                <a:schemeClr val="accent2"/>
              </a:solidFill>
            </a:endParaRPr>
          </a:p>
        </p:txBody>
      </p:sp>
      <p:sp>
        <p:nvSpPr>
          <p:cNvPr id="7171" name="Rectangle 3"/>
          <p:cNvSpPr>
            <a:spLocks noGrp="1" noRot="1" noChangeArrowheads="1"/>
          </p:cNvSpPr>
          <p:nvPr>
            <p:ph type="body" idx="1"/>
          </p:nvPr>
        </p:nvSpPr>
        <p:spPr>
          <a:xfrm>
            <a:off x="301625" y="1285860"/>
            <a:ext cx="8540750" cy="4813315"/>
          </a:xfrm>
        </p:spPr>
        <p:txBody>
          <a:bodyPr/>
          <a:lstStyle/>
          <a:p>
            <a:pPr eaLnBrk="1" hangingPunct="1">
              <a:defRPr/>
            </a:pPr>
            <a:r>
              <a:rPr lang="en-US" sz="1100" dirty="0" smtClean="0"/>
              <a:t>The University is inexhaustible source of educated and mobile young people, who master quickly modern high technologies and become leaders of prospective directions. Nowadays TUSUR is oriented to graduation not only of high-skilled engineers and scientists, but also future entrepreneurs of science intensive business.</a:t>
            </a:r>
            <a:endParaRPr lang="ru-RU" sz="1100" dirty="0" smtClean="0"/>
          </a:p>
          <a:p>
            <a:pPr eaLnBrk="1" hangingPunct="1">
              <a:defRPr/>
            </a:pPr>
            <a:r>
              <a:rPr lang="en-US" sz="1100" dirty="0" smtClean="0"/>
              <a:t>TUSUR has been occupied with training of future entrepreneurs of science intensive business for a long time and quite successfully. Many of Tomsk IT enterprises are organized by TUSUR undergraduates and make up 80 per cents of goods and services market size.</a:t>
            </a:r>
            <a:endParaRPr lang="ru-RU" sz="1100" dirty="0" smtClean="0"/>
          </a:p>
          <a:p>
            <a:pPr eaLnBrk="1" hangingPunct="1">
              <a:defRPr/>
            </a:pPr>
            <a:r>
              <a:rPr lang="en-US" sz="1100" dirty="0" smtClean="0"/>
              <a:t>In May of 2006 TUSUR became one of 17 university-winners of the contest of university of higher education, introducing innovation education programs. Aim of TUSUR education programs is activation of graduate innovation activity, training either independent entrepreneurs of science intensive business, or specialists, able to initiate and realize innovation projects at any acting enterprise.</a:t>
            </a:r>
            <a:endParaRPr lang="ru-RU" sz="1100" dirty="0" smtClean="0"/>
          </a:p>
          <a:p>
            <a:pPr eaLnBrk="1" hangingPunct="1">
              <a:defRPr/>
            </a:pPr>
            <a:r>
              <a:rPr lang="en-US" sz="1100" dirty="0" smtClean="0"/>
              <a:t>Some years ago at the University was organized innovation division - Education-science-innovation complex, which consists of science research institutes, design bureaus, student design bureaus, Engineering centers, first in the country science-technological park, student business incubator, scientific laboratories and science intensive companies.</a:t>
            </a:r>
            <a:endParaRPr lang="ru-RU" sz="1100" dirty="0" smtClean="0"/>
          </a:p>
          <a:p>
            <a:pPr eaLnBrk="1" hangingPunct="1">
              <a:defRPr/>
            </a:pPr>
            <a:r>
              <a:rPr lang="en-US" sz="1100" dirty="0" smtClean="0"/>
              <a:t>In 2004 on the basis of TUSUR was organized first in Russia interuniversity student business incubator, which becomes one of the components of new model of innovation staff training system. SBI is intended for 220 work places and oriented on support of science intensive projects on Information technologies and </a:t>
            </a:r>
            <a:r>
              <a:rPr lang="en-US" sz="1100" dirty="0" err="1" smtClean="0"/>
              <a:t>Radioelectronics</a:t>
            </a:r>
            <a:r>
              <a:rPr lang="en-US" sz="1100" dirty="0" smtClean="0"/>
              <a:t> first of all. Projects, which aspire to placing in business incubator, are selected among each other. Main requirement to science intensive projects-competitors is possibility of their commercialization and delivery to the market.</a:t>
            </a:r>
            <a:endParaRPr lang="ru-RU" sz="1100" dirty="0" smtClean="0"/>
          </a:p>
          <a:p>
            <a:pPr eaLnBrk="1" hangingPunct="1">
              <a:defRPr/>
            </a:pPr>
            <a:r>
              <a:rPr lang="en-US" sz="1100" dirty="0" smtClean="0"/>
              <a:t>In January of 2007 SBI produced first independent science intensive company - Center of independent supply source “Free energy”. All SBI system helped company to recover its feet: it was permitted to use data bank, given by TUSUR, Internet, office equipment, legal counseling of specialists. Besides having worked in business incubator, young company kept the means, which could be spent on lease of expensive office.</a:t>
            </a:r>
            <a:endParaRPr lang="ru-RU" sz="1100" dirty="0" smtClean="0"/>
          </a:p>
          <a:p>
            <a:pPr eaLnBrk="1" hangingPunct="1">
              <a:defRPr/>
            </a:pPr>
            <a:r>
              <a:rPr lang="en-US" sz="1100" dirty="0" smtClean="0"/>
              <a:t>Progress of SBI not only shows its prospects, but also allows saying about project expansion. Vast network of TUSUR branches and offices gives opportunity to develop science intensive business in other cities, organizing business teams on the basis of regional students’ projects, who receive basic education in any branch of TUSUR. Then organized team with its project continues study in university business incubator in project study mode and in some time it will organize new enterprise of science intensive business.</a:t>
            </a:r>
            <a:endParaRPr lang="ru-RU" sz="1100" dirty="0" smtClean="0"/>
          </a:p>
          <a:p>
            <a:pPr eaLnBrk="1" hangingPunct="1">
              <a:defRPr/>
            </a:pPr>
            <a:r>
              <a:rPr lang="en-US" sz="1100" dirty="0" smtClean="0"/>
              <a:t>Serious step TUSUR innovation activity became the project realization of international “ bridges of technology and knowledge transfer”. These “bridges” (California-Tomsk, Toronto-Tomsk and Nuremberg-Tomsk) opens new opportunities for exit to foreign market with products of Tomsk enterprises, commercialization of TUSUR scientists’ developments with foreign investments involvement, elite specialists training on “ export” programs for work in Tomsk organization divisions of international companies.</a:t>
            </a:r>
            <a:endParaRPr lang="ru-RU" sz="1100" dirty="0" smtClean="0"/>
          </a:p>
        </p:txBody>
      </p:sp>
    </p:spTree>
  </p:cSld>
  <p:clrMapOvr>
    <a:masterClrMapping/>
  </p:clrMapOvr>
  <p:transition advClick="0" advTm="40000">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 calcmode="lin" valueType="num">
                                      <p:cBhvr additive="base">
                                        <p:cTn id="31"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171">
                                            <p:txEl>
                                              <p:pRg st="5" end="5"/>
                                            </p:txEl>
                                          </p:spTgt>
                                        </p:tgtEl>
                                        <p:attrNameLst>
                                          <p:attrName>style.visibility</p:attrName>
                                        </p:attrNameLst>
                                      </p:cBhvr>
                                      <p:to>
                                        <p:strVal val="visible"/>
                                      </p:to>
                                    </p:set>
                                    <p:anim calcmode="lin" valueType="num">
                                      <p:cBhvr additive="base">
                                        <p:cTn id="37"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171">
                                            <p:txEl>
                                              <p:pRg st="6" end="6"/>
                                            </p:txEl>
                                          </p:spTgt>
                                        </p:tgtEl>
                                        <p:attrNameLst>
                                          <p:attrName>style.visibility</p:attrName>
                                        </p:attrNameLst>
                                      </p:cBhvr>
                                      <p:to>
                                        <p:strVal val="visible"/>
                                      </p:to>
                                    </p:set>
                                    <p:anim calcmode="lin" valueType="num">
                                      <p:cBhvr additive="base">
                                        <p:cTn id="43"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171">
                                            <p:txEl>
                                              <p:pRg st="7" end="7"/>
                                            </p:txEl>
                                          </p:spTgt>
                                        </p:tgtEl>
                                        <p:attrNameLst>
                                          <p:attrName>style.visibility</p:attrName>
                                        </p:attrNameLst>
                                      </p:cBhvr>
                                      <p:to>
                                        <p:strVal val="visible"/>
                                      </p:to>
                                    </p:set>
                                    <p:anim calcmode="lin" valueType="num">
                                      <p:cBhvr additive="base">
                                        <p:cTn id="49"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17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6"/>
          <p:cNvSpPr>
            <a:spLocks noGrp="1" noRot="1" noChangeArrowheads="1"/>
          </p:cNvSpPr>
          <p:nvPr>
            <p:ph type="title"/>
          </p:nvPr>
        </p:nvSpPr>
        <p:spPr/>
        <p:txBody>
          <a:bodyPr/>
          <a:lstStyle/>
          <a:p>
            <a:pPr eaLnBrk="1" hangingPunct="1">
              <a:defRPr/>
            </a:pPr>
            <a:r>
              <a:rPr lang="en-US" dirty="0" smtClean="0"/>
              <a:t>Evening classes</a:t>
            </a:r>
          </a:p>
        </p:txBody>
      </p:sp>
      <p:sp>
        <p:nvSpPr>
          <p:cNvPr id="8199" name="Rectangle 7"/>
          <p:cNvSpPr>
            <a:spLocks noGrp="1" noRot="1" noChangeArrowheads="1"/>
          </p:cNvSpPr>
          <p:nvPr>
            <p:ph type="body" sz="half" idx="1"/>
          </p:nvPr>
        </p:nvSpPr>
        <p:spPr>
          <a:xfrm>
            <a:off x="301625" y="1676400"/>
            <a:ext cx="4191000" cy="4422775"/>
          </a:xfrm>
        </p:spPr>
        <p:txBody>
          <a:bodyPr/>
          <a:lstStyle/>
          <a:p>
            <a:pPr eaLnBrk="1" hangingPunct="1">
              <a:defRPr/>
            </a:pPr>
            <a:r>
              <a:rPr lang="en-US" sz="1400" b="1" dirty="0" smtClean="0">
                <a:solidFill>
                  <a:srgbClr val="FFFF00"/>
                </a:solidFill>
              </a:rPr>
              <a:t>Evening classes	</a:t>
            </a:r>
            <a:endParaRPr lang="ru-RU" sz="1400" b="1" dirty="0" smtClean="0">
              <a:solidFill>
                <a:srgbClr val="FFFF00"/>
              </a:solidFill>
            </a:endParaRPr>
          </a:p>
          <a:p>
            <a:pPr eaLnBrk="1" hangingPunct="1">
              <a:defRPr/>
            </a:pPr>
            <a:r>
              <a:rPr lang="en-US" sz="1400" b="1" dirty="0" smtClean="0">
                <a:solidFill>
                  <a:srgbClr val="FFFF00"/>
                </a:solidFill>
              </a:rPr>
              <a:t>	   	The part-time (evening) studies</a:t>
            </a:r>
            <a:endParaRPr lang="ru-RU" sz="1400" b="1" dirty="0" smtClean="0">
              <a:solidFill>
                <a:srgbClr val="FFFF00"/>
              </a:solidFill>
            </a:endParaRPr>
          </a:p>
          <a:p>
            <a:pPr eaLnBrk="1" hangingPunct="1">
              <a:defRPr/>
            </a:pPr>
            <a:r>
              <a:rPr lang="en-US" sz="1400" dirty="0" smtClean="0">
                <a:solidFill>
                  <a:srgbClr val="FFFF00"/>
                </a:solidFill>
              </a:rPr>
              <a:t> </a:t>
            </a:r>
            <a:endParaRPr lang="ru-RU" sz="1400" dirty="0" smtClean="0">
              <a:solidFill>
                <a:srgbClr val="FFFF00"/>
              </a:solidFill>
            </a:endParaRPr>
          </a:p>
          <a:p>
            <a:pPr eaLnBrk="1" hangingPunct="1">
              <a:defRPr/>
            </a:pPr>
            <a:r>
              <a:rPr lang="en-US" sz="1200" dirty="0" smtClean="0"/>
              <a:t>The lessons of the exemplary evening studies are conducted in the evening. Usually there are 6 - 8 lessons per week. The evening studies are convenient for those who work. The lessons usually start after 18.00 p.m. Usually there are 2 - 3 pairs or paired lessons (1 pair lasts 80 minutes). </a:t>
            </a:r>
            <a:endParaRPr lang="ru-RU" sz="1200" dirty="0" smtClean="0"/>
          </a:p>
          <a:p>
            <a:pPr eaLnBrk="1" hangingPunct="1">
              <a:defRPr/>
            </a:pPr>
            <a:r>
              <a:rPr lang="en-US" sz="1200" dirty="0" smtClean="0"/>
              <a:t>The contact lessons do not take so much time in comparison with the lessons of full-time studies.</a:t>
            </a:r>
            <a:endParaRPr lang="ru-RU" sz="1200" dirty="0" smtClean="0"/>
          </a:p>
          <a:p>
            <a:pPr eaLnBrk="1" hangingPunct="1">
              <a:defRPr/>
            </a:pPr>
            <a:r>
              <a:rPr lang="en-US" sz="1200" dirty="0" smtClean="0"/>
              <a:t>The percentage of lessons with a teacher and independent studies is 50 to 50 %. Contact lessons are usually conducted in the form of lectures, seminars, colloquiums, etc.</a:t>
            </a:r>
            <a:endParaRPr lang="ru-RU" sz="1200" dirty="0" smtClean="0"/>
          </a:p>
          <a:p>
            <a:pPr eaLnBrk="1" hangingPunct="1">
              <a:defRPr/>
            </a:pPr>
            <a:r>
              <a:rPr lang="en-US" sz="1200" dirty="0" smtClean="0"/>
              <a:t>Recently a modified type of the exemplary evening studies has been extended. The difference of this training type from the exemplary evening studies is that the lessons are conducted in weekend days, mostly on Saturdays or Sundays (sometimes there can be two days running), and the number of pairs is increased to 4 - 5 per day consequently.</a:t>
            </a:r>
            <a:endParaRPr lang="ru-RU" sz="1200" dirty="0" smtClean="0"/>
          </a:p>
          <a:p>
            <a:pPr eaLnBrk="1" hangingPunct="1">
              <a:defRPr/>
            </a:pPr>
            <a:endParaRPr lang="ru-RU" sz="1200" dirty="0" smtClean="0"/>
          </a:p>
        </p:txBody>
      </p:sp>
      <p:pic>
        <p:nvPicPr>
          <p:cNvPr id="8196" name="Picture 5" descr="4ec9c629e6cc"/>
          <p:cNvPicPr>
            <a:picLocks noGrp="1" noChangeAspect="1" noChangeArrowheads="1"/>
          </p:cNvPicPr>
          <p:nvPr>
            <p:ph sz="half" idx="2"/>
          </p:nvPr>
        </p:nvPicPr>
        <p:blipFill>
          <a:blip r:embed="rId2"/>
          <a:srcRect/>
          <a:stretch>
            <a:fillRect/>
          </a:stretch>
        </p:blipFill>
        <p:spPr>
          <a:xfrm>
            <a:off x="4572000" y="3071810"/>
            <a:ext cx="4191000" cy="3429024"/>
          </a:xfrm>
          <a:prstGeom prst="round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rylibros.jpg"/>
          <p:cNvPicPr>
            <a:picLocks noChangeAspect="1"/>
          </p:cNvPicPr>
          <p:nvPr/>
        </p:nvPicPr>
        <p:blipFill>
          <a:blip r:embed="rId3" cstate="print"/>
          <a:stretch>
            <a:fillRect/>
          </a:stretch>
        </p:blipFill>
        <p:spPr>
          <a:xfrm>
            <a:off x="285720" y="285728"/>
            <a:ext cx="1643042" cy="1433882"/>
          </a:xfrm>
          <a:prstGeom prst="foldedCorner">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advClick="0" advTm="10000">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0"/>
                                  </p:stCondLst>
                                  <p:childTnLst>
                                    <p:set>
                                      <p:cBhvr>
                                        <p:cTn id="6" dur="1" fill="hold">
                                          <p:stCondLst>
                                            <p:cond delay="0"/>
                                          </p:stCondLst>
                                        </p:cTn>
                                        <p:tgtEl>
                                          <p:spTgt spid="8199">
                                            <p:txEl>
                                              <p:pRg st="0" end="0"/>
                                            </p:txEl>
                                          </p:spTgt>
                                        </p:tgtEl>
                                        <p:attrNameLst>
                                          <p:attrName>style.visibility</p:attrName>
                                        </p:attrNameLst>
                                      </p:cBhvr>
                                      <p:to>
                                        <p:strVal val="visible"/>
                                      </p:to>
                                    </p:set>
                                    <p:animEffect transition="in" filter="blinds(vertical)">
                                      <p:cBhvr>
                                        <p:cTn id="7" dur="2000"/>
                                        <p:tgtEl>
                                          <p:spTgt spid="8199">
                                            <p:txEl>
                                              <p:pRg st="0" end="0"/>
                                            </p:txEl>
                                          </p:spTgt>
                                        </p:tgtEl>
                                      </p:cBhvr>
                                    </p:animEffect>
                                  </p:childTnLst>
                                </p:cTn>
                              </p:par>
                            </p:childTnLst>
                          </p:cTn>
                        </p:par>
                        <p:par>
                          <p:cTn id="8" fill="hold">
                            <p:stCondLst>
                              <p:cond delay="2000"/>
                            </p:stCondLst>
                            <p:childTnLst>
                              <p:par>
                                <p:cTn id="9" presetID="3" presetClass="entr" presetSubtype="5" fill="hold" nodeType="afterEffect">
                                  <p:stCondLst>
                                    <p:cond delay="0"/>
                                  </p:stCondLst>
                                  <p:childTnLst>
                                    <p:set>
                                      <p:cBhvr>
                                        <p:cTn id="10" dur="1" fill="hold">
                                          <p:stCondLst>
                                            <p:cond delay="0"/>
                                          </p:stCondLst>
                                        </p:cTn>
                                        <p:tgtEl>
                                          <p:spTgt spid="8199">
                                            <p:txEl>
                                              <p:pRg st="1" end="1"/>
                                            </p:txEl>
                                          </p:spTgt>
                                        </p:tgtEl>
                                        <p:attrNameLst>
                                          <p:attrName>style.visibility</p:attrName>
                                        </p:attrNameLst>
                                      </p:cBhvr>
                                      <p:to>
                                        <p:strVal val="visible"/>
                                      </p:to>
                                    </p:set>
                                    <p:animEffect transition="in" filter="blinds(vertical)">
                                      <p:cBhvr>
                                        <p:cTn id="11" dur="2000"/>
                                        <p:tgtEl>
                                          <p:spTgt spid="8199">
                                            <p:txEl>
                                              <p:pRg st="1" end="1"/>
                                            </p:txEl>
                                          </p:spTgt>
                                        </p:tgtEl>
                                      </p:cBhvr>
                                    </p:animEffect>
                                  </p:childTnLst>
                                </p:cTn>
                              </p:par>
                            </p:childTnLst>
                          </p:cTn>
                        </p:par>
                        <p:par>
                          <p:cTn id="12" fill="hold">
                            <p:stCondLst>
                              <p:cond delay="4000"/>
                            </p:stCondLst>
                            <p:childTnLst>
                              <p:par>
                                <p:cTn id="13" presetID="3" presetClass="entr" presetSubtype="5" fill="hold" nodeType="afterEffect">
                                  <p:stCondLst>
                                    <p:cond delay="0"/>
                                  </p:stCondLst>
                                  <p:childTnLst>
                                    <p:set>
                                      <p:cBhvr>
                                        <p:cTn id="14" dur="1" fill="hold">
                                          <p:stCondLst>
                                            <p:cond delay="0"/>
                                          </p:stCondLst>
                                        </p:cTn>
                                        <p:tgtEl>
                                          <p:spTgt spid="8199">
                                            <p:txEl>
                                              <p:pRg st="2" end="2"/>
                                            </p:txEl>
                                          </p:spTgt>
                                        </p:tgtEl>
                                        <p:attrNameLst>
                                          <p:attrName>style.visibility</p:attrName>
                                        </p:attrNameLst>
                                      </p:cBhvr>
                                      <p:to>
                                        <p:strVal val="visible"/>
                                      </p:to>
                                    </p:set>
                                    <p:animEffect transition="in" filter="blinds(vertical)">
                                      <p:cBhvr>
                                        <p:cTn id="15" dur="2000"/>
                                        <p:tgtEl>
                                          <p:spTgt spid="8199">
                                            <p:txEl>
                                              <p:pRg st="2" end="2"/>
                                            </p:txEl>
                                          </p:spTgt>
                                        </p:tgtEl>
                                      </p:cBhvr>
                                    </p:animEffect>
                                  </p:childTnLst>
                                </p:cTn>
                              </p:par>
                            </p:childTnLst>
                          </p:cTn>
                        </p:par>
                        <p:par>
                          <p:cTn id="16" fill="hold">
                            <p:stCondLst>
                              <p:cond delay="6000"/>
                            </p:stCondLst>
                            <p:childTnLst>
                              <p:par>
                                <p:cTn id="17" presetID="3" presetClass="entr" presetSubtype="5" fill="hold" nodeType="afterEffect">
                                  <p:stCondLst>
                                    <p:cond delay="0"/>
                                  </p:stCondLst>
                                  <p:childTnLst>
                                    <p:set>
                                      <p:cBhvr>
                                        <p:cTn id="18" dur="1" fill="hold">
                                          <p:stCondLst>
                                            <p:cond delay="0"/>
                                          </p:stCondLst>
                                        </p:cTn>
                                        <p:tgtEl>
                                          <p:spTgt spid="8199">
                                            <p:txEl>
                                              <p:pRg st="3" end="3"/>
                                            </p:txEl>
                                          </p:spTgt>
                                        </p:tgtEl>
                                        <p:attrNameLst>
                                          <p:attrName>style.visibility</p:attrName>
                                        </p:attrNameLst>
                                      </p:cBhvr>
                                      <p:to>
                                        <p:strVal val="visible"/>
                                      </p:to>
                                    </p:set>
                                    <p:animEffect transition="in" filter="blinds(vertical)">
                                      <p:cBhvr>
                                        <p:cTn id="19" dur="2000"/>
                                        <p:tgtEl>
                                          <p:spTgt spid="8199">
                                            <p:txEl>
                                              <p:pRg st="3" end="3"/>
                                            </p:txEl>
                                          </p:spTgt>
                                        </p:tgtEl>
                                      </p:cBhvr>
                                    </p:animEffect>
                                  </p:childTnLst>
                                </p:cTn>
                              </p:par>
                            </p:childTnLst>
                          </p:cTn>
                        </p:par>
                        <p:par>
                          <p:cTn id="20" fill="hold">
                            <p:stCondLst>
                              <p:cond delay="8000"/>
                            </p:stCondLst>
                            <p:childTnLst>
                              <p:par>
                                <p:cTn id="21" presetID="3" presetClass="entr" presetSubtype="5" fill="hold" nodeType="afterEffect">
                                  <p:stCondLst>
                                    <p:cond delay="0"/>
                                  </p:stCondLst>
                                  <p:childTnLst>
                                    <p:set>
                                      <p:cBhvr>
                                        <p:cTn id="22" dur="1" fill="hold">
                                          <p:stCondLst>
                                            <p:cond delay="0"/>
                                          </p:stCondLst>
                                        </p:cTn>
                                        <p:tgtEl>
                                          <p:spTgt spid="8199">
                                            <p:txEl>
                                              <p:pRg st="4" end="4"/>
                                            </p:txEl>
                                          </p:spTgt>
                                        </p:tgtEl>
                                        <p:attrNameLst>
                                          <p:attrName>style.visibility</p:attrName>
                                        </p:attrNameLst>
                                      </p:cBhvr>
                                      <p:to>
                                        <p:strVal val="visible"/>
                                      </p:to>
                                    </p:set>
                                    <p:animEffect transition="in" filter="blinds(vertical)">
                                      <p:cBhvr>
                                        <p:cTn id="23" dur="2000"/>
                                        <p:tgtEl>
                                          <p:spTgt spid="8199">
                                            <p:txEl>
                                              <p:pRg st="4" end="4"/>
                                            </p:txEl>
                                          </p:spTgt>
                                        </p:tgtEl>
                                      </p:cBhvr>
                                    </p:animEffect>
                                  </p:childTnLst>
                                </p:cTn>
                              </p:par>
                            </p:childTnLst>
                          </p:cTn>
                        </p:par>
                        <p:par>
                          <p:cTn id="24" fill="hold">
                            <p:stCondLst>
                              <p:cond delay="10000"/>
                            </p:stCondLst>
                            <p:childTnLst>
                              <p:par>
                                <p:cTn id="25" presetID="3" presetClass="entr" presetSubtype="5" fill="hold" nodeType="afterEffect">
                                  <p:stCondLst>
                                    <p:cond delay="0"/>
                                  </p:stCondLst>
                                  <p:childTnLst>
                                    <p:set>
                                      <p:cBhvr>
                                        <p:cTn id="26" dur="1" fill="hold">
                                          <p:stCondLst>
                                            <p:cond delay="0"/>
                                          </p:stCondLst>
                                        </p:cTn>
                                        <p:tgtEl>
                                          <p:spTgt spid="8199">
                                            <p:txEl>
                                              <p:pRg st="5" end="5"/>
                                            </p:txEl>
                                          </p:spTgt>
                                        </p:tgtEl>
                                        <p:attrNameLst>
                                          <p:attrName>style.visibility</p:attrName>
                                        </p:attrNameLst>
                                      </p:cBhvr>
                                      <p:to>
                                        <p:strVal val="visible"/>
                                      </p:to>
                                    </p:set>
                                    <p:animEffect transition="in" filter="blinds(vertical)">
                                      <p:cBhvr>
                                        <p:cTn id="27" dur="2000"/>
                                        <p:tgtEl>
                                          <p:spTgt spid="8199">
                                            <p:txEl>
                                              <p:pRg st="5" end="5"/>
                                            </p:txEl>
                                          </p:spTgt>
                                        </p:tgtEl>
                                      </p:cBhvr>
                                    </p:animEffect>
                                  </p:childTnLst>
                                </p:cTn>
                              </p:par>
                            </p:childTnLst>
                          </p:cTn>
                        </p:par>
                        <p:par>
                          <p:cTn id="28" fill="hold">
                            <p:stCondLst>
                              <p:cond delay="12000"/>
                            </p:stCondLst>
                            <p:childTnLst>
                              <p:par>
                                <p:cTn id="29" presetID="3" presetClass="entr" presetSubtype="5" fill="hold" nodeType="afterEffect">
                                  <p:stCondLst>
                                    <p:cond delay="0"/>
                                  </p:stCondLst>
                                  <p:childTnLst>
                                    <p:set>
                                      <p:cBhvr>
                                        <p:cTn id="30" dur="1" fill="hold">
                                          <p:stCondLst>
                                            <p:cond delay="0"/>
                                          </p:stCondLst>
                                        </p:cTn>
                                        <p:tgtEl>
                                          <p:spTgt spid="8199">
                                            <p:txEl>
                                              <p:pRg st="6" end="6"/>
                                            </p:txEl>
                                          </p:spTgt>
                                        </p:tgtEl>
                                        <p:attrNameLst>
                                          <p:attrName>style.visibility</p:attrName>
                                        </p:attrNameLst>
                                      </p:cBhvr>
                                      <p:to>
                                        <p:strVal val="visible"/>
                                      </p:to>
                                    </p:set>
                                    <p:animEffect transition="in" filter="blinds(vertical)">
                                      <p:cBhvr>
                                        <p:cTn id="31" dur="2000"/>
                                        <p:tgtEl>
                                          <p:spTgt spid="8199">
                                            <p:txEl>
                                              <p:pRg st="6" end="6"/>
                                            </p:txEl>
                                          </p:spTgt>
                                        </p:tgtEl>
                                      </p:cBhvr>
                                    </p:animEffect>
                                  </p:childTnLst>
                                </p:cTn>
                              </p:par>
                            </p:childTnLst>
                          </p:cTn>
                        </p:par>
                        <p:par>
                          <p:cTn id="32" fill="hold">
                            <p:stCondLst>
                              <p:cond delay="14000"/>
                            </p:stCondLst>
                            <p:childTnLst>
                              <p:par>
                                <p:cTn id="33" presetID="3" presetClass="exit" presetSubtype="10" fill="hold" nodeType="afterEffect">
                                  <p:stCondLst>
                                    <p:cond delay="0"/>
                                  </p:stCondLst>
                                  <p:childTnLst>
                                    <p:animEffect transition="out" filter="blinds(horizontal)">
                                      <p:cBhvr>
                                        <p:cTn id="34" dur="500"/>
                                        <p:tgtEl>
                                          <p:spTgt spid="8196"/>
                                        </p:tgtEl>
                                      </p:cBhvr>
                                    </p:animEffect>
                                    <p:set>
                                      <p:cBhvr>
                                        <p:cTn id="35" dur="1" fill="hold">
                                          <p:stCondLst>
                                            <p:cond delay="499"/>
                                          </p:stCondLst>
                                        </p:cTn>
                                        <p:tgtEl>
                                          <p:spTgt spid="8196"/>
                                        </p:tgtEl>
                                        <p:attrNameLst>
                                          <p:attrName>style.visibility</p:attrName>
                                        </p:attrNameLst>
                                      </p:cBhvr>
                                      <p:to>
                                        <p:strVal val="hidden"/>
                                      </p:to>
                                    </p:set>
                                  </p:childTnLst>
                                </p:cTn>
                              </p:par>
                            </p:childTnLst>
                          </p:cTn>
                        </p:par>
                        <p:par>
                          <p:cTn id="36" fill="hold">
                            <p:stCondLst>
                              <p:cond delay="14500"/>
                            </p:stCondLst>
                            <p:childTnLst>
                              <p:par>
                                <p:cTn id="37" presetID="23" presetClass="emph" presetSubtype="0" fill="hold" grpId="0" nodeType="afterEffect">
                                  <p:stCondLst>
                                    <p:cond delay="0"/>
                                  </p:stCondLst>
                                  <p:iterate type="lt">
                                    <p:tmPct val="0"/>
                                  </p:iterate>
                                  <p:childTnLst>
                                    <p:animClr clrSpc="hsl">
                                      <p:cBhvr override="childStyle">
                                        <p:cTn id="38" dur="3000" fill="hold"/>
                                        <p:tgtEl>
                                          <p:spTgt spid="8198"/>
                                        </p:tgtEl>
                                        <p:attrNameLst>
                                          <p:attrName>style.color</p:attrName>
                                        </p:attrNameLst>
                                      </p:cBhvr>
                                      <p:by>
                                        <p:hsl h="10842353" s="0" l="0"/>
                                      </p:by>
                                    </p:animClr>
                                    <p:animClr clrSpc="hsl">
                                      <p:cBhvr>
                                        <p:cTn id="39" dur="3000" fill="hold"/>
                                        <p:tgtEl>
                                          <p:spTgt spid="8198"/>
                                        </p:tgtEl>
                                        <p:attrNameLst>
                                          <p:attrName>fillcolor</p:attrName>
                                        </p:attrNameLst>
                                      </p:cBhvr>
                                      <p:by>
                                        <p:hsl h="10842353" s="0" l="0"/>
                                      </p:by>
                                    </p:animClr>
                                    <p:animClr clrSpc="hsl">
                                      <p:cBhvr>
                                        <p:cTn id="40" dur="3000" fill="hold"/>
                                        <p:tgtEl>
                                          <p:spTgt spid="8198"/>
                                        </p:tgtEl>
                                        <p:attrNameLst>
                                          <p:attrName>stroke.color</p:attrName>
                                        </p:attrNameLst>
                                      </p:cBhvr>
                                      <p:by>
                                        <p:hsl h="10842353" s="0" l="0"/>
                                      </p:by>
                                    </p:animClr>
                                    <p:set>
                                      <p:cBhvr>
                                        <p:cTn id="41" dur="3000" fill="hold"/>
                                        <p:tgtEl>
                                          <p:spTgt spid="819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1191269027_c4112"/>
          <p:cNvPicPr>
            <a:picLocks noGrp="1" noChangeAspect="1" noChangeArrowheads="1"/>
          </p:cNvPicPr>
          <p:nvPr>
            <p:ph/>
          </p:nvPr>
        </p:nvPicPr>
        <p:blipFill>
          <a:blip r:embed="rId2" cstate="print"/>
          <a:srcRect/>
          <a:stretch>
            <a:fillRect/>
          </a:stretch>
        </p:blipFill>
        <p:spPr>
          <a:xfrm>
            <a:off x="536575" y="503238"/>
            <a:ext cx="3194050" cy="3824287"/>
          </a:xfrm>
          <a:effectLst>
            <a:softEdge rad="112500"/>
          </a:effectLst>
        </p:spPr>
      </p:pic>
      <p:pic>
        <p:nvPicPr>
          <p:cNvPr id="7171" name="Picture 9" descr="1191268711_c4103"/>
          <p:cNvPicPr>
            <a:picLocks noGrp="1" noChangeAspect="1" noChangeArrowheads="1"/>
          </p:cNvPicPr>
          <p:nvPr>
            <p:ph sz="half" idx="4294967295"/>
          </p:nvPr>
        </p:nvPicPr>
        <p:blipFill>
          <a:blip r:embed="rId3" cstate="print"/>
          <a:srcRect/>
          <a:stretch>
            <a:fillRect/>
          </a:stretch>
        </p:blipFill>
        <p:spPr>
          <a:xfrm>
            <a:off x="5508625" y="2708275"/>
            <a:ext cx="3333750" cy="3810000"/>
          </a:xfrm>
          <a:effectLst>
            <a:softEdge rad="112500"/>
          </a:effectLst>
        </p:spPr>
      </p:pic>
    </p:spTree>
  </p:cSld>
  <p:clrMapOvr>
    <a:masterClrMapping/>
  </p:clrMapOvr>
  <p:transition advClick="0" advTm="7000">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0 0  L 0 -0.33333  E" pathEditMode="relative" ptsTypes="">
                                      <p:cBhvr>
                                        <p:cTn id="6" dur="2000" fill="hold"/>
                                        <p:tgtEl>
                                          <p:spTgt spid="7171"/>
                                        </p:tgtEl>
                                        <p:attrNameLst>
                                          <p:attrName>ppt_x</p:attrName>
                                          <p:attrName>ppt_y</p:attrName>
                                        </p:attrNameLst>
                                      </p:cBhvr>
                                    </p:animMotion>
                                  </p:childTnLst>
                                </p:cTn>
                              </p:par>
                            </p:childTnLst>
                          </p:cTn>
                        </p:par>
                        <p:par>
                          <p:cTn id="7" fill="hold">
                            <p:stCondLst>
                              <p:cond delay="2000"/>
                            </p:stCondLst>
                            <p:childTnLst>
                              <p:par>
                                <p:cTn id="8" presetID="42" presetClass="path" presetSubtype="0" accel="50000" decel="50000" fill="hold" nodeType="afterEffect">
                                  <p:stCondLst>
                                    <p:cond delay="0"/>
                                  </p:stCondLst>
                                  <p:childTnLst>
                                    <p:animMotion origin="layout" path="M 0 0  L 0 0.33333  E" pathEditMode="relative" ptsTypes="">
                                      <p:cBhvr>
                                        <p:cTn id="9" dur="2000" fill="hold"/>
                                        <p:tgtEl>
                                          <p:spTgt spid="717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Облака">
  <a:themeElements>
    <a:clrScheme name="Облака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Облака">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блака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Облака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Облака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Облака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Облака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Облака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Облака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Облака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Облака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505</TotalTime>
  <Words>1069</Words>
  <Application>Microsoft Office PowerPoint</Application>
  <PresentationFormat>Экран (4:3)</PresentationFormat>
  <Paragraphs>81</Paragraphs>
  <Slides>14</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Облака</vt:lpstr>
      <vt:lpstr>Education system in Russia</vt:lpstr>
      <vt:lpstr>Слайд 2</vt:lpstr>
      <vt:lpstr>Education system in Russia</vt:lpstr>
      <vt:lpstr>Слайд 4</vt:lpstr>
      <vt:lpstr>Слайд 5</vt:lpstr>
      <vt:lpstr>Слайд 6</vt:lpstr>
      <vt:lpstr>Russia’s institutions of higher education</vt:lpstr>
      <vt:lpstr>Evening classes</vt:lpstr>
      <vt:lpstr>Слайд 9</vt:lpstr>
      <vt:lpstr>Moscow State Forest University</vt:lpstr>
      <vt:lpstr>Слайд 11</vt:lpstr>
      <vt:lpstr>Moscow State Forest University</vt:lpstr>
      <vt:lpstr>Слайд 13</vt:lpstr>
      <vt:lpstr>Слайд 14</vt:lpstr>
    </vt:vector>
  </TitlesOfParts>
  <Company>Организация</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system in Russia</dc:title>
  <dc:creator>Катюшка</dc:creator>
  <cp:lastModifiedBy>Your User Name</cp:lastModifiedBy>
  <cp:revision>45</cp:revision>
  <dcterms:created xsi:type="dcterms:W3CDTF">2009-10-09T13:18:29Z</dcterms:created>
  <dcterms:modified xsi:type="dcterms:W3CDTF">2010-02-07T20:40:36Z</dcterms:modified>
</cp:coreProperties>
</file>