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10F14-1BF5-44A4-AEC4-4A17AB2DE431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6472DE2-E04E-456D-9D67-FBD73D1DEAF5}">
      <dgm:prSet phldrT="[Текст]"/>
      <dgm:spPr/>
      <dgm:t>
        <a:bodyPr/>
        <a:lstStyle/>
        <a:p>
          <a:r>
            <a:rPr lang="en-US" dirty="0" smtClean="0"/>
            <a:t>XV</a:t>
          </a:r>
          <a:endParaRPr lang="ru-RU" dirty="0"/>
        </a:p>
      </dgm:t>
    </dgm:pt>
    <dgm:pt modelId="{264A8E06-7CFD-4E81-8761-ECA8C3DE4C71}" type="parTrans" cxnId="{89B837FD-C2F7-4DC0-853D-65AFD6BBFF0A}">
      <dgm:prSet/>
      <dgm:spPr/>
      <dgm:t>
        <a:bodyPr/>
        <a:lstStyle/>
        <a:p>
          <a:endParaRPr lang="ru-RU"/>
        </a:p>
      </dgm:t>
    </dgm:pt>
    <dgm:pt modelId="{7F139998-C901-4D12-A300-602C073EF5ED}" type="sibTrans" cxnId="{89B837FD-C2F7-4DC0-853D-65AFD6BBFF0A}">
      <dgm:prSet/>
      <dgm:spPr/>
      <dgm:t>
        <a:bodyPr/>
        <a:lstStyle/>
        <a:p>
          <a:endParaRPr lang="ru-RU"/>
        </a:p>
      </dgm:t>
    </dgm:pt>
    <dgm:pt modelId="{A08AE3FA-A65B-4D13-A19F-EF3E7C91B9EE}">
      <dgm:prSet phldrT="[Текст]"/>
      <dgm:spPr/>
      <dgm:t>
        <a:bodyPr/>
        <a:lstStyle/>
        <a:p>
          <a:r>
            <a:rPr lang="ru-RU" dirty="0" smtClean="0"/>
            <a:t>Казанское</a:t>
          </a:r>
          <a:endParaRPr lang="ru-RU" dirty="0"/>
        </a:p>
      </dgm:t>
    </dgm:pt>
    <dgm:pt modelId="{4FE4C9EE-721A-478D-8A05-6ED38FC3A151}" type="parTrans" cxnId="{71D6EA45-3BD8-4E0F-BDFA-208D2B570B1E}">
      <dgm:prSet/>
      <dgm:spPr/>
      <dgm:t>
        <a:bodyPr/>
        <a:lstStyle/>
        <a:p>
          <a:endParaRPr lang="ru-RU"/>
        </a:p>
      </dgm:t>
    </dgm:pt>
    <dgm:pt modelId="{977694AB-B1CF-45C8-B770-9A1E6F53E894}" type="sibTrans" cxnId="{71D6EA45-3BD8-4E0F-BDFA-208D2B570B1E}">
      <dgm:prSet/>
      <dgm:spPr/>
      <dgm:t>
        <a:bodyPr/>
        <a:lstStyle/>
        <a:p>
          <a:endParaRPr lang="ru-RU"/>
        </a:p>
      </dgm:t>
    </dgm:pt>
    <dgm:pt modelId="{01BD508F-3788-42FD-92FE-9BB3FFA02E5E}">
      <dgm:prSet phldrT="[Текст]"/>
      <dgm:spPr/>
      <dgm:t>
        <a:bodyPr/>
        <a:lstStyle/>
        <a:p>
          <a:r>
            <a:rPr lang="ru-RU" dirty="0" smtClean="0"/>
            <a:t>век</a:t>
          </a:r>
          <a:endParaRPr lang="ru-RU" dirty="0"/>
        </a:p>
      </dgm:t>
    </dgm:pt>
    <dgm:pt modelId="{B43B5529-BAEB-40DB-B303-283507D175CB}" type="parTrans" cxnId="{557F413C-E88F-45C1-959E-4A3AB39DF648}">
      <dgm:prSet/>
      <dgm:spPr/>
      <dgm:t>
        <a:bodyPr/>
        <a:lstStyle/>
        <a:p>
          <a:endParaRPr lang="ru-RU"/>
        </a:p>
      </dgm:t>
    </dgm:pt>
    <dgm:pt modelId="{2F4268E2-83C3-486F-9870-7DF871515597}" type="sibTrans" cxnId="{557F413C-E88F-45C1-959E-4A3AB39DF648}">
      <dgm:prSet/>
      <dgm:spPr/>
      <dgm:t>
        <a:bodyPr/>
        <a:lstStyle/>
        <a:p>
          <a:endParaRPr lang="ru-RU"/>
        </a:p>
      </dgm:t>
    </dgm:pt>
    <dgm:pt modelId="{4F549F55-1364-4F2D-B091-C66510463328}">
      <dgm:prSet phldrT="[Текст]"/>
      <dgm:spPr/>
      <dgm:t>
        <a:bodyPr/>
        <a:lstStyle/>
        <a:p>
          <a:r>
            <a:rPr lang="ru-RU" dirty="0" smtClean="0"/>
            <a:t>Астраханское</a:t>
          </a:r>
          <a:endParaRPr lang="ru-RU" dirty="0"/>
        </a:p>
      </dgm:t>
    </dgm:pt>
    <dgm:pt modelId="{49CD94B5-74A0-4C0C-9E8B-BA4867F00631}" type="parTrans" cxnId="{309E5265-E6B8-488D-BAF2-349484496E4E}">
      <dgm:prSet/>
      <dgm:spPr/>
      <dgm:t>
        <a:bodyPr/>
        <a:lstStyle/>
        <a:p>
          <a:endParaRPr lang="ru-RU"/>
        </a:p>
      </dgm:t>
    </dgm:pt>
    <dgm:pt modelId="{FD588CFD-A761-4BF5-AF45-555C3426123B}" type="sibTrans" cxnId="{309E5265-E6B8-488D-BAF2-349484496E4E}">
      <dgm:prSet/>
      <dgm:spPr/>
      <dgm:t>
        <a:bodyPr/>
        <a:lstStyle/>
        <a:p>
          <a:endParaRPr lang="ru-RU"/>
        </a:p>
      </dgm:t>
    </dgm:pt>
    <dgm:pt modelId="{4038BEB5-7604-466E-83FA-045D1F513719}">
      <dgm:prSet phldrT="[Текст]"/>
      <dgm:spPr/>
      <dgm:t>
        <a:bodyPr/>
        <a:lstStyle/>
        <a:p>
          <a:r>
            <a:rPr lang="ru-RU" dirty="0" smtClean="0"/>
            <a:t>ханства</a:t>
          </a:r>
          <a:endParaRPr lang="ru-RU" dirty="0"/>
        </a:p>
      </dgm:t>
    </dgm:pt>
    <dgm:pt modelId="{2F39A3CC-1875-4DD2-9F90-9675F485852D}" type="parTrans" cxnId="{6C49A7BE-500C-4AC5-A710-E8229974C31A}">
      <dgm:prSet/>
      <dgm:spPr/>
      <dgm:t>
        <a:bodyPr/>
        <a:lstStyle/>
        <a:p>
          <a:endParaRPr lang="ru-RU"/>
        </a:p>
      </dgm:t>
    </dgm:pt>
    <dgm:pt modelId="{14D18A58-9095-4AA8-B4AC-7025A5B213C7}" type="sibTrans" cxnId="{6C49A7BE-500C-4AC5-A710-E8229974C31A}">
      <dgm:prSet/>
      <dgm:spPr/>
      <dgm:t>
        <a:bodyPr/>
        <a:lstStyle/>
        <a:p>
          <a:endParaRPr lang="ru-RU"/>
        </a:p>
      </dgm:t>
    </dgm:pt>
    <dgm:pt modelId="{4838F306-5418-47E4-B84C-3B90818566B6}">
      <dgm:prSet phldrT="[Текст]"/>
      <dgm:spPr/>
      <dgm:t>
        <a:bodyPr/>
        <a:lstStyle/>
        <a:p>
          <a:r>
            <a:rPr lang="ru-RU" dirty="0" smtClean="0"/>
            <a:t>Сибирское</a:t>
          </a:r>
          <a:endParaRPr lang="ru-RU" dirty="0"/>
        </a:p>
      </dgm:t>
    </dgm:pt>
    <dgm:pt modelId="{24920BCA-0CBE-4562-ADFC-3C446F70370B}" type="parTrans" cxnId="{A9CB212C-8BE2-41D9-B2B5-A40F8CC3BC7E}">
      <dgm:prSet/>
      <dgm:spPr/>
      <dgm:t>
        <a:bodyPr/>
        <a:lstStyle/>
        <a:p>
          <a:endParaRPr lang="ru-RU"/>
        </a:p>
      </dgm:t>
    </dgm:pt>
    <dgm:pt modelId="{422C498B-EB04-4E8F-8ACB-5B1F62D79821}" type="sibTrans" cxnId="{A9CB212C-8BE2-41D9-B2B5-A40F8CC3BC7E}">
      <dgm:prSet/>
      <dgm:spPr/>
      <dgm:t>
        <a:bodyPr/>
        <a:lstStyle/>
        <a:p>
          <a:endParaRPr lang="ru-RU"/>
        </a:p>
      </dgm:t>
    </dgm:pt>
    <dgm:pt modelId="{4FA46BA5-DF36-47AD-8292-5F048BD85B8D}" type="pres">
      <dgm:prSet presAssocID="{E9810F14-1BF5-44A4-AEC4-4A17AB2DE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ACF5D-7E8A-4612-9BE0-88C0220C0AA7}" type="pres">
      <dgm:prSet presAssocID="{66472DE2-E04E-456D-9D67-FBD73D1DEAF5}" presName="composite" presStyleCnt="0"/>
      <dgm:spPr/>
    </dgm:pt>
    <dgm:pt modelId="{60D92A05-D190-46BD-92D4-66B7E416A4D1}" type="pres">
      <dgm:prSet presAssocID="{66472DE2-E04E-456D-9D67-FBD73D1DEAF5}" presName="parentText" presStyleLbl="alignNode1" presStyleIdx="0" presStyleCnt="3" custLinFactNeighborX="0" custLinFactNeighborY="6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EB91-E9B3-45A4-B23C-0B1C582517C8}" type="pres">
      <dgm:prSet presAssocID="{66472DE2-E04E-456D-9D67-FBD73D1DEA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EAA89-99B0-4F18-8562-EBAC1C703AEA}" type="pres">
      <dgm:prSet presAssocID="{7F139998-C901-4D12-A300-602C073EF5ED}" presName="sp" presStyleCnt="0"/>
      <dgm:spPr/>
    </dgm:pt>
    <dgm:pt modelId="{5CC1AB82-63A0-487A-9A6F-E7C7589D0DF4}" type="pres">
      <dgm:prSet presAssocID="{01BD508F-3788-42FD-92FE-9BB3FFA02E5E}" presName="composite" presStyleCnt="0"/>
      <dgm:spPr/>
    </dgm:pt>
    <dgm:pt modelId="{414B4AA8-C1FF-49B1-AA0E-4035E42B250C}" type="pres">
      <dgm:prSet presAssocID="{01BD508F-3788-42FD-92FE-9BB3FFA02E5E}" presName="parentText" presStyleLbl="alignNode1" presStyleIdx="1" presStyleCnt="3" custLinFactNeighborX="0" custLinFactNeighborY="8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8008-293C-40DA-B828-75C9BC40C1B8}" type="pres">
      <dgm:prSet presAssocID="{01BD508F-3788-42FD-92FE-9BB3FFA02E5E}" presName="descendantText" presStyleLbl="alignAcc1" presStyleIdx="1" presStyleCnt="3" custLinFactNeighborX="-685" custLinFactNeighborY="-1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5451-E0E8-4EA7-B5B5-D54141E8FB94}" type="pres">
      <dgm:prSet presAssocID="{2F4268E2-83C3-486F-9870-7DF871515597}" presName="sp" presStyleCnt="0"/>
      <dgm:spPr/>
    </dgm:pt>
    <dgm:pt modelId="{AD7E2A6C-E675-4724-866C-7065E5D7C5AB}" type="pres">
      <dgm:prSet presAssocID="{4038BEB5-7604-466E-83FA-045D1F513719}" presName="composite" presStyleCnt="0"/>
      <dgm:spPr/>
    </dgm:pt>
    <dgm:pt modelId="{A2FC31F9-EF3A-484E-AEB2-B91DD7028835}" type="pres">
      <dgm:prSet presAssocID="{4038BEB5-7604-466E-83FA-045D1F513719}" presName="parentText" presStyleLbl="alignNode1" presStyleIdx="2" presStyleCnt="3" custLinFactNeighborX="0" custLinFactNeighborY="10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78AFF-D9FB-46F1-8F47-F2916D092AF8}" type="pres">
      <dgm:prSet presAssocID="{4038BEB5-7604-466E-83FA-045D1F513719}" presName="descendantText" presStyleLbl="alignAcc1" presStyleIdx="2" presStyleCnt="3" custLinFactNeighborX="374" custLinFactNeighborY="-4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4CE55-9AAA-45E1-A646-833242215AC2}" type="presOf" srcId="{E9810F14-1BF5-44A4-AEC4-4A17AB2DE431}" destId="{4FA46BA5-DF36-47AD-8292-5F048BD85B8D}" srcOrd="0" destOrd="0" presId="urn:microsoft.com/office/officeart/2005/8/layout/chevron2"/>
    <dgm:cxn modelId="{342C2A5E-DA6B-4BDB-9DA6-FAB62AB2A460}" type="presOf" srcId="{66472DE2-E04E-456D-9D67-FBD73D1DEAF5}" destId="{60D92A05-D190-46BD-92D4-66B7E416A4D1}" srcOrd="0" destOrd="0" presId="urn:microsoft.com/office/officeart/2005/8/layout/chevron2"/>
    <dgm:cxn modelId="{A9CB212C-8BE2-41D9-B2B5-A40F8CC3BC7E}" srcId="{4038BEB5-7604-466E-83FA-045D1F513719}" destId="{4838F306-5418-47E4-B84C-3B90818566B6}" srcOrd="0" destOrd="0" parTransId="{24920BCA-0CBE-4562-ADFC-3C446F70370B}" sibTransId="{422C498B-EB04-4E8F-8ACB-5B1F62D79821}"/>
    <dgm:cxn modelId="{FDDB1132-E245-453B-9EE5-9BC4CFDE734B}" type="presOf" srcId="{4838F306-5418-47E4-B84C-3B90818566B6}" destId="{00778AFF-D9FB-46F1-8F47-F2916D092AF8}" srcOrd="0" destOrd="0" presId="urn:microsoft.com/office/officeart/2005/8/layout/chevron2"/>
    <dgm:cxn modelId="{557F413C-E88F-45C1-959E-4A3AB39DF648}" srcId="{E9810F14-1BF5-44A4-AEC4-4A17AB2DE431}" destId="{01BD508F-3788-42FD-92FE-9BB3FFA02E5E}" srcOrd="1" destOrd="0" parTransId="{B43B5529-BAEB-40DB-B303-283507D175CB}" sibTransId="{2F4268E2-83C3-486F-9870-7DF871515597}"/>
    <dgm:cxn modelId="{5D45BFA8-6A4F-49A7-8F0C-123EFB786AD2}" type="presOf" srcId="{4038BEB5-7604-466E-83FA-045D1F513719}" destId="{A2FC31F9-EF3A-484E-AEB2-B91DD7028835}" srcOrd="0" destOrd="0" presId="urn:microsoft.com/office/officeart/2005/8/layout/chevron2"/>
    <dgm:cxn modelId="{09A07CB2-30D5-4B3C-82D9-2DED791F14D4}" type="presOf" srcId="{A08AE3FA-A65B-4D13-A19F-EF3E7C91B9EE}" destId="{3D56EB91-E9B3-45A4-B23C-0B1C582517C8}" srcOrd="0" destOrd="0" presId="urn:microsoft.com/office/officeart/2005/8/layout/chevron2"/>
    <dgm:cxn modelId="{309E5265-E6B8-488D-BAF2-349484496E4E}" srcId="{01BD508F-3788-42FD-92FE-9BB3FFA02E5E}" destId="{4F549F55-1364-4F2D-B091-C66510463328}" srcOrd="0" destOrd="0" parTransId="{49CD94B5-74A0-4C0C-9E8B-BA4867F00631}" sibTransId="{FD588CFD-A761-4BF5-AF45-555C3426123B}"/>
    <dgm:cxn modelId="{6C49A7BE-500C-4AC5-A710-E8229974C31A}" srcId="{E9810F14-1BF5-44A4-AEC4-4A17AB2DE431}" destId="{4038BEB5-7604-466E-83FA-045D1F513719}" srcOrd="2" destOrd="0" parTransId="{2F39A3CC-1875-4DD2-9F90-9675F485852D}" sibTransId="{14D18A58-9095-4AA8-B4AC-7025A5B213C7}"/>
    <dgm:cxn modelId="{DCAAEF28-B167-49E4-AC21-742A2EDA7163}" type="presOf" srcId="{01BD508F-3788-42FD-92FE-9BB3FFA02E5E}" destId="{414B4AA8-C1FF-49B1-AA0E-4035E42B250C}" srcOrd="0" destOrd="0" presId="urn:microsoft.com/office/officeart/2005/8/layout/chevron2"/>
    <dgm:cxn modelId="{71D6EA45-3BD8-4E0F-BDFA-208D2B570B1E}" srcId="{66472DE2-E04E-456D-9D67-FBD73D1DEAF5}" destId="{A08AE3FA-A65B-4D13-A19F-EF3E7C91B9EE}" srcOrd="0" destOrd="0" parTransId="{4FE4C9EE-721A-478D-8A05-6ED38FC3A151}" sibTransId="{977694AB-B1CF-45C8-B770-9A1E6F53E894}"/>
    <dgm:cxn modelId="{89B837FD-C2F7-4DC0-853D-65AFD6BBFF0A}" srcId="{E9810F14-1BF5-44A4-AEC4-4A17AB2DE431}" destId="{66472DE2-E04E-456D-9D67-FBD73D1DEAF5}" srcOrd="0" destOrd="0" parTransId="{264A8E06-7CFD-4E81-8761-ECA8C3DE4C71}" sibTransId="{7F139998-C901-4D12-A300-602C073EF5ED}"/>
    <dgm:cxn modelId="{D47D1FEE-F178-4160-AC6F-DF155193CE37}" type="presOf" srcId="{4F549F55-1364-4F2D-B091-C66510463328}" destId="{A2538008-293C-40DA-B828-75C9BC40C1B8}" srcOrd="0" destOrd="0" presId="urn:microsoft.com/office/officeart/2005/8/layout/chevron2"/>
    <dgm:cxn modelId="{9014E671-9F2E-414D-927B-D7EBC4CE6EF5}" type="presParOf" srcId="{4FA46BA5-DF36-47AD-8292-5F048BD85B8D}" destId="{17AACF5D-7E8A-4612-9BE0-88C0220C0AA7}" srcOrd="0" destOrd="0" presId="urn:microsoft.com/office/officeart/2005/8/layout/chevron2"/>
    <dgm:cxn modelId="{D8050D98-432A-4AB6-95D7-E7B76789BAD7}" type="presParOf" srcId="{17AACF5D-7E8A-4612-9BE0-88C0220C0AA7}" destId="{60D92A05-D190-46BD-92D4-66B7E416A4D1}" srcOrd="0" destOrd="0" presId="urn:microsoft.com/office/officeart/2005/8/layout/chevron2"/>
    <dgm:cxn modelId="{CC3729F8-46FA-49B6-A983-7D78836FE19E}" type="presParOf" srcId="{17AACF5D-7E8A-4612-9BE0-88C0220C0AA7}" destId="{3D56EB91-E9B3-45A4-B23C-0B1C582517C8}" srcOrd="1" destOrd="0" presId="urn:microsoft.com/office/officeart/2005/8/layout/chevron2"/>
    <dgm:cxn modelId="{B621DAD3-5CFB-4639-A79E-BF742D4D501A}" type="presParOf" srcId="{4FA46BA5-DF36-47AD-8292-5F048BD85B8D}" destId="{848EAA89-99B0-4F18-8562-EBAC1C703AEA}" srcOrd="1" destOrd="0" presId="urn:microsoft.com/office/officeart/2005/8/layout/chevron2"/>
    <dgm:cxn modelId="{96E4D253-9754-4D3F-B527-C2E784779AC7}" type="presParOf" srcId="{4FA46BA5-DF36-47AD-8292-5F048BD85B8D}" destId="{5CC1AB82-63A0-487A-9A6F-E7C7589D0DF4}" srcOrd="2" destOrd="0" presId="urn:microsoft.com/office/officeart/2005/8/layout/chevron2"/>
    <dgm:cxn modelId="{0F2E9576-B549-4768-AA56-DA5F0263AF7C}" type="presParOf" srcId="{5CC1AB82-63A0-487A-9A6F-E7C7589D0DF4}" destId="{414B4AA8-C1FF-49B1-AA0E-4035E42B250C}" srcOrd="0" destOrd="0" presId="urn:microsoft.com/office/officeart/2005/8/layout/chevron2"/>
    <dgm:cxn modelId="{318FCCDD-DBF5-483D-8687-ED102E198CAE}" type="presParOf" srcId="{5CC1AB82-63A0-487A-9A6F-E7C7589D0DF4}" destId="{A2538008-293C-40DA-B828-75C9BC40C1B8}" srcOrd="1" destOrd="0" presId="urn:microsoft.com/office/officeart/2005/8/layout/chevron2"/>
    <dgm:cxn modelId="{BC5EA632-2DC2-48A9-AE1C-2F693DE9E9D3}" type="presParOf" srcId="{4FA46BA5-DF36-47AD-8292-5F048BD85B8D}" destId="{BF185451-E0E8-4EA7-B5B5-D54141E8FB94}" srcOrd="3" destOrd="0" presId="urn:microsoft.com/office/officeart/2005/8/layout/chevron2"/>
    <dgm:cxn modelId="{6362BBC0-98EF-46A7-81CF-E2E18CDF11F4}" type="presParOf" srcId="{4FA46BA5-DF36-47AD-8292-5F048BD85B8D}" destId="{AD7E2A6C-E675-4724-866C-7065E5D7C5AB}" srcOrd="4" destOrd="0" presId="urn:microsoft.com/office/officeart/2005/8/layout/chevron2"/>
    <dgm:cxn modelId="{68D29A55-3584-4362-B3D7-2BC108576CD0}" type="presParOf" srcId="{AD7E2A6C-E675-4724-866C-7065E5D7C5AB}" destId="{A2FC31F9-EF3A-484E-AEB2-B91DD7028835}" srcOrd="0" destOrd="0" presId="urn:microsoft.com/office/officeart/2005/8/layout/chevron2"/>
    <dgm:cxn modelId="{C5BF67A3-90A0-4B77-B24C-0813E44EDD31}" type="presParOf" srcId="{AD7E2A6C-E675-4724-866C-7065E5D7C5AB}" destId="{00778AFF-D9FB-46F1-8F47-F2916D092AF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FE49-FEC7-49A2-A0D0-B06E33A03908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59D3-8CF4-4598-9EF5-C53C560BA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1430000" cy="843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35743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Московское княжество и его соседи в конце XIV - середине XV века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урока: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Василий </a:t>
            </a:r>
            <a:r>
              <a:rPr lang="en-US" dirty="0" smtClean="0"/>
              <a:t>I</a:t>
            </a:r>
            <a:r>
              <a:rPr lang="ru-RU" dirty="0" smtClean="0"/>
              <a:t> (1389-1425)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Московская усобица.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Распад Золотой Орды.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Союз Литвы и Польши. </a:t>
            </a:r>
            <a:r>
              <a:rPr lang="ru-RU" dirty="0" err="1" smtClean="0"/>
              <a:t>Грюнвальдская</a:t>
            </a:r>
            <a:r>
              <a:rPr lang="ru-RU" dirty="0" smtClean="0"/>
              <a:t> битва.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Образование русской, белорусской и украинской народностей.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85720" y="90441"/>
            <a:ext cx="1857388" cy="2600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50004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Донской в своём завещании передал Московское княжество, владимирский престол старшему сыну Василию.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28604"/>
            <a:ext cx="1700212" cy="23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43372" y="171448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Хан </a:t>
            </a:r>
            <a:r>
              <a:rPr lang="ru-RU" dirty="0" err="1" smtClean="0"/>
              <a:t>Тохтамыш</a:t>
            </a:r>
            <a:r>
              <a:rPr lang="ru-RU" dirty="0" smtClean="0"/>
              <a:t> лишь подтвердил права Василия Дмитриевича.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5103674"/>
            <a:ext cx="35719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1392г</a:t>
            </a:r>
            <a:r>
              <a:rPr lang="ru-RU" dirty="0" smtClean="0"/>
              <a:t>-присоединил Нижегородское княжество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Присоединил Муромское и тарусское княжество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Прекратил выплату дани и поездки за ярлыками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8896" y="2859694"/>
            <a:ext cx="2705104" cy="399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14744" y="2857496"/>
            <a:ext cx="278608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1408г.</a:t>
            </a:r>
            <a:r>
              <a:rPr lang="ru-RU" dirty="0" smtClean="0"/>
              <a:t> – военачальник </a:t>
            </a:r>
            <a:r>
              <a:rPr lang="ru-RU" dirty="0" err="1" smtClean="0"/>
              <a:t>Едигей</a:t>
            </a:r>
            <a:r>
              <a:rPr lang="ru-RU" dirty="0" smtClean="0"/>
              <a:t> организовал поход на Русь. Было сожжено множество городов, не удалось взять Москву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857752" y="4429132"/>
            <a:ext cx="928694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00496" y="5000636"/>
            <a:ext cx="264320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Русь была вынуждена продолжить уплату дани.</a:t>
            </a:r>
            <a:endParaRPr lang="ru-RU" dirty="0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2844" y="3571876"/>
            <a:ext cx="642942" cy="1857388"/>
          </a:xfrm>
          <a:prstGeom prst="curvedRightArrow">
            <a:avLst>
              <a:gd name="adj1" fmla="val 25000"/>
              <a:gd name="adj2" fmla="val 52447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214554"/>
            <a:ext cx="1857388" cy="2699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500298" y="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(1389-1425)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лево 17"/>
          <p:cNvSpPr/>
          <p:nvPr/>
        </p:nvSpPr>
        <p:spPr>
          <a:xfrm>
            <a:off x="4071934" y="1428736"/>
            <a:ext cx="2643206" cy="285752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4119562"/>
            <a:ext cx="312964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785926"/>
            <a:ext cx="1714512" cy="2260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28794" y="14285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Московская усобица.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80010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Дальнейшее объединение страны во второй четверти </a:t>
            </a:r>
            <a:r>
              <a:rPr lang="en-US" dirty="0" smtClean="0"/>
              <a:t>XV</a:t>
            </a:r>
            <a:r>
              <a:rPr lang="ru-RU" dirty="0" smtClean="0"/>
              <a:t> века замедлилось в результате междоусобной войны (продолжалась 30 лет).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285992"/>
            <a:ext cx="142875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1643042" y="2857496"/>
            <a:ext cx="857256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Василий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Василий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1857364"/>
            <a:ext cx="1857388" cy="217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643702" y="4000504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Юрий Дмитриевич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4357694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Опытный и храбрый воин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Строитель крепостей и храмов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Покровитель искусств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Князь литовский </a:t>
            </a:r>
            <a:r>
              <a:rPr lang="ru-RU" dirty="0" err="1" smtClean="0"/>
              <a:t>Витовт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228599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1430г. – </a:t>
            </a:r>
            <a:r>
              <a:rPr lang="ru-RU" dirty="0" err="1" smtClean="0"/>
              <a:t>Витовт</a:t>
            </a:r>
            <a:r>
              <a:rPr lang="ru-RU" dirty="0" smtClean="0"/>
              <a:t> умер</a:t>
            </a:r>
          </a:p>
          <a:p>
            <a:r>
              <a:rPr lang="ru-RU" dirty="0" smtClean="0"/>
              <a:t>1433г. – выгнал Василия </a:t>
            </a:r>
            <a:r>
              <a:rPr lang="en-US" dirty="0" smtClean="0"/>
              <a:t>II</a:t>
            </a:r>
            <a:r>
              <a:rPr lang="ru-RU" dirty="0" smtClean="0"/>
              <a:t> из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Москвы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536545" y="1893083"/>
            <a:ext cx="2500330" cy="2143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1" idx="1"/>
          </p:cNvCxnSpPr>
          <p:nvPr/>
        </p:nvCxnSpPr>
        <p:spPr>
          <a:xfrm rot="5400000">
            <a:off x="6372774" y="1771102"/>
            <a:ext cx="2684996" cy="2143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2786058"/>
            <a:ext cx="2285999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0"/>
            <a:ext cx="1714512" cy="2260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9"/>
            <a:ext cx="2143108" cy="2562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06" y="5214950"/>
            <a:ext cx="165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Василий Косой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1" y="3071810"/>
            <a:ext cx="16185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5072074"/>
            <a:ext cx="19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Шемяка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3500438"/>
            <a:ext cx="278608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dirty="0" smtClean="0"/>
              <a:t>Военные действия велись по    всей стране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Соперники сжигали города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Уничтожали пашни и посевы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/>
              <a:t>Уводили в плен население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14311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Василий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2172401" y="2269437"/>
            <a:ext cx="2269889" cy="1250802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06" y="71414"/>
            <a:ext cx="2643206" cy="2286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 борьбе применяли страшные расправы: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Василий </a:t>
            </a:r>
            <a:r>
              <a:rPr lang="en-US" dirty="0" smtClean="0"/>
              <a:t>II</a:t>
            </a:r>
            <a:r>
              <a:rPr lang="ru-RU" dirty="0" smtClean="0"/>
              <a:t> ослепил Василия Косого</a:t>
            </a:r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1446г. – Дмитрий </a:t>
            </a:r>
            <a:r>
              <a:rPr lang="ru-RU" dirty="0" err="1" smtClean="0"/>
              <a:t>Шемяка</a:t>
            </a:r>
            <a:r>
              <a:rPr lang="ru-RU" dirty="0" smtClean="0"/>
              <a:t> приказал выколоть глаза Василию </a:t>
            </a:r>
            <a:r>
              <a:rPr lang="en-US" dirty="0" smtClean="0"/>
              <a:t>II</a:t>
            </a:r>
            <a:r>
              <a:rPr lang="ru-RU" dirty="0" smtClean="0"/>
              <a:t> (Тёмный)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 rot="10800000">
            <a:off x="6286512" y="1000108"/>
            <a:ext cx="1928826" cy="4786346"/>
          </a:xfrm>
          <a:prstGeom prst="chevron">
            <a:avLst>
              <a:gd name="adj" fmla="val 820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214290"/>
            <a:ext cx="3143272" cy="15716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1447г.- стараниями московского боярства и духовенства стал </a:t>
            </a:r>
            <a:r>
              <a:rPr lang="ru-RU" dirty="0" smtClean="0"/>
              <a:t>Василий </a:t>
            </a:r>
            <a:r>
              <a:rPr lang="ru-RU" dirty="0" smtClean="0"/>
              <a:t>Темный водворен на московский престол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00926" y="3857628"/>
            <a:ext cx="16430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1445г.- татары совершили большой поход на Русь.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786454"/>
            <a:ext cx="80010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Война между московскими князьями замедлила ход объединения русских земель, усилила их зависимость от Орды, принесла огромные страдания людям.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14282" y="5715016"/>
            <a:ext cx="571504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3143248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о стрелкой вниз 4"/>
          <p:cNvSpPr/>
          <p:nvPr/>
        </p:nvSpPr>
        <p:spPr>
          <a:xfrm>
            <a:off x="2428860" y="1142984"/>
            <a:ext cx="3429024" cy="314327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14480" y="14285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Распад Золотой Орды.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4"/>
            <a:ext cx="280556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1142984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Завоевал Среднюю Азию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Совершил походы в Индию, Иран, Хорезм, Закавказье, Малую Азию, Китай.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В 1395г. Разгромил хана </a:t>
            </a:r>
            <a:r>
              <a:rPr lang="ru-RU" dirty="0" err="1" smtClean="0"/>
              <a:t>Тохтамыша</a:t>
            </a:r>
            <a:r>
              <a:rPr lang="ru-RU" dirty="0" smtClean="0"/>
              <a:t> и подчинил Золотую Орду.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286256"/>
            <a:ext cx="15001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Русь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4786322"/>
            <a:ext cx="12858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Елец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286248" y="4857760"/>
            <a:ext cx="1643074" cy="57150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Рязань и Москва</a:t>
            </a:r>
            <a:endParaRPr lang="ru-RU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643570" y="5000636"/>
            <a:ext cx="785818" cy="1143008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643578"/>
            <a:ext cx="371477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Подняли восстание покорённые народы, повернул на юг.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642918"/>
            <a:ext cx="192879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1405 –смерть Тимура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6072198" y="1928802"/>
          <a:ext cx="290512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858016" y="4071942"/>
            <a:ext cx="2175828" cy="677202"/>
            <a:chOff x="729295" y="1672659"/>
            <a:chExt cx="2175828" cy="677202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1478608" y="923346"/>
              <a:ext cx="677202" cy="2175828"/>
            </a:xfrm>
            <a:prstGeom prst="round2Same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729295" y="1705717"/>
              <a:ext cx="2142770" cy="61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/>
                <a:t>Крымское</a:t>
              </a:r>
              <a:endParaRPr lang="ru-RU" sz="18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72198" y="1500174"/>
            <a:ext cx="29289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Начались усобицы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429132"/>
            <a:ext cx="192879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Сер. </a:t>
            </a:r>
            <a:r>
              <a:rPr lang="en-US" dirty="0" smtClean="0"/>
              <a:t>XV</a:t>
            </a:r>
            <a:r>
              <a:rPr lang="ru-RU" dirty="0" smtClean="0"/>
              <a:t>в. – новая опасность для Руси – Османская империя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4857760"/>
            <a:ext cx="23574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Набеги не прекратились!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Graphic spid="13" grpId="0">
        <p:bldAsOne/>
      </p:bldGraphic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верх 12"/>
          <p:cNvSpPr/>
          <p:nvPr/>
        </p:nvSpPr>
        <p:spPr>
          <a:xfrm>
            <a:off x="3428992" y="4071942"/>
            <a:ext cx="1714512" cy="2773916"/>
          </a:xfrm>
          <a:prstGeom prst="upArrowCallout">
            <a:avLst>
              <a:gd name="adj1" fmla="val 25961"/>
              <a:gd name="adj2" fmla="val 25000"/>
              <a:gd name="adj3" fmla="val 18273"/>
              <a:gd name="adj4" fmla="val 751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52" y="28572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Союз Литвы и Польши.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Грюнвальдская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битва.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30003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Все попытки  Литвы подчинить себе Северо-Восточную Русь встречали отпор со стороны Москвы.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1857364"/>
            <a:ext cx="15716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000108"/>
            <a:ext cx="35719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Тевтонский орден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768" y="1785926"/>
            <a:ext cx="15716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Польша</a:t>
            </a:r>
            <a:endParaRPr lang="ru-RU" dirty="0"/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>
            <a:off x="5715008" y="1500174"/>
            <a:ext cx="1214446" cy="571504"/>
          </a:xfrm>
          <a:prstGeom prst="leftRigh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2143116"/>
            <a:ext cx="25717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1385г.- заключена уния Литвы с Польшей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3714744" y="2214555"/>
            <a:ext cx="1381126" cy="18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786322"/>
            <a:ext cx="1428760" cy="172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43306" y="3714752"/>
            <a:ext cx="150019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Князь Ягайло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6488668"/>
            <a:ext cx="146129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Князь </a:t>
            </a:r>
            <a:r>
              <a:rPr lang="ru-RU" dirty="0" err="1" smtClean="0"/>
              <a:t>Витовт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786454"/>
            <a:ext cx="350046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1392г. –добился независимости Литовского княжества и стал его великим князем.</a:t>
            </a:r>
            <a:endParaRPr lang="ru-RU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78" y="3786190"/>
            <a:ext cx="1357322" cy="186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Штриховая стрелка вправо 15"/>
          <p:cNvSpPr/>
          <p:nvPr/>
        </p:nvSpPr>
        <p:spPr>
          <a:xfrm>
            <a:off x="5214942" y="3714752"/>
            <a:ext cx="2928958" cy="221457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Заключил союзный договор: </a:t>
            </a:r>
            <a:r>
              <a:rPr lang="ru-RU" dirty="0" err="1" smtClean="0"/>
              <a:t>Тохтамыш</a:t>
            </a:r>
            <a:r>
              <a:rPr lang="ru-RU" dirty="0" smtClean="0"/>
              <a:t>- Сарай, </a:t>
            </a:r>
            <a:r>
              <a:rPr lang="ru-RU" dirty="0" err="1" smtClean="0"/>
              <a:t>Витовт</a:t>
            </a:r>
            <a:r>
              <a:rPr lang="ru-RU" dirty="0" smtClean="0"/>
              <a:t> в Москве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5643578"/>
            <a:ext cx="31432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1404- присоединил Смоленск</a:t>
            </a:r>
          </a:p>
          <a:p>
            <a:r>
              <a:rPr lang="ru-RU" dirty="0" smtClean="0"/>
              <a:t>1406 –начал войну против Пскова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214554"/>
            <a:ext cx="3286148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 июля 1410 г. Возле селения </a:t>
            </a:r>
            <a:r>
              <a:rPr lang="ru-RU" dirty="0" err="1" smtClean="0"/>
              <a:t>Грюнвальд</a:t>
            </a:r>
            <a:r>
              <a:rPr lang="ru-RU" dirty="0" smtClean="0"/>
              <a:t> произошла битва. Участвовало 60 тыс. человек. Орден был разгромлен.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3071802" y="1214422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00438"/>
            <a:ext cx="2571736" cy="18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12" y="142852"/>
            <a:ext cx="90011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русской, белорусской и украинской народностей.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 второй половины </a:t>
            </a:r>
            <a:r>
              <a:rPr lang="en-US" dirty="0" smtClean="0"/>
              <a:t>XIII</a:t>
            </a:r>
            <a:r>
              <a:rPr lang="ru-RU" dirty="0" smtClean="0"/>
              <a:t> века отдельные части Руси оказались разобщенными, их разделяли границы разных государств.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714488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Северо</a:t>
            </a:r>
            <a:r>
              <a:rPr lang="ru-RU" dirty="0" smtClean="0"/>
              <a:t> –Восточная Русь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3116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Общий язык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Особенности 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хозяйственной жизни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Культура и быт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1035819" y="2393149"/>
            <a:ext cx="857256" cy="235745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4071942"/>
            <a:ext cx="22145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Великорусская народность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1643050"/>
            <a:ext cx="25003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Юго</a:t>
            </a:r>
            <a:r>
              <a:rPr lang="ru-RU" dirty="0" smtClean="0"/>
              <a:t>- Западная и Западная Русь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29388" y="1571612"/>
            <a:ext cx="2571768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составе Польши, Литвы, Венгрии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357430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Объединяла православная вера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Сохранили особенности местных диалектов, быта, культуры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Сложились особенности речи – мягкость и певучесть(юго-запад), аканье и твердость(запад)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Складываются отличные от великорусских обычаи и традиции, культура и искусство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5072074"/>
            <a:ext cx="55007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Древнерусская народность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143644"/>
            <a:ext cx="16836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Великорусская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6215082"/>
            <a:ext cx="13514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Украинская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6072206"/>
            <a:ext cx="1452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Белорусская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5500702"/>
            <a:ext cx="200026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107653" y="582217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9124" y="5500702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Несмотря на династическую войну, Москва не утратила ведущих позиций в русских землях.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Укреплению объединительной роли Москвы способствовали и внешнеполитические обстоятельства – распад Золотой Орды и утверждение в Литовском княжестве католической церкви.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552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Московское княжество и его соседи в конце XIV - середине XV века</vt:lpstr>
      <vt:lpstr>План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Московское княжество и его соседи в конце XIV - середине XV века</dc:title>
  <dc:creator>СемьЯ</dc:creator>
  <cp:lastModifiedBy>vtkbjhf</cp:lastModifiedBy>
  <cp:revision>20</cp:revision>
  <dcterms:created xsi:type="dcterms:W3CDTF">2011-04-20T13:23:44Z</dcterms:created>
  <dcterms:modified xsi:type="dcterms:W3CDTF">2014-02-02T14:14:54Z</dcterms:modified>
</cp:coreProperties>
</file>