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7A250-B768-42DE-A7D7-5A8E42100989}" type="doc">
      <dgm:prSet loTypeId="urn:microsoft.com/office/officeart/2005/8/layout/hProcess9" loCatId="process" qsTypeId="urn:microsoft.com/office/officeart/2005/8/quickstyle/3d4" qsCatId="3D" csTypeId="urn:microsoft.com/office/officeart/2005/8/colors/accent0_1" csCatId="mainScheme" phldr="1"/>
      <dgm:spPr/>
    </dgm:pt>
    <dgm:pt modelId="{34B65BD8-84F8-4F15-9A86-265D27B6F454}">
      <dgm:prSet phldrT="[Текст]"/>
      <dgm:spPr/>
      <dgm:t>
        <a:bodyPr/>
        <a:lstStyle/>
        <a:p>
          <a:r>
            <a:rPr lang="ru-RU" dirty="0" smtClean="0"/>
            <a:t>40-е г.11 века</a:t>
          </a:r>
          <a:endParaRPr lang="ru-RU" dirty="0"/>
        </a:p>
      </dgm:t>
    </dgm:pt>
    <dgm:pt modelId="{B361039E-5DC1-4D24-863F-1D7ACC321148}" type="parTrans" cxnId="{59CCD4C7-8876-4527-ACFD-D28DD13BCC78}">
      <dgm:prSet/>
      <dgm:spPr/>
      <dgm:t>
        <a:bodyPr/>
        <a:lstStyle/>
        <a:p>
          <a:endParaRPr lang="ru-RU"/>
        </a:p>
      </dgm:t>
    </dgm:pt>
    <dgm:pt modelId="{42AE60BF-4FA5-43F4-B3BB-FB0C8038B0E4}" type="sibTrans" cxnId="{59CCD4C7-8876-4527-ACFD-D28DD13BCC78}">
      <dgm:prSet/>
      <dgm:spPr/>
      <dgm:t>
        <a:bodyPr/>
        <a:lstStyle/>
        <a:p>
          <a:endParaRPr lang="ru-RU"/>
        </a:p>
      </dgm:t>
    </dgm:pt>
    <dgm:pt modelId="{1645CC47-C1F2-445A-B37C-A6674A3F52E1}">
      <dgm:prSet phldrT="[Текст]"/>
      <dgm:spPr/>
      <dgm:t>
        <a:bodyPr/>
        <a:lstStyle/>
        <a:p>
          <a:r>
            <a:rPr lang="ru-RU" dirty="0" smtClean="0"/>
            <a:t>1165</a:t>
          </a:r>
          <a:endParaRPr lang="ru-RU" dirty="0"/>
        </a:p>
      </dgm:t>
    </dgm:pt>
    <dgm:pt modelId="{2C954021-C89F-45D4-A8F3-6962DCDE883F}" type="parTrans" cxnId="{B72125AB-C487-43A6-8C02-51FAF36DEB33}">
      <dgm:prSet/>
      <dgm:spPr/>
      <dgm:t>
        <a:bodyPr/>
        <a:lstStyle/>
        <a:p>
          <a:endParaRPr lang="ru-RU"/>
        </a:p>
      </dgm:t>
    </dgm:pt>
    <dgm:pt modelId="{1B2F6790-D19A-4DC4-ADF9-AAA1C7C2D7BA}" type="sibTrans" cxnId="{B72125AB-C487-43A6-8C02-51FAF36DEB33}">
      <dgm:prSet/>
      <dgm:spPr/>
      <dgm:t>
        <a:bodyPr/>
        <a:lstStyle/>
        <a:p>
          <a:endParaRPr lang="ru-RU"/>
        </a:p>
      </dgm:t>
    </dgm:pt>
    <dgm:pt modelId="{8D0B6E0F-73E9-4845-9DD2-8B13560A14A5}">
      <dgm:prSet phldrT="[Текст]"/>
      <dgm:spPr/>
      <dgm:t>
        <a:bodyPr/>
        <a:lstStyle/>
        <a:p>
          <a:r>
            <a:rPr lang="ru-RU" dirty="0" smtClean="0"/>
            <a:t>1185</a:t>
          </a:r>
          <a:endParaRPr lang="ru-RU" dirty="0"/>
        </a:p>
      </dgm:t>
    </dgm:pt>
    <dgm:pt modelId="{347B6E74-85AE-4708-A957-3A4211E72A44}" type="parTrans" cxnId="{A3789629-16E8-451A-B88B-F30444AE2254}">
      <dgm:prSet/>
      <dgm:spPr/>
      <dgm:t>
        <a:bodyPr/>
        <a:lstStyle/>
        <a:p>
          <a:endParaRPr lang="ru-RU"/>
        </a:p>
      </dgm:t>
    </dgm:pt>
    <dgm:pt modelId="{80866B57-56C8-4D27-982D-3BE16C2FC41F}" type="sibTrans" cxnId="{A3789629-16E8-451A-B88B-F30444AE2254}">
      <dgm:prSet/>
      <dgm:spPr/>
      <dgm:t>
        <a:bodyPr/>
        <a:lstStyle/>
        <a:p>
          <a:endParaRPr lang="ru-RU"/>
        </a:p>
      </dgm:t>
    </dgm:pt>
    <dgm:pt modelId="{E935FE1A-4F0B-4943-AEE2-B838AC7A5AD4}">
      <dgm:prSet phldrT="[Текст]"/>
      <dgm:spPr/>
      <dgm:t>
        <a:bodyPr/>
        <a:lstStyle/>
        <a:p>
          <a:r>
            <a:rPr lang="ru-RU" dirty="0" smtClean="0"/>
            <a:t>1037</a:t>
          </a:r>
          <a:endParaRPr lang="ru-RU" dirty="0"/>
        </a:p>
      </dgm:t>
    </dgm:pt>
    <dgm:pt modelId="{B08DA773-879A-4315-A238-AD5E192BBE91}" type="sibTrans" cxnId="{6FFFF5DB-A427-41CB-9D6A-66FEA7006A04}">
      <dgm:prSet/>
      <dgm:spPr/>
      <dgm:t>
        <a:bodyPr/>
        <a:lstStyle/>
        <a:p>
          <a:endParaRPr lang="ru-RU"/>
        </a:p>
      </dgm:t>
    </dgm:pt>
    <dgm:pt modelId="{E9A97B16-13F0-4710-8D56-91A8F8C19F70}" type="parTrans" cxnId="{6FFFF5DB-A427-41CB-9D6A-66FEA7006A04}">
      <dgm:prSet/>
      <dgm:spPr/>
      <dgm:t>
        <a:bodyPr/>
        <a:lstStyle/>
        <a:p>
          <a:endParaRPr lang="ru-RU"/>
        </a:p>
      </dgm:t>
    </dgm:pt>
    <dgm:pt modelId="{9B07D9BE-1B2B-45B3-9089-47DB4FBD4508}" type="pres">
      <dgm:prSet presAssocID="{BEC7A250-B768-42DE-A7D7-5A8E42100989}" presName="CompostProcess" presStyleCnt="0">
        <dgm:presLayoutVars>
          <dgm:dir/>
          <dgm:resizeHandles val="exact"/>
        </dgm:presLayoutVars>
      </dgm:prSet>
      <dgm:spPr/>
    </dgm:pt>
    <dgm:pt modelId="{3FAF4AEB-3C37-4724-B7D5-B599C01DB586}" type="pres">
      <dgm:prSet presAssocID="{BEC7A250-B768-42DE-A7D7-5A8E42100989}" presName="arrow" presStyleLbl="bgShp" presStyleIdx="0" presStyleCnt="1"/>
      <dgm:spPr/>
    </dgm:pt>
    <dgm:pt modelId="{FB14BEB0-76ED-4CC7-A9D3-E490FC52E1B5}" type="pres">
      <dgm:prSet presAssocID="{BEC7A250-B768-42DE-A7D7-5A8E42100989}" presName="linearProcess" presStyleCnt="0"/>
      <dgm:spPr/>
    </dgm:pt>
    <dgm:pt modelId="{A8BE1E33-EDA0-4DC3-82DA-94BE644A2BAB}" type="pres">
      <dgm:prSet presAssocID="{E935FE1A-4F0B-4943-AEE2-B838AC7A5AD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B3978-A16F-4F99-8B87-FA939DC87B22}" type="pres">
      <dgm:prSet presAssocID="{B08DA773-879A-4315-A238-AD5E192BBE91}" presName="sibTrans" presStyleCnt="0"/>
      <dgm:spPr/>
    </dgm:pt>
    <dgm:pt modelId="{5DE3D43E-2FB6-4615-853B-17DF384EC8E3}" type="pres">
      <dgm:prSet presAssocID="{34B65BD8-84F8-4F15-9A86-265D27B6F45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E7964-9223-4AF3-84C4-8531E4EBE812}" type="pres">
      <dgm:prSet presAssocID="{42AE60BF-4FA5-43F4-B3BB-FB0C8038B0E4}" presName="sibTrans" presStyleCnt="0"/>
      <dgm:spPr/>
    </dgm:pt>
    <dgm:pt modelId="{E98589EB-FB66-481D-99CC-B4F2D42C0D5C}" type="pres">
      <dgm:prSet presAssocID="{1645CC47-C1F2-445A-B37C-A6674A3F52E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D2274-DBC6-4E85-8E0C-0AD775B1051A}" type="pres">
      <dgm:prSet presAssocID="{1B2F6790-D19A-4DC4-ADF9-AAA1C7C2D7BA}" presName="sibTrans" presStyleCnt="0"/>
      <dgm:spPr/>
    </dgm:pt>
    <dgm:pt modelId="{0BC69C59-D754-42C6-8FDC-630C8A61779A}" type="pres">
      <dgm:prSet presAssocID="{8D0B6E0F-73E9-4845-9DD2-8B13560A14A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F1701-666D-4A52-9359-B931D5DBDD6C}" type="presOf" srcId="{E935FE1A-4F0B-4943-AEE2-B838AC7A5AD4}" destId="{A8BE1E33-EDA0-4DC3-82DA-94BE644A2BAB}" srcOrd="0" destOrd="0" presId="urn:microsoft.com/office/officeart/2005/8/layout/hProcess9"/>
    <dgm:cxn modelId="{B72125AB-C487-43A6-8C02-51FAF36DEB33}" srcId="{BEC7A250-B768-42DE-A7D7-5A8E42100989}" destId="{1645CC47-C1F2-445A-B37C-A6674A3F52E1}" srcOrd="2" destOrd="0" parTransId="{2C954021-C89F-45D4-A8F3-6962DCDE883F}" sibTransId="{1B2F6790-D19A-4DC4-ADF9-AAA1C7C2D7BA}"/>
    <dgm:cxn modelId="{19591263-B1E6-4E50-A8E5-A42BBE303CBD}" type="presOf" srcId="{1645CC47-C1F2-445A-B37C-A6674A3F52E1}" destId="{E98589EB-FB66-481D-99CC-B4F2D42C0D5C}" srcOrd="0" destOrd="0" presId="urn:microsoft.com/office/officeart/2005/8/layout/hProcess9"/>
    <dgm:cxn modelId="{A3789629-16E8-451A-B88B-F30444AE2254}" srcId="{BEC7A250-B768-42DE-A7D7-5A8E42100989}" destId="{8D0B6E0F-73E9-4845-9DD2-8B13560A14A5}" srcOrd="3" destOrd="0" parTransId="{347B6E74-85AE-4708-A957-3A4211E72A44}" sibTransId="{80866B57-56C8-4D27-982D-3BE16C2FC41F}"/>
    <dgm:cxn modelId="{49C3FA5A-7C19-40F4-B0DA-7E43765A81D4}" type="presOf" srcId="{34B65BD8-84F8-4F15-9A86-265D27B6F454}" destId="{5DE3D43E-2FB6-4615-853B-17DF384EC8E3}" srcOrd="0" destOrd="0" presId="urn:microsoft.com/office/officeart/2005/8/layout/hProcess9"/>
    <dgm:cxn modelId="{59CCD4C7-8876-4527-ACFD-D28DD13BCC78}" srcId="{BEC7A250-B768-42DE-A7D7-5A8E42100989}" destId="{34B65BD8-84F8-4F15-9A86-265D27B6F454}" srcOrd="1" destOrd="0" parTransId="{B361039E-5DC1-4D24-863F-1D7ACC321148}" sibTransId="{42AE60BF-4FA5-43F4-B3BB-FB0C8038B0E4}"/>
    <dgm:cxn modelId="{6FFFF5DB-A427-41CB-9D6A-66FEA7006A04}" srcId="{BEC7A250-B768-42DE-A7D7-5A8E42100989}" destId="{E935FE1A-4F0B-4943-AEE2-B838AC7A5AD4}" srcOrd="0" destOrd="0" parTransId="{E9A97B16-13F0-4710-8D56-91A8F8C19F70}" sibTransId="{B08DA773-879A-4315-A238-AD5E192BBE91}"/>
    <dgm:cxn modelId="{5463A124-057B-4BD9-8AE7-A64D30498D7D}" type="presOf" srcId="{8D0B6E0F-73E9-4845-9DD2-8B13560A14A5}" destId="{0BC69C59-D754-42C6-8FDC-630C8A61779A}" srcOrd="0" destOrd="0" presId="urn:microsoft.com/office/officeart/2005/8/layout/hProcess9"/>
    <dgm:cxn modelId="{2065B865-276A-48E3-8179-A9F821EE35F7}" type="presOf" srcId="{BEC7A250-B768-42DE-A7D7-5A8E42100989}" destId="{9B07D9BE-1B2B-45B3-9089-47DB4FBD4508}" srcOrd="0" destOrd="0" presId="urn:microsoft.com/office/officeart/2005/8/layout/hProcess9"/>
    <dgm:cxn modelId="{5CC8EEEC-9C42-46A7-834A-ACF797DD8F6E}" type="presParOf" srcId="{9B07D9BE-1B2B-45B3-9089-47DB4FBD4508}" destId="{3FAF4AEB-3C37-4724-B7D5-B599C01DB586}" srcOrd="0" destOrd="0" presId="urn:microsoft.com/office/officeart/2005/8/layout/hProcess9"/>
    <dgm:cxn modelId="{55B0483B-1D9B-4223-8A20-5F698F878ED9}" type="presParOf" srcId="{9B07D9BE-1B2B-45B3-9089-47DB4FBD4508}" destId="{FB14BEB0-76ED-4CC7-A9D3-E490FC52E1B5}" srcOrd="1" destOrd="0" presId="urn:microsoft.com/office/officeart/2005/8/layout/hProcess9"/>
    <dgm:cxn modelId="{AFCEBEB7-7CE8-49A4-9885-B26EC3BA9D9A}" type="presParOf" srcId="{FB14BEB0-76ED-4CC7-A9D3-E490FC52E1B5}" destId="{A8BE1E33-EDA0-4DC3-82DA-94BE644A2BAB}" srcOrd="0" destOrd="0" presId="urn:microsoft.com/office/officeart/2005/8/layout/hProcess9"/>
    <dgm:cxn modelId="{B5D56417-994A-4834-B5D6-183872CBA4A3}" type="presParOf" srcId="{FB14BEB0-76ED-4CC7-A9D3-E490FC52E1B5}" destId="{2A0B3978-A16F-4F99-8B87-FA939DC87B22}" srcOrd="1" destOrd="0" presId="urn:microsoft.com/office/officeart/2005/8/layout/hProcess9"/>
    <dgm:cxn modelId="{8826DF0E-7EA3-4F86-81D9-4410E4D42778}" type="presParOf" srcId="{FB14BEB0-76ED-4CC7-A9D3-E490FC52E1B5}" destId="{5DE3D43E-2FB6-4615-853B-17DF384EC8E3}" srcOrd="2" destOrd="0" presId="urn:microsoft.com/office/officeart/2005/8/layout/hProcess9"/>
    <dgm:cxn modelId="{3E12B933-83BF-4E47-9B99-2C5778759550}" type="presParOf" srcId="{FB14BEB0-76ED-4CC7-A9D3-E490FC52E1B5}" destId="{2CFE7964-9223-4AF3-84C4-8531E4EBE812}" srcOrd="3" destOrd="0" presId="urn:microsoft.com/office/officeart/2005/8/layout/hProcess9"/>
    <dgm:cxn modelId="{EAC72898-F62B-4CAC-8986-D61E443D3371}" type="presParOf" srcId="{FB14BEB0-76ED-4CC7-A9D3-E490FC52E1B5}" destId="{E98589EB-FB66-481D-99CC-B4F2D42C0D5C}" srcOrd="4" destOrd="0" presId="urn:microsoft.com/office/officeart/2005/8/layout/hProcess9"/>
    <dgm:cxn modelId="{AAB675F8-251C-4818-9784-9C2145DD8100}" type="presParOf" srcId="{FB14BEB0-76ED-4CC7-A9D3-E490FC52E1B5}" destId="{DA2D2274-DBC6-4E85-8E0C-0AD775B1051A}" srcOrd="5" destOrd="0" presId="urn:microsoft.com/office/officeart/2005/8/layout/hProcess9"/>
    <dgm:cxn modelId="{6894E867-CBD0-4ED0-93CF-34F679E8FC83}" type="presParOf" srcId="{FB14BEB0-76ED-4CC7-A9D3-E490FC52E1B5}" destId="{0BC69C59-D754-42C6-8FDC-630C8A6177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F4AEB-3C37-4724-B7D5-B599C01DB586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E1E33-EDA0-4DC3-82DA-94BE644A2BAB}">
      <dsp:nvSpPr>
        <dsp:cNvPr id="0" name=""/>
        <dsp:cNvSpPr/>
      </dsp:nvSpPr>
      <dsp:spPr>
        <a:xfrm>
          <a:off x="5050" y="1219199"/>
          <a:ext cx="145963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1037</a:t>
          </a:r>
          <a:endParaRPr lang="ru-RU" sz="2900" kern="1200" dirty="0"/>
        </a:p>
      </dsp:txBody>
      <dsp:txXfrm>
        <a:off x="76304" y="1290453"/>
        <a:ext cx="1317128" cy="1483092"/>
      </dsp:txXfrm>
    </dsp:sp>
    <dsp:sp modelId="{5DE3D43E-2FB6-4615-853B-17DF384EC8E3}">
      <dsp:nvSpPr>
        <dsp:cNvPr id="0" name=""/>
        <dsp:cNvSpPr/>
      </dsp:nvSpPr>
      <dsp:spPr>
        <a:xfrm>
          <a:off x="1547138" y="1219199"/>
          <a:ext cx="145963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40-е г.11 века</a:t>
          </a:r>
          <a:endParaRPr lang="ru-RU" sz="2900" kern="1200" dirty="0"/>
        </a:p>
      </dsp:txBody>
      <dsp:txXfrm>
        <a:off x="1618392" y="1290453"/>
        <a:ext cx="1317128" cy="1483092"/>
      </dsp:txXfrm>
    </dsp:sp>
    <dsp:sp modelId="{E98589EB-FB66-481D-99CC-B4F2D42C0D5C}">
      <dsp:nvSpPr>
        <dsp:cNvPr id="0" name=""/>
        <dsp:cNvSpPr/>
      </dsp:nvSpPr>
      <dsp:spPr>
        <a:xfrm>
          <a:off x="3089225" y="1219199"/>
          <a:ext cx="145963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1165</a:t>
          </a:r>
          <a:endParaRPr lang="ru-RU" sz="2900" kern="1200" dirty="0"/>
        </a:p>
      </dsp:txBody>
      <dsp:txXfrm>
        <a:off x="3160479" y="1290453"/>
        <a:ext cx="1317128" cy="1483092"/>
      </dsp:txXfrm>
    </dsp:sp>
    <dsp:sp modelId="{0BC69C59-D754-42C6-8FDC-630C8A61779A}">
      <dsp:nvSpPr>
        <dsp:cNvPr id="0" name=""/>
        <dsp:cNvSpPr/>
      </dsp:nvSpPr>
      <dsp:spPr>
        <a:xfrm>
          <a:off x="4631312" y="1219199"/>
          <a:ext cx="1459636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1185</a:t>
          </a:r>
          <a:endParaRPr lang="ru-RU" sz="2900" kern="1200" dirty="0"/>
        </a:p>
      </dsp:txBody>
      <dsp:txXfrm>
        <a:off x="4702566" y="1290453"/>
        <a:ext cx="1317128" cy="1483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5219-90DC-4EF3-A73D-2D81D668FA84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909E-C740-455A-8CCA-72C311CD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Путешествие по культурной России</a:t>
            </a:r>
            <a:endParaRPr lang="ru-RU" sz="3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Сопоставь памятники архитектуры с их создателями</a:t>
            </a:r>
            <a:endParaRPr lang="ru-RU" sz="28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0728"/>
            <a:ext cx="259228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924944"/>
            <a:ext cx="2153394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2828"/>
            <a:ext cx="2879601" cy="3496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22920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Руффо</a:t>
            </a:r>
            <a:r>
              <a:rPr lang="ru-RU" sz="20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и </a:t>
            </a:r>
            <a:r>
              <a:rPr lang="ru-RU" sz="2000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Солари</a:t>
            </a:r>
            <a:endParaRPr lang="ru-RU" sz="20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48478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Алевиз</a:t>
            </a:r>
            <a:r>
              <a:rPr lang="ru-RU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Новый</a:t>
            </a:r>
            <a:endParaRPr lang="ru-RU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465313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Аристотель </a:t>
            </a:r>
            <a:r>
              <a:rPr lang="ru-RU" sz="2000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Фиорованти</a:t>
            </a:r>
            <a:endParaRPr lang="ru-RU" sz="20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Назовите название произведений и их авторов</a:t>
            </a:r>
            <a:endParaRPr lang="ru-RU" sz="28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58771"/>
            <a:ext cx="4752528" cy="502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57332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Андрей </a:t>
            </a:r>
            <a:r>
              <a:rPr lang="ru-RU" sz="2800" i="1" dirty="0">
                <a:latin typeface="Batang" panose="02030600000101010101" pitchFamily="18" charset="-127"/>
                <a:ea typeface="Batang" panose="02030600000101010101" pitchFamily="18" charset="-127"/>
              </a:rPr>
              <a:t>Р</a:t>
            </a:r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ублев</a:t>
            </a:r>
            <a:endParaRPr lang="ru-RU" sz="28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58771"/>
            <a:ext cx="5184576" cy="5022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5776" y="544522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Дионисий</a:t>
            </a:r>
            <a:endParaRPr lang="ru-RU" sz="28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184576" cy="5112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5892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Феофан Грек</a:t>
            </a:r>
            <a:endParaRPr lang="ru-RU" sz="2800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184575" cy="5112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52292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Андрей Рублев</a:t>
            </a:r>
            <a:endParaRPr lang="ru-RU" sz="28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260648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" y="0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 чем или о ком идет речь?</a:t>
            </a:r>
            <a:endParaRPr lang="ru-RU" sz="28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68" y="1196751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Повесть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сказочного характера о </a:t>
            </a:r>
            <a:r>
              <a:rPr lang="ru-RU" sz="2400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муромском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князе и его жене, 15 век, предполагаемый автор Ермолай –</a:t>
            </a:r>
            <a:r>
              <a:rPr lang="ru-RU" sz="2400" i="1" dirty="0" err="1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Еразм</a:t>
            </a:r>
            <a:endParaRPr lang="ru-RU" sz="2400" i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Мастер 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отливший царь пушку…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Имя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тверского купца совершившего путешествие в Индию…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Литературное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произведение , написанное или отредактированное Сильвестром в 16 веке…..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Фамилия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русского первопечатника…..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Христианская </a:t>
            </a:r>
            <a:r>
              <a:rPr lang="ru-RU" sz="24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богослужебная книга, первая печатная книга Ивана Федорова ……</a:t>
            </a:r>
          </a:p>
          <a:p>
            <a:endParaRPr lang="ru-RU" sz="2400" i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4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6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Древняя Русь</a:t>
            </a:r>
            <a:endParaRPr lang="ru-RU" sz="4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pic>
        <p:nvPicPr>
          <p:cNvPr id="6146" name="Picture 4" descr="Рисунок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654175"/>
            <a:ext cx="36750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Рисунок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482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27313" y="4005263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79511" y="332656"/>
            <a:ext cx="784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Решение исторических  задач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32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Укажите все, что вы знаете об этом здании:</a:t>
            </a:r>
            <a:endParaRPr lang="ru-RU" sz="32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/>
            <a:r>
              <a:rPr lang="ru-RU" sz="3200" b="1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Местоположение.</a:t>
            </a:r>
            <a:endParaRPr lang="ru-RU" sz="32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/>
            <a:r>
              <a:rPr lang="ru-RU" sz="3200" b="1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Строители (не обязательно имена, главное происхождение, например – новгородцы).</a:t>
            </a:r>
            <a:endParaRPr lang="ru-RU" sz="32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/>
            <a:r>
              <a:rPr lang="ru-RU" sz="3200" b="1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Все данные, которые можете вспомнить.(при ком построили, что символизирует </a:t>
            </a:r>
            <a:r>
              <a:rPr lang="ru-RU" sz="3200" b="1" i="1" dirty="0" err="1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итд</a:t>
            </a:r>
            <a:r>
              <a:rPr lang="ru-RU" sz="3200" b="1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).</a:t>
            </a:r>
            <a:endParaRPr lang="ru-RU" sz="32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614502" cy="7074024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486274" y="44624"/>
            <a:ext cx="2808312" cy="3816424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364088" y="0"/>
            <a:ext cx="2808312" cy="3861048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67544" y="3573016"/>
            <a:ext cx="3024336" cy="3284984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376425" y="3703340"/>
            <a:ext cx="3024336" cy="3024336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204864"/>
            <a:ext cx="10465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2322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ЕГЭ\история\памятники архитектуры\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26967" r="58058" b="21303"/>
          <a:stretch/>
        </p:blipFill>
        <p:spPr bwMode="auto">
          <a:xfrm>
            <a:off x="5724127" y="836712"/>
            <a:ext cx="21602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ЕГЭ\история\памятники архитектуры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8098" r="60680" b="11485"/>
          <a:stretch/>
        </p:blipFill>
        <p:spPr bwMode="auto">
          <a:xfrm>
            <a:off x="1062338" y="4243400"/>
            <a:ext cx="16561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ЕГЭ\история\памятники архитектуры\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16059" r="61813" b="17457"/>
          <a:stretch/>
        </p:blipFill>
        <p:spPr bwMode="auto">
          <a:xfrm>
            <a:off x="5777837" y="4348516"/>
            <a:ext cx="2221512" cy="17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" y="-6041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ЛЕНТА ВРЕМЕНИ</a:t>
            </a:r>
            <a:endParaRPr lang="ru-RU" sz="40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2687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Что произошло в данный период времени</a:t>
            </a:r>
            <a:endParaRPr lang="ru-RU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14370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88" y="2540490"/>
            <a:ext cx="1635646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8" y="2534818"/>
            <a:ext cx="1561578" cy="1661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40490"/>
            <a:ext cx="1440160" cy="1656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3307" r="10865" b="4217"/>
          <a:stretch/>
        </p:blipFill>
        <p:spPr>
          <a:xfrm>
            <a:off x="5940152" y="2534819"/>
            <a:ext cx="1368152" cy="1661856"/>
          </a:xfrm>
          <a:prstGeom prst="rect">
            <a:avLst/>
          </a:prstGeom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462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Какой вклад в развитие культуры был внесен данной личностью</a:t>
            </a:r>
            <a:r>
              <a:rPr lang="ru-RU" sz="3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ru-RU" sz="36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7809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endParaRPr lang="ru-RU" sz="20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 именами византийских монахов-миссионеров Кирилла и </a:t>
            </a:r>
            <a:r>
              <a:rPr lang="ru-RU" i="1" dirty="0" err="1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Мефодия</a:t>
            </a:r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знаменитых "</a:t>
            </a:r>
            <a:r>
              <a:rPr lang="ru-RU" i="1" dirty="0" err="1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Солунских</a:t>
            </a:r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братьев» связано……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8012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Первым известным автором литературного произведения на Руси стал священник княжеской церкви в </a:t>
            </a:r>
            <a:r>
              <a:rPr lang="ru-RU" i="1" dirty="0" err="1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Берестове</a:t>
            </a:r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впоследствии митрополит </a:t>
            </a:r>
            <a:r>
              <a:rPr lang="ru-RU" i="1" dirty="0" err="1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Иларион</a:t>
            </a:r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 В начале 40-х гг. XI в. он создал свое знаменитое……..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43711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Белокаменная резьба Владимиро-Суздальской Руси, особенно времен ……правления князей, ярко выраженная в украшениях дворцов, соборов, стала примечательной чертой древнего русского искусства вообще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4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последней четверти XI в. начинает работать над своими сочинениями монах Нестор. Летопись была его завершающей фундаментальной работой. До этого он создал знаменитое "Чтение о житии Бориса и Глеба". В нем, как и в "Слове" </a:t>
            </a:r>
            <a:r>
              <a:rPr lang="ru-RU" sz="2000" i="1" dirty="0" err="1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Илариона</a:t>
            </a:r>
            <a:r>
              <a:rPr lang="ru-RU" sz="2000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как позднее в </a:t>
            </a:r>
            <a:r>
              <a:rPr lang="ru-RU" sz="20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«…………….», </a:t>
            </a:r>
            <a:r>
              <a:rPr lang="ru-RU" sz="2000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звучат идеи единства Руси, воздается должное ее защитникам и </a:t>
            </a:r>
            <a:r>
              <a:rPr lang="ru-RU" sz="20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радетелям</a:t>
            </a:r>
            <a:endParaRPr lang="ru-RU" sz="20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0434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 склоне лет Владимир Мономах пишет свое знаменитое «……….», ставшее одним из любимых чтений русских людей раннего средневековья. Описывая чисто русские дела и русские политические страсти, бесконечные </a:t>
            </a:r>
            <a:r>
              <a:rPr lang="ru-RU" sz="2000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войны с </a:t>
            </a:r>
            <a:r>
              <a:rPr lang="ru-RU" sz="20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врагами </a:t>
            </a:r>
            <a:r>
              <a:rPr lang="ru-RU" sz="2000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Руси, Мономах постоянно опирался на христианские общечеловеческие </a:t>
            </a:r>
            <a:r>
              <a:rPr lang="ru-RU" sz="20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ценности</a:t>
            </a:r>
            <a:r>
              <a:rPr lang="ru-RU" sz="2000" i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1663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Культура в </a:t>
            </a:r>
            <a:r>
              <a:rPr lang="en-US" sz="32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XIV- XVI </a:t>
            </a:r>
            <a:r>
              <a:rPr lang="ru-RU" sz="32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вв.</a:t>
            </a:r>
            <a:endParaRPr lang="ru-RU" sz="32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17.02.2014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315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Иванова Ольга Алексеевна</cp:lastModifiedBy>
  <cp:revision>26</cp:revision>
  <dcterms:created xsi:type="dcterms:W3CDTF">2014-02-17T14:10:06Z</dcterms:created>
  <dcterms:modified xsi:type="dcterms:W3CDTF">2014-02-19T06:33:23Z</dcterms:modified>
</cp:coreProperties>
</file>