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B1D4BA-25BC-4713-8B17-E8CDD699EE9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E41E1-C1AB-4989-98EB-8E66AE7EBF30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MAIN PARTS OF AN ESSAY</a:t>
          </a:r>
          <a:endParaRPr lang="ru-RU" dirty="0"/>
        </a:p>
      </dgm:t>
    </dgm:pt>
    <dgm:pt modelId="{3B9FC954-ED49-4FF6-AECB-759E248BC59E}" type="parTrans" cxnId="{C5C8DBB2-6CC3-40BD-892C-897F86CB2D23}">
      <dgm:prSet/>
      <dgm:spPr/>
      <dgm:t>
        <a:bodyPr/>
        <a:lstStyle/>
        <a:p>
          <a:endParaRPr lang="ru-RU"/>
        </a:p>
      </dgm:t>
    </dgm:pt>
    <dgm:pt modelId="{0D1807B7-F5D3-4A29-B380-1BB64A85496C}" type="sibTrans" cxnId="{C5C8DBB2-6CC3-40BD-892C-897F86CB2D23}">
      <dgm:prSet/>
      <dgm:spPr/>
      <dgm:t>
        <a:bodyPr/>
        <a:lstStyle/>
        <a:p>
          <a:endParaRPr lang="ru-RU"/>
        </a:p>
      </dgm:t>
    </dgm:pt>
    <dgm:pt modelId="{C7358982-16D6-40BA-B228-A2C6CD8B0B15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introduction</a:t>
          </a:r>
          <a:endParaRPr lang="ru-RU" dirty="0"/>
        </a:p>
      </dgm:t>
    </dgm:pt>
    <dgm:pt modelId="{65A1E847-5B86-4394-B866-60CA8E1882DE}" type="parTrans" cxnId="{90EAA0E9-CEDC-40C3-B43D-2BEBA548BDE7}">
      <dgm:prSet/>
      <dgm:spPr/>
      <dgm:t>
        <a:bodyPr/>
        <a:lstStyle/>
        <a:p>
          <a:endParaRPr lang="ru-RU"/>
        </a:p>
      </dgm:t>
    </dgm:pt>
    <dgm:pt modelId="{6FCE585B-562B-4B4F-9C44-1BF6A3A9BA01}" type="sibTrans" cxnId="{90EAA0E9-CEDC-40C3-B43D-2BEBA548BDE7}">
      <dgm:prSet/>
      <dgm:spPr/>
      <dgm:t>
        <a:bodyPr/>
        <a:lstStyle/>
        <a:p>
          <a:endParaRPr lang="ru-RU"/>
        </a:p>
      </dgm:t>
    </dgm:pt>
    <dgm:pt modelId="{01958CCF-24C4-4D79-B0BF-CDBCC219BC74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body</a:t>
          </a:r>
          <a:endParaRPr lang="ru-RU" dirty="0"/>
        </a:p>
      </dgm:t>
    </dgm:pt>
    <dgm:pt modelId="{68715E61-7074-4F64-8988-384029CC7F4C}" type="parTrans" cxnId="{E9F01C6D-46FD-41DE-9FC9-8066A414E9CE}">
      <dgm:prSet/>
      <dgm:spPr/>
      <dgm:t>
        <a:bodyPr/>
        <a:lstStyle/>
        <a:p>
          <a:endParaRPr lang="ru-RU"/>
        </a:p>
      </dgm:t>
    </dgm:pt>
    <dgm:pt modelId="{408CEC62-7527-4130-BD59-E046530E6AE3}" type="sibTrans" cxnId="{E9F01C6D-46FD-41DE-9FC9-8066A414E9CE}">
      <dgm:prSet/>
      <dgm:spPr/>
      <dgm:t>
        <a:bodyPr/>
        <a:lstStyle/>
        <a:p>
          <a:endParaRPr lang="ru-RU"/>
        </a:p>
      </dgm:t>
    </dgm:pt>
    <dgm:pt modelId="{141E423B-119C-46B7-AB17-728A4BFB5E58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The conclusion</a:t>
          </a:r>
          <a:endParaRPr lang="ru-RU" dirty="0"/>
        </a:p>
      </dgm:t>
    </dgm:pt>
    <dgm:pt modelId="{9E7E7CF2-80A3-408A-9EE2-ECAF00399857}" type="parTrans" cxnId="{7C9C95F8-B7E1-415C-A5E5-B9B278C20A8A}">
      <dgm:prSet/>
      <dgm:spPr/>
      <dgm:t>
        <a:bodyPr/>
        <a:lstStyle/>
        <a:p>
          <a:endParaRPr lang="ru-RU"/>
        </a:p>
      </dgm:t>
    </dgm:pt>
    <dgm:pt modelId="{2E790F9E-D8A1-463D-968B-39724EC3EF8A}" type="sibTrans" cxnId="{7C9C95F8-B7E1-415C-A5E5-B9B278C20A8A}">
      <dgm:prSet/>
      <dgm:spPr/>
      <dgm:t>
        <a:bodyPr/>
        <a:lstStyle/>
        <a:p>
          <a:endParaRPr lang="ru-RU"/>
        </a:p>
      </dgm:t>
    </dgm:pt>
    <dgm:pt modelId="{C830566C-F629-4060-BC4F-766F68C249C5}" type="pres">
      <dgm:prSet presAssocID="{5FB1D4BA-25BC-4713-8B17-E8CDD699EE9C}" presName="composite" presStyleCnt="0">
        <dgm:presLayoutVars>
          <dgm:chMax val="1"/>
          <dgm:dir/>
          <dgm:resizeHandles val="exact"/>
        </dgm:presLayoutVars>
      </dgm:prSet>
      <dgm:spPr/>
    </dgm:pt>
    <dgm:pt modelId="{D6D1A500-1ED2-4C47-A488-28B654F034BC}" type="pres">
      <dgm:prSet presAssocID="{C63E41E1-C1AB-4989-98EB-8E66AE7EBF30}" presName="roof" presStyleLbl="dkBgShp" presStyleIdx="0" presStyleCnt="2"/>
      <dgm:spPr/>
      <dgm:t>
        <a:bodyPr/>
        <a:lstStyle/>
        <a:p>
          <a:endParaRPr lang="ru-RU"/>
        </a:p>
      </dgm:t>
    </dgm:pt>
    <dgm:pt modelId="{1B2C7401-2227-419E-8B9F-4270DE88B409}" type="pres">
      <dgm:prSet presAssocID="{C63E41E1-C1AB-4989-98EB-8E66AE7EBF30}" presName="pillars" presStyleCnt="0"/>
      <dgm:spPr/>
    </dgm:pt>
    <dgm:pt modelId="{B65426E5-0060-4646-B194-2372A7A82D9F}" type="pres">
      <dgm:prSet presAssocID="{C63E41E1-C1AB-4989-98EB-8E66AE7EBF30}" presName="pillar1" presStyleLbl="node1" presStyleIdx="0" presStyleCnt="3">
        <dgm:presLayoutVars>
          <dgm:bulletEnabled val="1"/>
        </dgm:presLayoutVars>
      </dgm:prSet>
      <dgm:spPr/>
    </dgm:pt>
    <dgm:pt modelId="{6FECDC70-86F2-4A0A-857B-86A70CA3034D}" type="pres">
      <dgm:prSet presAssocID="{01958CCF-24C4-4D79-B0BF-CDBCC219BC74}" presName="pillarX" presStyleLbl="node1" presStyleIdx="1" presStyleCnt="3">
        <dgm:presLayoutVars>
          <dgm:bulletEnabled val="1"/>
        </dgm:presLayoutVars>
      </dgm:prSet>
      <dgm:spPr/>
    </dgm:pt>
    <dgm:pt modelId="{CAE1C655-F4B2-4EBB-92CA-1D4CBB331BE3}" type="pres">
      <dgm:prSet presAssocID="{141E423B-119C-46B7-AB17-728A4BFB5E5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44228-138B-4B4F-9EC9-B852DE7925F9}" type="pres">
      <dgm:prSet presAssocID="{C63E41E1-C1AB-4989-98EB-8E66AE7EBF30}" presName="base" presStyleLbl="dkBgShp" presStyleIdx="1" presStyleCnt="2"/>
      <dgm:spPr>
        <a:solidFill>
          <a:schemeClr val="accent3">
            <a:lumMod val="40000"/>
            <a:lumOff val="60000"/>
          </a:schemeClr>
        </a:solidFill>
      </dgm:spPr>
    </dgm:pt>
  </dgm:ptLst>
  <dgm:cxnLst>
    <dgm:cxn modelId="{1140E9F4-9024-43AA-BE06-84BD4428C1D8}" type="presOf" srcId="{C7358982-16D6-40BA-B228-A2C6CD8B0B15}" destId="{B65426E5-0060-4646-B194-2372A7A82D9F}" srcOrd="0" destOrd="0" presId="urn:microsoft.com/office/officeart/2005/8/layout/hList3"/>
    <dgm:cxn modelId="{B553B04D-95A0-4C8E-9599-B8DC26B09927}" type="presOf" srcId="{01958CCF-24C4-4D79-B0BF-CDBCC219BC74}" destId="{6FECDC70-86F2-4A0A-857B-86A70CA3034D}" srcOrd="0" destOrd="0" presId="urn:microsoft.com/office/officeart/2005/8/layout/hList3"/>
    <dgm:cxn modelId="{D357567D-0696-428D-B0DB-A48094777061}" type="presOf" srcId="{5FB1D4BA-25BC-4713-8B17-E8CDD699EE9C}" destId="{C830566C-F629-4060-BC4F-766F68C249C5}" srcOrd="0" destOrd="0" presId="urn:microsoft.com/office/officeart/2005/8/layout/hList3"/>
    <dgm:cxn modelId="{F6E63A48-8617-476C-9CBF-E6344D15BF4E}" type="presOf" srcId="{C63E41E1-C1AB-4989-98EB-8E66AE7EBF30}" destId="{D6D1A500-1ED2-4C47-A488-28B654F034BC}" srcOrd="0" destOrd="0" presId="urn:microsoft.com/office/officeart/2005/8/layout/hList3"/>
    <dgm:cxn modelId="{90EAA0E9-CEDC-40C3-B43D-2BEBA548BDE7}" srcId="{C63E41E1-C1AB-4989-98EB-8E66AE7EBF30}" destId="{C7358982-16D6-40BA-B228-A2C6CD8B0B15}" srcOrd="0" destOrd="0" parTransId="{65A1E847-5B86-4394-B866-60CA8E1882DE}" sibTransId="{6FCE585B-562B-4B4F-9C44-1BF6A3A9BA01}"/>
    <dgm:cxn modelId="{20C9AA34-E296-420A-B8BB-EAD57D54F02C}" type="presOf" srcId="{141E423B-119C-46B7-AB17-728A4BFB5E58}" destId="{CAE1C655-F4B2-4EBB-92CA-1D4CBB331BE3}" srcOrd="0" destOrd="0" presId="urn:microsoft.com/office/officeart/2005/8/layout/hList3"/>
    <dgm:cxn modelId="{E9F01C6D-46FD-41DE-9FC9-8066A414E9CE}" srcId="{C63E41E1-C1AB-4989-98EB-8E66AE7EBF30}" destId="{01958CCF-24C4-4D79-B0BF-CDBCC219BC74}" srcOrd="1" destOrd="0" parTransId="{68715E61-7074-4F64-8988-384029CC7F4C}" sibTransId="{408CEC62-7527-4130-BD59-E046530E6AE3}"/>
    <dgm:cxn modelId="{7C9C95F8-B7E1-415C-A5E5-B9B278C20A8A}" srcId="{C63E41E1-C1AB-4989-98EB-8E66AE7EBF30}" destId="{141E423B-119C-46B7-AB17-728A4BFB5E58}" srcOrd="2" destOrd="0" parTransId="{9E7E7CF2-80A3-408A-9EE2-ECAF00399857}" sibTransId="{2E790F9E-D8A1-463D-968B-39724EC3EF8A}"/>
    <dgm:cxn modelId="{C5C8DBB2-6CC3-40BD-892C-897F86CB2D23}" srcId="{5FB1D4BA-25BC-4713-8B17-E8CDD699EE9C}" destId="{C63E41E1-C1AB-4989-98EB-8E66AE7EBF30}" srcOrd="0" destOrd="0" parTransId="{3B9FC954-ED49-4FF6-AECB-759E248BC59E}" sibTransId="{0D1807B7-F5D3-4A29-B380-1BB64A85496C}"/>
    <dgm:cxn modelId="{E67331C5-0F57-4A0E-8D2A-981FD71A4410}" type="presParOf" srcId="{C830566C-F629-4060-BC4F-766F68C249C5}" destId="{D6D1A500-1ED2-4C47-A488-28B654F034BC}" srcOrd="0" destOrd="0" presId="urn:microsoft.com/office/officeart/2005/8/layout/hList3"/>
    <dgm:cxn modelId="{FBF0BA0A-177B-4679-911E-7791A9147A04}" type="presParOf" srcId="{C830566C-F629-4060-BC4F-766F68C249C5}" destId="{1B2C7401-2227-419E-8B9F-4270DE88B409}" srcOrd="1" destOrd="0" presId="urn:microsoft.com/office/officeart/2005/8/layout/hList3"/>
    <dgm:cxn modelId="{CB88390D-23C2-460D-AEB8-E5B1171BF2E8}" type="presParOf" srcId="{1B2C7401-2227-419E-8B9F-4270DE88B409}" destId="{B65426E5-0060-4646-B194-2372A7A82D9F}" srcOrd="0" destOrd="0" presId="urn:microsoft.com/office/officeart/2005/8/layout/hList3"/>
    <dgm:cxn modelId="{9237C51E-8119-4A21-9EC3-9B844F21C347}" type="presParOf" srcId="{1B2C7401-2227-419E-8B9F-4270DE88B409}" destId="{6FECDC70-86F2-4A0A-857B-86A70CA3034D}" srcOrd="1" destOrd="0" presId="urn:microsoft.com/office/officeart/2005/8/layout/hList3"/>
    <dgm:cxn modelId="{5EF6A3A1-0A56-4A28-BBBF-A05B0D761BF5}" type="presParOf" srcId="{1B2C7401-2227-419E-8B9F-4270DE88B409}" destId="{CAE1C655-F4B2-4EBB-92CA-1D4CBB331BE3}" srcOrd="2" destOrd="0" presId="urn:microsoft.com/office/officeart/2005/8/layout/hList3"/>
    <dgm:cxn modelId="{D1A15B70-4D24-4426-A895-0E6BA7A08780}" type="presParOf" srcId="{C830566C-F629-4060-BC4F-766F68C249C5}" destId="{54A44228-138B-4B4F-9EC9-B852DE7925F9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D9F2-D744-4609-94C1-B2A3E065882D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0498-881B-4498-B92F-6170DEB7B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A51D-936B-4467-91E6-900ECDC64024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A961-9FF6-4A82-9F3D-9C8A06D37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4A6FA-E805-4BC5-B0F6-4249E491F8ED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C4486-E53B-4EF9-9843-D19AEA120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C8900-F547-4C43-8705-30FAFE8FDF11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82DA1-356F-4511-BFE2-BC3FD8542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5ABE-9D40-4619-ABA6-15D163D33D60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A144E-EF98-4A29-82C6-AADCF206E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EBDA-5295-447E-9B43-F0002125F022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C869-8B41-4219-9926-8B00B8E60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94B4-D48A-42BB-B23B-032C7449E0A4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30174-408F-4D13-884F-06A416C78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051CB-A412-475A-BE80-7F73866BD400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EF82B-42E3-411D-B3C6-D7551045B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C35C-8B04-488E-9D1E-0FFBC6ACDF86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136C4-E0C3-4473-A7A5-F2CE07884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8F92-182D-4F7B-A531-9DF1B4515DF5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9AF8-A141-4682-B050-5655EB186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2056-C343-4022-9F79-17D3D7113C3A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BBA2-280C-4B2C-B63A-2A57BA7DA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1BBC12-523C-4860-A15D-136B29C84EEC}" type="datetimeFigureOut">
              <a:rPr lang="ru-RU"/>
              <a:pPr>
                <a:defRPr/>
              </a:pPr>
              <a:t>19.09.2011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03932F-B219-48F0-9EDF-FC4034F6C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000108"/>
            <a:ext cx="6132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GOOD WRITING IS REWRITING.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Truman Capote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300037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en-US" sz="4000" dirty="0" smtClean="0"/>
              <a:t>ESSAYS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2071670" y="3857628"/>
            <a:ext cx="6160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For successful writing you should learn how to think, </a:t>
            </a:r>
          </a:p>
          <a:p>
            <a:r>
              <a:rPr lang="en-US" dirty="0" smtClean="0"/>
              <a:t>analyze and generalize, solve logical problems, and make </a:t>
            </a:r>
          </a:p>
          <a:p>
            <a:r>
              <a:rPr lang="en-US" dirty="0" smtClean="0"/>
              <a:t>conclusions.)</a:t>
            </a:r>
            <a:endParaRPr lang="ru-RU" dirty="0"/>
          </a:p>
        </p:txBody>
      </p:sp>
      <p:pic>
        <p:nvPicPr>
          <p:cNvPr id="7" name="Рисунок 6" descr="graduat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572008"/>
            <a:ext cx="3857652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00042"/>
            <a:ext cx="385233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writing process</a:t>
            </a:r>
          </a:p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A)Prewriting:</a:t>
            </a:r>
          </a:p>
          <a:p>
            <a:r>
              <a:rPr lang="en-US" dirty="0" smtClean="0"/>
              <a:t>1.Plan</a:t>
            </a:r>
          </a:p>
          <a:p>
            <a:r>
              <a:rPr lang="en-US" dirty="0" smtClean="0"/>
              <a:t>2.Brainstorm</a:t>
            </a:r>
          </a:p>
          <a:p>
            <a:r>
              <a:rPr lang="en-US" dirty="0" smtClean="0"/>
              <a:t>3.Generate lists</a:t>
            </a:r>
          </a:p>
          <a:p>
            <a:r>
              <a:rPr lang="en-US" dirty="0" smtClean="0"/>
              <a:t>4.Answer questions</a:t>
            </a:r>
          </a:p>
          <a:p>
            <a:r>
              <a:rPr lang="en-US" dirty="0" smtClean="0"/>
              <a:t>5.</a:t>
            </a:r>
            <a:r>
              <a:rPr lang="en-US" dirty="0" smtClean="0"/>
              <a:t>Come </a:t>
            </a:r>
            <a:r>
              <a:rPr lang="en-US" dirty="0" smtClean="0"/>
              <a:t>up with ideas to write about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B) Rough Draft: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recognize and record ideas.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C) Self-Editing/ Peer Revising: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ain insight and understanding of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rough draft by first rewriting it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ourself  and then with a peer.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D) Final Draft: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the peer revision and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New ideas to create a final draft.   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" name="Рисунок 4" descr="5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143248"/>
            <a:ext cx="1714512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857232"/>
            <a:ext cx="688733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Follow these steps of working on an outline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Place the title above the outline.</a:t>
            </a:r>
          </a:p>
          <a:p>
            <a:pPr marL="342900" indent="-342900">
              <a:buAutoNum type="arabicParenR"/>
            </a:pPr>
            <a:r>
              <a:rPr lang="en-US" dirty="0" smtClean="0"/>
              <a:t>Do not use the terms “Introduction,” “Body,” and  “Conclusion “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in the outline.</a:t>
            </a:r>
          </a:p>
          <a:p>
            <a:pPr marL="342900" indent="-342900">
              <a:buAutoNum type="arabicParenR" startAt="3"/>
            </a:pPr>
            <a:r>
              <a:rPr lang="en-US" dirty="0" smtClean="0"/>
              <a:t>Number main headings with Roman numerals.</a:t>
            </a:r>
          </a:p>
          <a:p>
            <a:pPr marL="342900" indent="-342900">
              <a:buAutoNum type="arabicParenR" startAt="3"/>
            </a:pPr>
            <a:r>
              <a:rPr lang="en-US" dirty="0" smtClean="0"/>
              <a:t>Indent subtopics so that all corresponding letters or numbers 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are in a vertical line.</a:t>
            </a:r>
          </a:p>
          <a:p>
            <a:pPr marL="342900" indent="-342900">
              <a:buAutoNum type="arabicParenR" startAt="5"/>
            </a:pPr>
            <a:r>
              <a:rPr lang="en-US" dirty="0" smtClean="0"/>
              <a:t>Never allow a subtopic to stand alone; use two or more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 subtopics.</a:t>
            </a:r>
          </a:p>
          <a:p>
            <a:pPr marL="342900" indent="-342900">
              <a:buAutoNum type="arabicParenR" startAt="6"/>
            </a:pPr>
            <a:r>
              <a:rPr lang="en-US" dirty="0" smtClean="0"/>
              <a:t>Begin each topic and subtopic with a capital letter.</a:t>
            </a:r>
          </a:p>
          <a:p>
            <a:pPr marL="342900" indent="-342900">
              <a:buAutoNum type="arabicParenR" startAt="6"/>
            </a:pPr>
            <a:r>
              <a:rPr lang="en-US" dirty="0" smtClean="0"/>
              <a:t>If the first main topic is a noun, the other main topics must </a:t>
            </a:r>
          </a:p>
          <a:p>
            <a:pPr marL="342900" indent="-342900"/>
            <a:r>
              <a:rPr lang="en-US" dirty="0"/>
              <a:t> </a:t>
            </a:r>
            <a:r>
              <a:rPr lang="en-US" dirty="0" smtClean="0"/>
              <a:t>    also be noun.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000108"/>
            <a:ext cx="5840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INTRODUCTION </a:t>
            </a:r>
          </a:p>
          <a:p>
            <a:r>
              <a:rPr lang="en-US" dirty="0" smtClean="0"/>
              <a:t>may consist of a single sentence or a whole paragraph</a:t>
            </a:r>
          </a:p>
          <a:p>
            <a:r>
              <a:rPr lang="en-US" dirty="0" smtClean="0"/>
              <a:t>s</a:t>
            </a:r>
            <a:r>
              <a:rPr lang="en-US" dirty="0" smtClean="0"/>
              <a:t>hould catch the reader’s interest.</a:t>
            </a:r>
            <a:endParaRPr lang="ru-RU" dirty="0"/>
          </a:p>
        </p:txBody>
      </p:sp>
      <p:sp>
        <p:nvSpPr>
          <p:cNvPr id="3" name="4-конечная звезда 2"/>
          <p:cNvSpPr/>
          <p:nvPr/>
        </p:nvSpPr>
        <p:spPr>
          <a:xfrm>
            <a:off x="1142976" y="1357298"/>
            <a:ext cx="500066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1071538" y="1571612"/>
            <a:ext cx="642942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71604" y="2500306"/>
            <a:ext cx="249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USEFUL LANGUAGE: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2648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3" y="3000372"/>
            <a:ext cx="70723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state the topic /problem</a:t>
            </a:r>
            <a:endParaRPr lang="ru-RU" dirty="0" smtClean="0"/>
          </a:p>
          <a:p>
            <a:r>
              <a:rPr lang="en-US" dirty="0" smtClean="0"/>
              <a:t>-</a:t>
            </a:r>
            <a:r>
              <a:rPr lang="en-US" i="1" dirty="0" smtClean="0"/>
              <a:t>Is too much emphasis placed on……?</a:t>
            </a:r>
            <a:endParaRPr lang="ru-RU" dirty="0" smtClean="0"/>
          </a:p>
          <a:p>
            <a:r>
              <a:rPr lang="en-US" i="1" dirty="0" smtClean="0"/>
              <a:t>- Nowadays, we are often told …… Every day…                           There is no doubt that……..</a:t>
            </a:r>
            <a:endParaRPr lang="ru-RU" dirty="0" smtClean="0"/>
          </a:p>
          <a:p>
            <a:r>
              <a:rPr lang="en-US" i="1" dirty="0" smtClean="0"/>
              <a:t>- Over the past few years,…….   Are you among those who……..?  Why has……become…?</a:t>
            </a:r>
            <a:endParaRPr lang="ru-RU" dirty="0" smtClean="0"/>
          </a:p>
          <a:p>
            <a:r>
              <a:rPr lang="en-US" i="1" dirty="0" smtClean="0"/>
              <a:t>-The British poet…once said that “….”</a:t>
            </a:r>
            <a:endParaRPr lang="ru-RU" dirty="0" smtClean="0"/>
          </a:p>
          <a:p>
            <a:r>
              <a:rPr lang="en-US" i="1" dirty="0" smtClean="0"/>
              <a:t>- There are various facts that support this opinion.</a:t>
            </a:r>
            <a:endParaRPr lang="ru-RU" dirty="0" smtClean="0"/>
          </a:p>
          <a:p>
            <a:pPr lvl="0"/>
            <a:r>
              <a:rPr lang="en-US" dirty="0" smtClean="0"/>
              <a:t>To express opinion</a:t>
            </a:r>
            <a:endParaRPr lang="ru-RU" dirty="0" smtClean="0"/>
          </a:p>
          <a:p>
            <a:r>
              <a:rPr lang="en-US" dirty="0" smtClean="0"/>
              <a:t>- </a:t>
            </a:r>
            <a:r>
              <a:rPr lang="en-US" i="1" dirty="0" smtClean="0"/>
              <a:t>In my opinion………           I believe………. It seems to me……   The way I see it……..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000108"/>
            <a:ext cx="60965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BODY</a:t>
            </a:r>
          </a:p>
          <a:p>
            <a:r>
              <a:rPr lang="en-US" dirty="0" smtClean="0"/>
              <a:t>The body fulfils the purpose expressed in the introduction.</a:t>
            </a:r>
          </a:p>
          <a:p>
            <a:r>
              <a:rPr lang="en-US" dirty="0" smtClean="0"/>
              <a:t>It may consist of only a few paragraphs .</a:t>
            </a:r>
          </a:p>
          <a:p>
            <a:r>
              <a:rPr lang="en-US" dirty="0" smtClean="0"/>
              <a:t>A good paragraph develops a single idea.</a:t>
            </a:r>
          </a:p>
          <a:p>
            <a:r>
              <a:rPr lang="en-US" dirty="0" smtClean="0"/>
              <a:t>It must contain enough details to develop its idea fully.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2857496"/>
            <a:ext cx="7215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smtClean="0"/>
              <a:t>To introduce points</a:t>
            </a:r>
            <a:endParaRPr lang="ru-RU" sz="1200" dirty="0" smtClean="0"/>
          </a:p>
          <a:p>
            <a:pPr lvl="0"/>
            <a:r>
              <a:rPr lang="en-US" sz="1200" i="1" dirty="0" smtClean="0"/>
              <a:t>The main / most important / greatest advantage of……is that……  </a:t>
            </a:r>
            <a:endParaRPr lang="ru-RU" sz="1200" dirty="0" smtClean="0"/>
          </a:p>
          <a:p>
            <a:pPr lvl="0"/>
            <a:r>
              <a:rPr lang="en-US" sz="1200" i="1" dirty="0" smtClean="0"/>
              <a:t>Another advantage/ disadvantage of……               A further advantage/ disadvantage of……</a:t>
            </a:r>
            <a:endParaRPr lang="ru-RU" sz="1200" dirty="0" smtClean="0"/>
          </a:p>
          <a:p>
            <a:pPr lvl="0"/>
            <a:r>
              <a:rPr lang="en-US" sz="1200" i="1" dirty="0" smtClean="0"/>
              <a:t>One point of view in </a:t>
            </a:r>
            <a:r>
              <a:rPr lang="en-US" sz="1200" i="1" dirty="0" err="1" smtClean="0"/>
              <a:t>favour</a:t>
            </a:r>
            <a:r>
              <a:rPr lang="en-US" sz="1200" i="1" dirty="0" smtClean="0"/>
              <a:t> of / against…           The best/ worst thing about……is………</a:t>
            </a:r>
            <a:endParaRPr lang="ru-RU" sz="1200" dirty="0" smtClean="0"/>
          </a:p>
          <a:p>
            <a:pPr lvl="1"/>
            <a:r>
              <a:rPr lang="en-US" sz="1200" dirty="0" smtClean="0"/>
              <a:t>To list points</a:t>
            </a:r>
            <a:endParaRPr lang="ru-RU" sz="1200" dirty="0" smtClean="0"/>
          </a:p>
          <a:p>
            <a:pPr lvl="0"/>
            <a:r>
              <a:rPr lang="en-US" sz="1200" i="1" dirty="0" smtClean="0"/>
              <a:t>In the first place…        First of all………          To start with…      To begin with…</a:t>
            </a:r>
            <a:endParaRPr lang="ru-RU" sz="1200" dirty="0" smtClean="0"/>
          </a:p>
          <a:p>
            <a:pPr lvl="0"/>
            <a:r>
              <a:rPr lang="en-US" sz="1200" i="1" dirty="0" smtClean="0"/>
              <a:t>Secondly…       Thirdly……           Finally………                Last but not least………</a:t>
            </a:r>
            <a:endParaRPr lang="ru-RU" sz="1200" dirty="0" smtClean="0"/>
          </a:p>
          <a:p>
            <a:pPr lvl="1"/>
            <a:r>
              <a:rPr lang="en-US" sz="1200" dirty="0" smtClean="0"/>
              <a:t>To add more points to the same topic</a:t>
            </a:r>
            <a:endParaRPr lang="ru-RU" sz="1200" dirty="0" smtClean="0"/>
          </a:p>
          <a:p>
            <a:pPr lvl="0"/>
            <a:r>
              <a:rPr lang="en-US" sz="1200" i="1" dirty="0" smtClean="0"/>
              <a:t>What is more…               Furthermore …….                     Moreover………        </a:t>
            </a:r>
            <a:endParaRPr lang="ru-RU" sz="1200" dirty="0" smtClean="0"/>
          </a:p>
          <a:p>
            <a:pPr lvl="0"/>
            <a:r>
              <a:rPr lang="en-US" sz="1200" i="1" dirty="0" smtClean="0"/>
              <a:t>In addition to this….                 Besides………                      Apart from this……….</a:t>
            </a:r>
            <a:endParaRPr lang="ru-RU" sz="1200" dirty="0" smtClean="0"/>
          </a:p>
          <a:p>
            <a:pPr lvl="1"/>
            <a:r>
              <a:rPr lang="en-US" sz="1200" dirty="0" smtClean="0"/>
              <a:t>To make contrasting points</a:t>
            </a:r>
            <a:endParaRPr lang="ru-RU" sz="1200" dirty="0" smtClean="0"/>
          </a:p>
          <a:p>
            <a:pPr lvl="0"/>
            <a:r>
              <a:rPr lang="en-US" sz="1200" i="1" dirty="0" smtClean="0"/>
              <a:t>on the other  hand …… however…… in spite of the fact that ……… despite the fact that………</a:t>
            </a:r>
            <a:endParaRPr lang="ru-RU" sz="1200" dirty="0" smtClean="0"/>
          </a:p>
          <a:p>
            <a:pPr lvl="0"/>
            <a:r>
              <a:rPr lang="en-US" sz="1200" i="1" dirty="0" smtClean="0"/>
              <a:t>while……nevertheless… even though…… although…. it can be argued that………</a:t>
            </a:r>
            <a:endParaRPr lang="ru-RU" sz="1200" dirty="0" smtClean="0"/>
          </a:p>
          <a:p>
            <a:pPr lvl="1"/>
            <a:r>
              <a:rPr lang="en-US" sz="1200" dirty="0" smtClean="0"/>
              <a:t>To introduce examples</a:t>
            </a:r>
            <a:endParaRPr lang="ru-RU" sz="1200" dirty="0" smtClean="0"/>
          </a:p>
          <a:p>
            <a:r>
              <a:rPr lang="en-US" sz="1200" i="1" dirty="0" smtClean="0"/>
              <a:t>-  for example……… for instance… such as…….. in particular…………</a:t>
            </a:r>
            <a:endParaRPr lang="ru-RU" sz="1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85918" y="2643182"/>
            <a:ext cx="1934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USEFUL LANGUAGE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642918"/>
            <a:ext cx="69259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CONCLUSION</a:t>
            </a:r>
          </a:p>
          <a:p>
            <a:r>
              <a:rPr lang="en-US" dirty="0" smtClean="0"/>
              <a:t>It has two main functions:</a:t>
            </a:r>
          </a:p>
          <a:p>
            <a:r>
              <a:rPr lang="en-US" dirty="0" smtClean="0"/>
              <a:t>-rounds out your treatment of your subject</a:t>
            </a:r>
          </a:p>
          <a:p>
            <a:r>
              <a:rPr lang="en-US" dirty="0" smtClean="0"/>
              <a:t>-tells your reader that you have finished.</a:t>
            </a:r>
          </a:p>
          <a:p>
            <a:r>
              <a:rPr lang="en-US" dirty="0" smtClean="0"/>
              <a:t>Since the conclusion is your last word to the reader, it</a:t>
            </a:r>
          </a:p>
          <a:p>
            <a:r>
              <a:rPr lang="en-US" dirty="0" smtClean="0"/>
              <a:t>i</a:t>
            </a:r>
            <a:r>
              <a:rPr lang="en-US" dirty="0" smtClean="0"/>
              <a:t>s important that it emphasizes the main point that your</a:t>
            </a:r>
          </a:p>
          <a:p>
            <a:r>
              <a:rPr lang="en-US" dirty="0" smtClean="0"/>
              <a:t>p</a:t>
            </a:r>
            <a:r>
              <a:rPr lang="en-US" dirty="0" smtClean="0"/>
              <a:t>aper is supposed to make.</a:t>
            </a:r>
          </a:p>
          <a:p>
            <a:r>
              <a:rPr lang="en-US" dirty="0" smtClean="0"/>
              <a:t>There are several good ways of doing this:</a:t>
            </a:r>
          </a:p>
          <a:p>
            <a:r>
              <a:rPr lang="en-US" dirty="0" smtClean="0"/>
              <a:t> </a:t>
            </a:r>
            <a:r>
              <a:rPr lang="en-US" dirty="0" smtClean="0"/>
              <a:t> by summarizing the main idea of the paper</a:t>
            </a:r>
          </a:p>
          <a:p>
            <a:r>
              <a:rPr lang="en-US" dirty="0" smtClean="0"/>
              <a:t> </a:t>
            </a:r>
            <a:r>
              <a:rPr lang="en-US" dirty="0" smtClean="0"/>
              <a:t> by repeating in different words the main stated in the introduction</a:t>
            </a:r>
          </a:p>
          <a:p>
            <a:r>
              <a:rPr lang="en-US" dirty="0" smtClean="0"/>
              <a:t> </a:t>
            </a:r>
            <a:r>
              <a:rPr lang="en-US" dirty="0" smtClean="0"/>
              <a:t> by making a significant proposal.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4143380"/>
            <a:ext cx="6715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To conclude</a:t>
            </a:r>
            <a:endParaRPr lang="ru-RU" sz="1600" dirty="0" smtClean="0"/>
          </a:p>
          <a:p>
            <a:pPr lvl="0"/>
            <a:r>
              <a:rPr lang="en-US" i="1" dirty="0" smtClean="0"/>
              <a:t>to sum up…….. all in all ……….. all things considered….... on the whole……….</a:t>
            </a:r>
            <a:endParaRPr lang="ru-RU" sz="1600" dirty="0" smtClean="0"/>
          </a:p>
          <a:p>
            <a:pPr lvl="0"/>
            <a:r>
              <a:rPr lang="en-US" i="1" dirty="0" smtClean="0"/>
              <a:t> in conclusion ……… taking everything into account………/ as was previously stated</a:t>
            </a:r>
            <a:endParaRPr lang="ru-RU" sz="1600" dirty="0" smtClean="0"/>
          </a:p>
          <a:p>
            <a:pPr lvl="0"/>
            <a:r>
              <a:rPr lang="en-US" i="1" dirty="0" smtClean="0"/>
              <a:t>All in all, I still feel that the benefits of ……..outweigh the disadvantages. </a:t>
            </a:r>
            <a:endParaRPr lang="ru-RU" sz="16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3857628"/>
            <a:ext cx="1934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USEFUL LANGUAGE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428604"/>
            <a:ext cx="557864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Вот наиболее важные средства логической связи.</a:t>
            </a:r>
          </a:p>
          <a:p>
            <a:r>
              <a:rPr lang="en-US" sz="1200" b="1" dirty="0" smtClean="0"/>
              <a:t>If you want to give an example, you can use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For example</a:t>
            </a:r>
            <a:br>
              <a:rPr lang="en-US" sz="1200" dirty="0" smtClean="0"/>
            </a:br>
            <a:r>
              <a:rPr lang="en-US" sz="1200" dirty="0" smtClean="0"/>
              <a:t>For instance</a:t>
            </a:r>
            <a:endParaRPr lang="ru-RU" sz="1200" dirty="0" smtClean="0"/>
          </a:p>
          <a:p>
            <a:r>
              <a:rPr lang="en-US" sz="1200" b="1" dirty="0" smtClean="0"/>
              <a:t>If you want to add information, use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And</a:t>
            </a:r>
            <a:br>
              <a:rPr lang="en-US" sz="1200" dirty="0" smtClean="0"/>
            </a:br>
            <a:r>
              <a:rPr lang="en-US" sz="1200" dirty="0" smtClean="0"/>
              <a:t>In addition</a:t>
            </a:r>
            <a:br>
              <a:rPr lang="en-US" sz="1200" dirty="0" smtClean="0"/>
            </a:br>
            <a:r>
              <a:rPr lang="en-US" sz="1200" dirty="0" smtClean="0"/>
              <a:t>Also</a:t>
            </a:r>
            <a:br>
              <a:rPr lang="en-US" sz="1200" dirty="0" smtClean="0"/>
            </a:br>
            <a:r>
              <a:rPr lang="en-US" sz="1200" dirty="0" smtClean="0"/>
              <a:t>Too</a:t>
            </a:r>
            <a:br>
              <a:rPr lang="en-US" sz="1200" dirty="0" smtClean="0"/>
            </a:br>
            <a:r>
              <a:rPr lang="en-US" sz="1200" dirty="0" smtClean="0"/>
              <a:t>Moreover</a:t>
            </a:r>
            <a:br>
              <a:rPr lang="en-US" sz="1200" dirty="0" smtClean="0"/>
            </a:br>
            <a:r>
              <a:rPr lang="en-US" sz="1200" dirty="0" smtClean="0"/>
              <a:t>Besides</a:t>
            </a:r>
            <a:endParaRPr lang="ru-RU" sz="1200" dirty="0" smtClean="0"/>
          </a:p>
          <a:p>
            <a:r>
              <a:rPr lang="en-US" sz="1200" b="1" dirty="0" smtClean="0"/>
              <a:t>If you want to </a:t>
            </a:r>
            <a:r>
              <a:rPr lang="en-US" sz="1200" b="1" dirty="0" smtClean="0"/>
              <a:t>summarize</a:t>
            </a:r>
            <a:r>
              <a:rPr lang="en-US" sz="1200" b="1" dirty="0" smtClean="0"/>
              <a:t>, use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In short</a:t>
            </a:r>
            <a:br>
              <a:rPr lang="en-US" sz="1200" dirty="0" smtClean="0"/>
            </a:br>
            <a:r>
              <a:rPr lang="en-US" sz="1200" dirty="0" smtClean="0"/>
              <a:t>In summary</a:t>
            </a:r>
            <a:br>
              <a:rPr lang="en-US" sz="1200" dirty="0" smtClean="0"/>
            </a:br>
            <a:r>
              <a:rPr lang="en-US" sz="1200" dirty="0" smtClean="0"/>
              <a:t>To </a:t>
            </a:r>
            <a:r>
              <a:rPr lang="en-US" sz="1200" dirty="0" smtClean="0"/>
              <a:t>summarize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To conclude</a:t>
            </a:r>
            <a:br>
              <a:rPr lang="en-US" sz="1200" dirty="0" smtClean="0"/>
            </a:br>
            <a:r>
              <a:rPr lang="en-US" sz="1200" dirty="0" smtClean="0"/>
              <a:t>In conclusion</a:t>
            </a:r>
            <a:endParaRPr lang="ru-RU" sz="1200" dirty="0" smtClean="0"/>
          </a:p>
          <a:p>
            <a:r>
              <a:rPr lang="en-US" sz="1200" b="1" dirty="0" smtClean="0"/>
              <a:t>If you want to sequence ideas, use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Firstly, secondly, finally</a:t>
            </a:r>
            <a:br>
              <a:rPr lang="en-US" sz="1200" dirty="0" smtClean="0"/>
            </a:br>
            <a:r>
              <a:rPr lang="en-US" sz="1200" dirty="0" smtClean="0"/>
              <a:t>The first point is</a:t>
            </a:r>
            <a:br>
              <a:rPr lang="en-US" sz="1200" dirty="0" smtClean="0"/>
            </a:br>
            <a:r>
              <a:rPr lang="en-US" sz="1200" dirty="0" smtClean="0"/>
              <a:t>Lastly</a:t>
            </a:r>
            <a:br>
              <a:rPr lang="en-US" sz="1200" dirty="0" smtClean="0"/>
            </a:br>
            <a:r>
              <a:rPr lang="en-US" sz="1200" dirty="0" smtClean="0"/>
              <a:t>The following</a:t>
            </a:r>
            <a:endParaRPr lang="ru-RU" sz="1200" dirty="0" smtClean="0"/>
          </a:p>
          <a:p>
            <a:r>
              <a:rPr lang="en-US" sz="1200" b="1" dirty="0" smtClean="0"/>
              <a:t>If you want to contrast ideas, write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But (is not used in the beginning of a sentence)</a:t>
            </a:r>
            <a:br>
              <a:rPr lang="en-US" sz="1200" dirty="0" smtClean="0"/>
            </a:br>
            <a:r>
              <a:rPr lang="en-US" sz="1200" dirty="0" smtClean="0"/>
              <a:t>However(it is used in the beginning of a sentence)</a:t>
            </a:r>
            <a:br>
              <a:rPr lang="en-US" sz="1200" dirty="0" smtClean="0"/>
            </a:br>
            <a:r>
              <a:rPr lang="en-US" sz="1200" dirty="0" smtClean="0"/>
              <a:t>Although / even though</a:t>
            </a:r>
            <a:br>
              <a:rPr lang="en-US" sz="1200" dirty="0" smtClean="0"/>
            </a:br>
            <a:r>
              <a:rPr lang="en-US" sz="1200" dirty="0" smtClean="0"/>
              <a:t>Despite / despite the fact that</a:t>
            </a:r>
            <a:br>
              <a:rPr lang="en-US" sz="1200" dirty="0" smtClean="0"/>
            </a:br>
            <a:r>
              <a:rPr lang="en-US" sz="1200" dirty="0" smtClean="0"/>
              <a:t>In spite of / in spite of the fact that</a:t>
            </a:r>
            <a:br>
              <a:rPr lang="en-US" sz="1200" dirty="0" smtClean="0"/>
            </a:br>
            <a:r>
              <a:rPr lang="en-US" sz="1200" dirty="0" smtClean="0"/>
              <a:t>Nevertheless</a:t>
            </a:r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REMEMBER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428736"/>
            <a:ext cx="6715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b="1" i="1" dirty="0" smtClean="0"/>
              <a:t>уложиться в заданное количество слов</a:t>
            </a:r>
            <a:r>
              <a:rPr lang="ru-RU" dirty="0" smtClean="0"/>
              <a:t> - </a:t>
            </a:r>
            <a:r>
              <a:rPr lang="ru-RU" b="1" i="1" dirty="0" smtClean="0"/>
              <a:t>Эссе 200-240 слов</a:t>
            </a:r>
            <a:endParaRPr lang="ru-RU" dirty="0" smtClean="0"/>
          </a:p>
          <a:p>
            <a:pPr fontAlgn="auto">
              <a:spcAft>
                <a:spcPts val="0"/>
              </a:spcAft>
              <a:buFontTx/>
              <a:buBlip>
                <a:blip r:embed="rId2"/>
              </a:buBlip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b="1" i="1" dirty="0" smtClean="0"/>
              <a:t>Если объем высказывания менее 50% - задание не оценивается – 0 баллов!!!</a:t>
            </a:r>
            <a:endParaRPr lang="ru-RU" dirty="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b="1" i="1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b="1" i="1" dirty="0" smtClean="0"/>
              <a:t>Если объем превышает максимальный – больше 240  слов, сочинение до конца не проверяется!!!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4071942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                GOOD LUCK!!!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School_Universit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429132"/>
            <a:ext cx="3643338" cy="22145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звездоч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звездочки</Template>
  <TotalTime>156</TotalTime>
  <Words>716</Words>
  <Application>Microsoft Office PowerPoint</Application>
  <PresentationFormat>Экран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звездочки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2011-09-19T05:15:36Z</dcterms:created>
  <dcterms:modified xsi:type="dcterms:W3CDTF">2011-09-19T08:06:27Z</dcterms:modified>
</cp:coreProperties>
</file>