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1"/>
  </p:sldMasterIdLst>
  <p:notesMasterIdLst>
    <p:notesMasterId r:id="rId13"/>
  </p:notesMasterIdLst>
  <p:sldIdLst>
    <p:sldId id="256" r:id="rId2"/>
    <p:sldId id="273" r:id="rId3"/>
    <p:sldId id="274" r:id="rId4"/>
    <p:sldId id="275" r:id="rId5"/>
    <p:sldId id="272" r:id="rId6"/>
    <p:sldId id="260" r:id="rId7"/>
    <p:sldId id="277" r:id="rId8"/>
    <p:sldId id="276" r:id="rId9"/>
    <p:sldId id="257" r:id="rId10"/>
    <p:sldId id="259" r:id="rId11"/>
    <p:sldId id="278" r:id="rId1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7E39"/>
    <a:srgbClr val="B2B2B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15" autoAdjust="0"/>
  </p:normalViewPr>
  <p:slideViewPr>
    <p:cSldViewPr>
      <p:cViewPr varScale="1">
        <p:scale>
          <a:sx n="67" d="100"/>
          <a:sy n="67" d="100"/>
        </p:scale>
        <p:origin x="-1476" y="90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2078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2078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078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078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2078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E0BD805-B6C5-431D-96DF-065F824AAE34}" type="slidenum">
              <a:rPr lang="ru-RU"/>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9CDD6A1-06E8-41A7-BC7B-1D0E628F799A}"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63F417D-D34C-44F7-864D-93335128FA90}"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61D2C98-4792-42CF-ABCB-CF1637B82368}"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D4A3DFD-B046-49E3-BEE9-5113A9EAAD48}"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557B9F5-337C-4B97-9404-D35DBA743CC5}"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01B3F1B-89EA-4EED-8EDD-909EAC0E34F1}"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13CE3F18-4892-4032-BA35-5D3CACBB1B68}"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5C160BDF-0BC3-4CB8-A70C-F29B7C214005}"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0E76B586-56E9-4829-84B5-273641D2466B}"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F3E1CDFA-C058-4FE1-9346-63D8376C8230}"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2A44389F-C0B2-4834-86CD-FAA8A9E98036}"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480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048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2048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2048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DA1E88A-9A41-417A-8450-18F384F84794}"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ru.wikipedia.org/wiki/%D0%95%D0%BB%D0%B8%D0%B7%D0%B0%D0%B2%D0%B5%D1%82%D0%B0_II_(%D0%BA%D0%BE%D1%80%D0%BE%D0%BB%D0%B5%D0%B2%D0%B0_%D0%92%D0%B5%D0%BB%D0%B8%D0%BA%D0%BE%D0%B1%D1%80%D0%B8%D1%82%D0%B0%D0%BD%D0%B8%D0%B8)" TargetMode="External"/><Relationship Id="rId7" Type="http://schemas.openxmlformats.org/officeDocument/2006/relationships/hyperlink" Target="http://ru.wikipedia.org/wiki/%D0%95%D0%B4%D0%B8%D0%BD%D0%BE%D1%80%D0%BE%D0%B3"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ru.wikipedia.org/wiki/%D0%A8%D0%BE%D1%82%D0%BB%D0%B0%D0%BD%D0%B4%D0%B8%D1%8F" TargetMode="External"/><Relationship Id="rId5" Type="http://schemas.openxmlformats.org/officeDocument/2006/relationships/hyperlink" Target="http://ru.wikipedia.org/wiki/%D0%90%D0%BD%D0%B3%D0%BB%D0%B8%D1%8F" TargetMode="External"/><Relationship Id="rId4" Type="http://schemas.openxmlformats.org/officeDocument/2006/relationships/hyperlink" Target="http://ru.wikipedia.org/wiki/%D0%93%D0%B5%D1%80%D0%B0%D0%BB%D1%8C%D0%B4%D0%B8%D1%87%D0%B5%D1%81%D0%BA%D0%B8%D0%B9_%D0%BB%D0%B5%D0%B2"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223346_1"/>
          <p:cNvPicPr>
            <a:picLocks noChangeAspect="1" noChangeArrowheads="1"/>
          </p:cNvPicPr>
          <p:nvPr/>
        </p:nvPicPr>
        <p:blipFill>
          <a:blip r:embed="rId2" cstate="print"/>
          <a:srcRect/>
          <a:stretch>
            <a:fillRect/>
          </a:stretch>
        </p:blipFill>
        <p:spPr bwMode="auto">
          <a:xfrm>
            <a:off x="0" y="0"/>
            <a:ext cx="9324975" cy="6994525"/>
          </a:xfrm>
          <a:prstGeom prst="rect">
            <a:avLst/>
          </a:prstGeom>
          <a:noFill/>
        </p:spPr>
      </p:pic>
      <p:sp>
        <p:nvSpPr>
          <p:cNvPr id="2050" name="Rectangle 2"/>
          <p:cNvSpPr>
            <a:spLocks noGrp="1" noChangeArrowheads="1"/>
          </p:cNvSpPr>
          <p:nvPr>
            <p:ph type="ctrTitle"/>
          </p:nvPr>
        </p:nvSpPr>
        <p:spPr>
          <a:xfrm>
            <a:off x="468313" y="2852738"/>
            <a:ext cx="8351837" cy="904875"/>
          </a:xfrm>
        </p:spPr>
        <p:txBody>
          <a:bodyPr/>
          <a:lstStyle/>
          <a:p>
            <a:r>
              <a:rPr lang="en-US" sz="6000" b="1">
                <a:solidFill>
                  <a:schemeClr val="bg1"/>
                </a:solidFill>
                <a:effectLst>
                  <a:outerShdw blurRad="38100" dist="38100" dir="2700000" algn="tl">
                    <a:srgbClr val="000000"/>
                  </a:outerShdw>
                </a:effectLst>
              </a:rPr>
              <a:t>The British Parliament</a:t>
            </a:r>
            <a:endParaRPr lang="ru-RU" sz="6000" b="1">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4"/>
          <p:cNvPicPr>
            <a:picLocks noGrp="1" noChangeAspect="1" noChangeArrowheads="1"/>
          </p:cNvPicPr>
          <p:nvPr>
            <p:ph sz="half" idx="1"/>
          </p:nvPr>
        </p:nvPicPr>
        <p:blipFill>
          <a:blip r:embed="rId2" cstate="print"/>
          <a:srcRect/>
          <a:stretch>
            <a:fillRect/>
          </a:stretch>
        </p:blipFill>
        <p:spPr>
          <a:xfrm>
            <a:off x="-23751" y="0"/>
            <a:ext cx="3881371" cy="6857999"/>
          </a:xfrm>
          <a:noFill/>
        </p:spPr>
      </p:pic>
      <p:sp>
        <p:nvSpPr>
          <p:cNvPr id="8" name="TextBox 7"/>
          <p:cNvSpPr txBox="1"/>
          <p:nvPr/>
        </p:nvSpPr>
        <p:spPr>
          <a:xfrm>
            <a:off x="5286380" y="214290"/>
            <a:ext cx="2581797" cy="369332"/>
          </a:xfrm>
          <a:prstGeom prst="rect">
            <a:avLst/>
          </a:prstGeom>
          <a:noFill/>
        </p:spPr>
        <p:txBody>
          <a:bodyPr wrap="none" rtlCol="0">
            <a:spAutoFit/>
          </a:bodyPr>
          <a:lstStyle/>
          <a:p>
            <a:r>
              <a:rPr lang="en-US" dirty="0" smtClean="0">
                <a:latin typeface="Times New Roman" pitchFamily="18" charset="0"/>
                <a:cs typeface="Times New Roman" pitchFamily="18" charset="0"/>
              </a:rPr>
              <a:t> </a:t>
            </a:r>
            <a:r>
              <a:rPr lang="en-US" dirty="0" smtClean="0">
                <a:solidFill>
                  <a:srgbClr val="007E39"/>
                </a:solidFill>
                <a:latin typeface="Times New Roman" pitchFamily="18" charset="0"/>
                <a:cs typeface="Times New Roman" pitchFamily="18" charset="0"/>
              </a:rPr>
              <a:t>The House of Commons</a:t>
            </a:r>
            <a:endParaRPr lang="ru-RU" dirty="0"/>
          </a:p>
        </p:txBody>
      </p:sp>
      <p:sp>
        <p:nvSpPr>
          <p:cNvPr id="9" name="TextBox 8"/>
          <p:cNvSpPr txBox="1"/>
          <p:nvPr/>
        </p:nvSpPr>
        <p:spPr>
          <a:xfrm>
            <a:off x="3929058" y="642918"/>
            <a:ext cx="31529211" cy="2677656"/>
          </a:xfrm>
          <a:prstGeom prst="rect">
            <a:avLst/>
          </a:prstGeom>
          <a:noFill/>
        </p:spPr>
        <p:txBody>
          <a:bodyPr wrap="square" rtlCol="0">
            <a:spAutoFit/>
          </a:bodyPr>
          <a:lstStyle/>
          <a:p>
            <a:r>
              <a:rPr lang="en-US" sz="1400" dirty="0" smtClean="0">
                <a:latin typeface="Times New Roman" pitchFamily="18" charset="0"/>
                <a:cs typeface="Times New Roman" pitchFamily="18" charset="0"/>
              </a:rPr>
              <a:t>The second House is the House of Commons. The 651 Members of </a:t>
            </a:r>
            <a:endParaRPr lang="ru-RU"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Parliament (MPs) who sit in the Commons are elected representatives </a:t>
            </a:r>
            <a:endParaRPr lang="ru-RU"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of the British people. Each MP represents one of the 651 constituencies</a:t>
            </a:r>
            <a:endParaRPr lang="ru-RU"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into which the UK is divided. The House of Commons has a maximum </a:t>
            </a:r>
            <a:endParaRPr lang="ru-RU"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term of five years, at the end of which a general election must be held. </a:t>
            </a:r>
            <a:endParaRPr lang="ru-RU"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However, a general election can be called in the government at any time. </a:t>
            </a:r>
            <a:endParaRPr lang="ru-RU"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MPs sit on parallel rows of seats known as benches with those who </a:t>
            </a:r>
            <a:endParaRPr lang="ru-RU"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support the government on the one side and the opposition on the other.</a:t>
            </a:r>
            <a:endParaRPr lang="ru-RU"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The important persons are the front-benchers, the less important ones </a:t>
            </a:r>
            <a:endParaRPr lang="ru-RU"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are the back-benchers. The Commons` main functions are to define and </a:t>
            </a:r>
            <a:endParaRPr lang="ru-RU"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to pass the laws and regulations governing the UK and to examine </a:t>
            </a:r>
            <a:endParaRPr lang="ru-RU" sz="1400" dirty="0" smtClean="0">
              <a:latin typeface="Times New Roman" pitchFamily="18" charset="0"/>
              <a:cs typeface="Times New Roman" pitchFamily="18" charset="0"/>
            </a:endParaRPr>
          </a:p>
          <a:p>
            <a:r>
              <a:rPr lang="en-US" sz="1400" dirty="0" smtClean="0">
                <a:latin typeface="Times New Roman" pitchFamily="18" charset="0"/>
                <a:cs typeface="Times New Roman" pitchFamily="18" charset="0"/>
              </a:rPr>
              <a:t>closely all the activities of the government. </a:t>
            </a:r>
            <a:endParaRPr lang="ru-RU" sz="1400" dirty="0">
              <a:latin typeface="Times New Roman" pitchFamily="18" charset="0"/>
              <a:cs typeface="Times New Roman" pitchFamily="18" charset="0"/>
            </a:endParaRPr>
          </a:p>
        </p:txBody>
      </p:sp>
      <p:sp>
        <p:nvSpPr>
          <p:cNvPr id="10" name="TextBox 9"/>
          <p:cNvSpPr txBox="1"/>
          <p:nvPr/>
        </p:nvSpPr>
        <p:spPr>
          <a:xfrm>
            <a:off x="3857620" y="3534013"/>
            <a:ext cx="5072065" cy="3108543"/>
          </a:xfrm>
          <a:prstGeom prst="rect">
            <a:avLst/>
          </a:prstGeom>
          <a:noFill/>
        </p:spPr>
        <p:txBody>
          <a:bodyPr wrap="square" rtlCol="0">
            <a:spAutoFit/>
          </a:bodyPr>
          <a:lstStyle/>
          <a:p>
            <a:r>
              <a:rPr lang="ru-RU" sz="1400" dirty="0" smtClean="0">
                <a:latin typeface="Times New Roman" pitchFamily="18" charset="0"/>
                <a:cs typeface="Times New Roman" pitchFamily="18" charset="0"/>
              </a:rPr>
              <a:t>Вторая Палата - Палата общин, составляющая 651 Члена парламента, которые сидят в палате общин и являются избранными представителями британского народа. Каждый член парламента представляет один округ из 651 избирательного округа, на которые разделена Великобритания. У Палаты общин есть максимальный срок правления - пять лет, в конце которого проводятся всеобщие выборы. Однако, всеобщие выборы можно созвать в правительстве в любое время. Члены парламента сидят на параллельных рядах, известных как скамьи, с теми, кто поддерживает правительство - на одной стороне и оппозицию - на другой. Важные люди - </a:t>
            </a:r>
            <a:r>
              <a:rPr lang="ru-RU" sz="1400" dirty="0" err="1" smtClean="0">
                <a:latin typeface="Times New Roman" pitchFamily="18" charset="0"/>
                <a:cs typeface="Times New Roman" pitchFamily="18" charset="0"/>
              </a:rPr>
              <a:t>переднескамеечники</a:t>
            </a:r>
            <a:r>
              <a:rPr lang="ru-RU" sz="1400" dirty="0" smtClean="0">
                <a:latin typeface="Times New Roman" pitchFamily="18" charset="0"/>
                <a:cs typeface="Times New Roman" pitchFamily="18" charset="0"/>
              </a:rPr>
              <a:t>, менее важные - заднескамеечники. Палата общин выполняет функции определения и передачи законов и </a:t>
            </a:r>
            <a:r>
              <a:rPr lang="ru-RU" sz="1400" dirty="0" err="1" smtClean="0">
                <a:latin typeface="Times New Roman" pitchFamily="18" charset="0"/>
                <a:cs typeface="Times New Roman" pitchFamily="18" charset="0"/>
              </a:rPr>
              <a:t>постановлений,исследовать</a:t>
            </a:r>
            <a:r>
              <a:rPr lang="ru-RU" sz="1400" dirty="0" smtClean="0">
                <a:latin typeface="Times New Roman" pitchFamily="18" charset="0"/>
                <a:cs typeface="Times New Roman" pitchFamily="18" charset="0"/>
              </a:rPr>
              <a:t> действия правительства.</a:t>
            </a:r>
            <a:endParaRPr lang="ru-RU" sz="1400" dirty="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1538" y="214290"/>
            <a:ext cx="3259226" cy="523220"/>
          </a:xfrm>
          <a:prstGeom prst="rect">
            <a:avLst/>
          </a:prstGeom>
          <a:noFill/>
        </p:spPr>
        <p:txBody>
          <a:bodyPr wrap="none" rtlCol="0">
            <a:spAutoFit/>
          </a:bodyPr>
          <a:lstStyle/>
          <a:p>
            <a:r>
              <a:rPr lang="en-US" sz="2800" i="1" dirty="0" smtClean="0">
                <a:solidFill>
                  <a:schemeClr val="accent2">
                    <a:lumMod val="75000"/>
                  </a:schemeClr>
                </a:solidFill>
                <a:latin typeface="Bookman Old Style" pitchFamily="18" charset="0"/>
              </a:rPr>
              <a:t>The Party System</a:t>
            </a:r>
            <a:endParaRPr lang="ru-RU" sz="2800" i="1" dirty="0">
              <a:solidFill>
                <a:schemeClr val="accent2">
                  <a:lumMod val="75000"/>
                </a:schemeClr>
              </a:solidFill>
              <a:latin typeface="Bookman Old Style" pitchFamily="18" charset="0"/>
            </a:endParaRPr>
          </a:p>
        </p:txBody>
      </p:sp>
      <p:pic>
        <p:nvPicPr>
          <p:cNvPr id="6" name="Picture 2" descr="C:\Documents and Settings\Home\Мои документы\Новая папка (2)\57188528.jpg"/>
          <p:cNvPicPr>
            <a:picLocks noChangeAspect="1" noChangeArrowheads="1"/>
          </p:cNvPicPr>
          <p:nvPr/>
        </p:nvPicPr>
        <p:blipFill>
          <a:blip r:embed="rId2" cstate="print"/>
          <a:srcRect/>
          <a:stretch>
            <a:fillRect/>
          </a:stretch>
        </p:blipFill>
        <p:spPr bwMode="auto">
          <a:xfrm>
            <a:off x="5000628" y="285728"/>
            <a:ext cx="3871932" cy="2568251"/>
          </a:xfrm>
          <a:prstGeom prst="rect">
            <a:avLst/>
          </a:prstGeom>
          <a:noFill/>
        </p:spPr>
      </p:pic>
      <p:sp>
        <p:nvSpPr>
          <p:cNvPr id="7" name="TextBox 6"/>
          <p:cNvSpPr txBox="1"/>
          <p:nvPr/>
        </p:nvSpPr>
        <p:spPr>
          <a:xfrm>
            <a:off x="214282" y="785794"/>
            <a:ext cx="7544053" cy="2462213"/>
          </a:xfrm>
          <a:prstGeom prst="rect">
            <a:avLst/>
          </a:prstGeom>
          <a:noFill/>
        </p:spPr>
        <p:txBody>
          <a:bodyPr wrap="none" rtlCol="0">
            <a:spAutoFit/>
          </a:bodyPr>
          <a:lstStyle/>
          <a:p>
            <a:r>
              <a:rPr lang="en-US" sz="1400" dirty="0" smtClean="0">
                <a:latin typeface="Times New Roman" pitchFamily="18" charset="0"/>
                <a:cs typeface="Times New Roman" pitchFamily="18" charset="0"/>
              </a:rPr>
              <a:t>Britain is normally described as having a two-party-system. </a:t>
            </a:r>
          </a:p>
          <a:p>
            <a:r>
              <a:rPr lang="en-US" sz="1400" dirty="0" smtClean="0">
                <a:latin typeface="Times New Roman" pitchFamily="18" charset="0"/>
                <a:cs typeface="Times New Roman" pitchFamily="18" charset="0"/>
              </a:rPr>
              <a:t>One of the two big parties is the </a:t>
            </a:r>
            <a:r>
              <a:rPr lang="en-US" sz="1400" dirty="0" smtClean="0">
                <a:solidFill>
                  <a:srgbClr val="0000CC"/>
                </a:solidFill>
                <a:latin typeface="Times New Roman" pitchFamily="18" charset="0"/>
                <a:cs typeface="Times New Roman" pitchFamily="18" charset="0"/>
              </a:rPr>
              <a:t>Conservative Party</a:t>
            </a:r>
            <a:r>
              <a:rPr lang="en-US" sz="1400" dirty="0" smtClean="0">
                <a:latin typeface="Times New Roman" pitchFamily="18" charset="0"/>
                <a:cs typeface="Times New Roman" pitchFamily="18" charset="0"/>
              </a:rPr>
              <a:t>, also known </a:t>
            </a:r>
          </a:p>
          <a:p>
            <a:r>
              <a:rPr lang="en-US" sz="1400" dirty="0" smtClean="0">
                <a:latin typeface="Times New Roman" pitchFamily="18" charset="0"/>
                <a:cs typeface="Times New Roman" pitchFamily="18" charset="0"/>
              </a:rPr>
              <a:t>as the </a:t>
            </a:r>
            <a:r>
              <a:rPr lang="en-US" sz="1400" dirty="0" smtClean="0">
                <a:solidFill>
                  <a:srgbClr val="0000CC"/>
                </a:solidFill>
                <a:latin typeface="Times New Roman" pitchFamily="18" charset="0"/>
                <a:cs typeface="Times New Roman" pitchFamily="18" charset="0"/>
              </a:rPr>
              <a:t>Tories</a:t>
            </a:r>
            <a:r>
              <a:rPr lang="en-US" sz="1400" dirty="0" smtClean="0">
                <a:latin typeface="Times New Roman" pitchFamily="18" charset="0"/>
                <a:cs typeface="Times New Roman" pitchFamily="18" charset="0"/>
              </a:rPr>
              <a:t>, which is right of centre and standing for hierarchical</a:t>
            </a:r>
          </a:p>
          <a:p>
            <a:r>
              <a:rPr lang="en-US" sz="1400" dirty="0" smtClean="0">
                <a:latin typeface="Times New Roman" pitchFamily="18" charset="0"/>
                <a:cs typeface="Times New Roman" pitchFamily="18" charset="0"/>
              </a:rPr>
              <a:t>interference in the economy. They would like to reduce income </a:t>
            </a:r>
          </a:p>
          <a:p>
            <a:r>
              <a:rPr lang="en-US" sz="1400" dirty="0" smtClean="0">
                <a:latin typeface="Times New Roman" pitchFamily="18" charset="0"/>
                <a:cs typeface="Times New Roman" pitchFamily="18" charset="0"/>
              </a:rPr>
              <a:t>tax and the give a high priority to national defense and internal </a:t>
            </a:r>
          </a:p>
          <a:p>
            <a:r>
              <a:rPr lang="en-US" sz="1400" dirty="0" smtClean="0">
                <a:latin typeface="Times New Roman" pitchFamily="18" charset="0"/>
                <a:cs typeface="Times New Roman" pitchFamily="18" charset="0"/>
              </a:rPr>
              <a:t>law and order. A famous Tory is John Major, the former Prime </a:t>
            </a:r>
          </a:p>
          <a:p>
            <a:r>
              <a:rPr lang="en-US" sz="1400" dirty="0" smtClean="0">
                <a:latin typeface="Times New Roman" pitchFamily="18" charset="0"/>
                <a:cs typeface="Times New Roman" pitchFamily="18" charset="0"/>
              </a:rPr>
              <a:t>Minister. The second big party is the </a:t>
            </a:r>
            <a:r>
              <a:rPr lang="en-US" sz="1400" dirty="0" err="1" smtClean="0">
                <a:solidFill>
                  <a:srgbClr val="0000CC"/>
                </a:solidFill>
                <a:latin typeface="Times New Roman" pitchFamily="18" charset="0"/>
                <a:cs typeface="Times New Roman" pitchFamily="18" charset="0"/>
              </a:rPr>
              <a:t>Labour</a:t>
            </a:r>
            <a:r>
              <a:rPr lang="en-US" sz="1400" dirty="0" smtClean="0">
                <a:solidFill>
                  <a:srgbClr val="0000CC"/>
                </a:solidFill>
                <a:latin typeface="Times New Roman" pitchFamily="18" charset="0"/>
                <a:cs typeface="Times New Roman" pitchFamily="18" charset="0"/>
              </a:rPr>
              <a:t> Party</a:t>
            </a:r>
            <a:r>
              <a:rPr lang="en-US" sz="1400" dirty="0" smtClean="0">
                <a:latin typeface="Times New Roman" pitchFamily="18" charset="0"/>
                <a:cs typeface="Times New Roman" pitchFamily="18" charset="0"/>
              </a:rPr>
              <a:t>, which is left </a:t>
            </a:r>
          </a:p>
          <a:p>
            <a:r>
              <a:rPr lang="en-US" sz="1400" dirty="0" smtClean="0">
                <a:latin typeface="Times New Roman" pitchFamily="18" charset="0"/>
                <a:cs typeface="Times New Roman" pitchFamily="18" charset="0"/>
              </a:rPr>
              <a:t>of centre and stands for equality, for the social weaker people and</a:t>
            </a:r>
          </a:p>
          <a:p>
            <a:r>
              <a:rPr lang="en-US" sz="1400" dirty="0" smtClean="0">
                <a:latin typeface="Times New Roman" pitchFamily="18" charset="0"/>
                <a:cs typeface="Times New Roman" pitchFamily="18" charset="0"/>
              </a:rPr>
              <a:t>for more government involvement in the economical issues. </a:t>
            </a:r>
          </a:p>
          <a:p>
            <a:r>
              <a:rPr lang="en-US" sz="1400" dirty="0" smtClean="0">
                <a:latin typeface="Times New Roman" pitchFamily="18" charset="0"/>
                <a:cs typeface="Times New Roman" pitchFamily="18" charset="0"/>
              </a:rPr>
              <a:t>Another smaller party is the </a:t>
            </a:r>
            <a:r>
              <a:rPr lang="en-US" sz="1400" dirty="0" smtClean="0">
                <a:solidFill>
                  <a:srgbClr val="0000CC"/>
                </a:solidFill>
                <a:latin typeface="Times New Roman" pitchFamily="18" charset="0"/>
                <a:cs typeface="Times New Roman" pitchFamily="18" charset="0"/>
              </a:rPr>
              <a:t>Liberal Democratic Party</a:t>
            </a:r>
            <a:r>
              <a:rPr lang="en-US" sz="1400" dirty="0" smtClean="0">
                <a:latin typeface="Times New Roman" pitchFamily="18" charset="0"/>
                <a:cs typeface="Times New Roman" pitchFamily="18" charset="0"/>
              </a:rPr>
              <a:t>. It was </a:t>
            </a:r>
          </a:p>
          <a:p>
            <a:r>
              <a:rPr lang="en-US" sz="1400" dirty="0" smtClean="0">
                <a:latin typeface="Times New Roman" pitchFamily="18" charset="0"/>
                <a:cs typeface="Times New Roman" pitchFamily="18" charset="0"/>
              </a:rPr>
              <a:t>formed from a union of Liberals and the Social Democrats - a breakaway group of </a:t>
            </a:r>
            <a:r>
              <a:rPr lang="en-US" sz="1400" dirty="0" err="1" smtClean="0">
                <a:latin typeface="Times New Roman" pitchFamily="18" charset="0"/>
                <a:cs typeface="Times New Roman" pitchFamily="18" charset="0"/>
              </a:rPr>
              <a:t>Labour</a:t>
            </a:r>
            <a:r>
              <a:rPr lang="en-US" sz="1400" dirty="0" smtClean="0">
                <a:latin typeface="Times New Roman" pitchFamily="18" charset="0"/>
                <a:cs typeface="Times New Roman" pitchFamily="18" charset="0"/>
              </a:rPr>
              <a:t> politicians. </a:t>
            </a:r>
            <a:endParaRPr lang="ru-RU" sz="1400" dirty="0">
              <a:latin typeface="Times New Roman" pitchFamily="18" charset="0"/>
              <a:cs typeface="Times New Roman" pitchFamily="18" charset="0"/>
            </a:endParaRPr>
          </a:p>
        </p:txBody>
      </p:sp>
      <p:sp>
        <p:nvSpPr>
          <p:cNvPr id="8" name="TextBox 7"/>
          <p:cNvSpPr txBox="1"/>
          <p:nvPr/>
        </p:nvSpPr>
        <p:spPr>
          <a:xfrm>
            <a:off x="3428992" y="3429000"/>
            <a:ext cx="6047489" cy="2893100"/>
          </a:xfrm>
          <a:prstGeom prst="rect">
            <a:avLst/>
          </a:prstGeom>
          <a:noFill/>
        </p:spPr>
        <p:txBody>
          <a:bodyPr wrap="none" rtlCol="0">
            <a:spAutoFit/>
          </a:bodyPr>
          <a:lstStyle/>
          <a:p>
            <a:r>
              <a:rPr lang="ru-RU" sz="1400" dirty="0" smtClean="0">
                <a:latin typeface="Times New Roman" pitchFamily="18" charset="0"/>
                <a:cs typeface="Times New Roman" pitchFamily="18" charset="0"/>
              </a:rPr>
              <a:t>Великобритания обычно описывается как наличие двух партийных </a:t>
            </a:r>
            <a:endParaRPr lang="en-US"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систем. Одна из двух многочисленных партий - </a:t>
            </a:r>
            <a:r>
              <a:rPr lang="ru-RU" sz="1400" dirty="0" smtClean="0">
                <a:solidFill>
                  <a:srgbClr val="0000CC"/>
                </a:solidFill>
                <a:latin typeface="Times New Roman" pitchFamily="18" charset="0"/>
                <a:cs typeface="Times New Roman" pitchFamily="18" charset="0"/>
              </a:rPr>
              <a:t>Консервативная партия</a:t>
            </a:r>
            <a:r>
              <a:rPr lang="ru-RU" sz="1400" dirty="0" smtClean="0">
                <a:latin typeface="Times New Roman" pitchFamily="18" charset="0"/>
                <a:cs typeface="Times New Roman" pitchFamily="18" charset="0"/>
              </a:rPr>
              <a:t>, </a:t>
            </a:r>
            <a:endParaRPr lang="en-US"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также известная как Тори, которая является правовой партией и </a:t>
            </a:r>
            <a:endParaRPr lang="en-US"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обозначающей иерархическое вмешательство в экономику. Они хотели </a:t>
            </a:r>
            <a:endParaRPr lang="en-US"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бы уменьшить подоходный налог, увеличить приоритет национальной </a:t>
            </a:r>
          </a:p>
          <a:p>
            <a:r>
              <a:rPr lang="ru-RU" sz="1400" dirty="0" smtClean="0">
                <a:latin typeface="Times New Roman" pitchFamily="18" charset="0"/>
                <a:cs typeface="Times New Roman" pitchFamily="18" charset="0"/>
              </a:rPr>
              <a:t>обороны и внутренней законности к правопорядку. </a:t>
            </a:r>
          </a:p>
          <a:p>
            <a:r>
              <a:rPr lang="ru-RU" sz="1400" dirty="0" smtClean="0">
                <a:latin typeface="Times New Roman" pitchFamily="18" charset="0"/>
                <a:cs typeface="Times New Roman" pitchFamily="18" charset="0"/>
              </a:rPr>
              <a:t>Известные Тори - Джон </a:t>
            </a:r>
            <a:r>
              <a:rPr lang="ru-RU" sz="1400" dirty="0" err="1" smtClean="0">
                <a:latin typeface="Times New Roman" pitchFamily="18" charset="0"/>
                <a:cs typeface="Times New Roman" pitchFamily="18" charset="0"/>
              </a:rPr>
              <a:t>Мейджор</a:t>
            </a:r>
            <a:r>
              <a:rPr lang="ru-RU" sz="1400" dirty="0" smtClean="0">
                <a:latin typeface="Times New Roman" pitchFamily="18" charset="0"/>
                <a:cs typeface="Times New Roman" pitchFamily="18" charset="0"/>
              </a:rPr>
              <a:t>, прежний Премьер-министр. </a:t>
            </a:r>
          </a:p>
          <a:p>
            <a:r>
              <a:rPr lang="ru-RU" sz="1400" dirty="0" smtClean="0">
                <a:latin typeface="Times New Roman" pitchFamily="18" charset="0"/>
                <a:cs typeface="Times New Roman" pitchFamily="18" charset="0"/>
              </a:rPr>
              <a:t>Вторая многочисленная партия - </a:t>
            </a:r>
            <a:r>
              <a:rPr lang="ru-RU" sz="1400" dirty="0" smtClean="0">
                <a:solidFill>
                  <a:srgbClr val="0000CC"/>
                </a:solidFill>
                <a:latin typeface="Times New Roman" pitchFamily="18" charset="0"/>
                <a:cs typeface="Times New Roman" pitchFamily="18" charset="0"/>
              </a:rPr>
              <a:t>лейбористская партия</a:t>
            </a:r>
            <a:r>
              <a:rPr lang="ru-RU" sz="1400" dirty="0" smtClean="0">
                <a:latin typeface="Times New Roman" pitchFamily="18" charset="0"/>
                <a:cs typeface="Times New Roman" pitchFamily="18" charset="0"/>
              </a:rPr>
              <a:t>, называемая левой </a:t>
            </a:r>
          </a:p>
          <a:p>
            <a:r>
              <a:rPr lang="ru-RU" sz="1400" dirty="0" smtClean="0">
                <a:latin typeface="Times New Roman" pitchFamily="18" charset="0"/>
                <a:cs typeface="Times New Roman" pitchFamily="18" charset="0"/>
              </a:rPr>
              <a:t>или левоцентристской, направленная на равенство и защиту более слабых </a:t>
            </a:r>
          </a:p>
          <a:p>
            <a:r>
              <a:rPr lang="ru-RU" sz="1400" dirty="0" smtClean="0">
                <a:latin typeface="Times New Roman" pitchFamily="18" charset="0"/>
                <a:cs typeface="Times New Roman" pitchFamily="18" charset="0"/>
              </a:rPr>
              <a:t>людей и для большей правительственной причастности к экономичным </a:t>
            </a:r>
            <a:endParaRPr lang="en-US"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проблемам. Другая меньшая партия - </a:t>
            </a:r>
            <a:r>
              <a:rPr lang="ru-RU" sz="1400" dirty="0" smtClean="0">
                <a:solidFill>
                  <a:srgbClr val="0000CC"/>
                </a:solidFill>
                <a:latin typeface="Times New Roman" pitchFamily="18" charset="0"/>
                <a:cs typeface="Times New Roman" pitchFamily="18" charset="0"/>
              </a:rPr>
              <a:t>Либерально-демократическая </a:t>
            </a:r>
            <a:endParaRPr lang="en-US" sz="1400" dirty="0" smtClean="0">
              <a:solidFill>
                <a:srgbClr val="0000CC"/>
              </a:solidFill>
              <a:latin typeface="Times New Roman" pitchFamily="18" charset="0"/>
              <a:cs typeface="Times New Roman" pitchFamily="18" charset="0"/>
            </a:endParaRPr>
          </a:p>
          <a:p>
            <a:r>
              <a:rPr lang="ru-RU" sz="1400" dirty="0" smtClean="0">
                <a:solidFill>
                  <a:srgbClr val="0000CC"/>
                </a:solidFill>
                <a:latin typeface="Times New Roman" pitchFamily="18" charset="0"/>
                <a:cs typeface="Times New Roman" pitchFamily="18" charset="0"/>
              </a:rPr>
              <a:t>партия, </a:t>
            </a:r>
            <a:r>
              <a:rPr lang="ru-RU" sz="1400" dirty="0" smtClean="0">
                <a:latin typeface="Times New Roman" pitchFamily="18" charset="0"/>
                <a:cs typeface="Times New Roman" pitchFamily="18" charset="0"/>
              </a:rPr>
              <a:t>сформированная из союза Либералов и социал-демократов– </a:t>
            </a:r>
            <a:endParaRPr lang="en-US"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отколовшаяся группа политических деятелей Лейбористской партии.</a:t>
            </a:r>
            <a:endParaRPr lang="ru-RU" sz="1400" dirty="0">
              <a:latin typeface="Times New Roman" pitchFamily="18" charset="0"/>
              <a:cs typeface="Times New Roman" pitchFamily="18" charset="0"/>
            </a:endParaRPr>
          </a:p>
        </p:txBody>
      </p:sp>
      <p:pic>
        <p:nvPicPr>
          <p:cNvPr id="9" name="Picture 5" descr="C:\Documents and Settings\Администратор\Мои документы\Мои рисунки\англия\b_187041.jpg"/>
          <p:cNvPicPr>
            <a:picLocks noChangeAspect="1" noChangeArrowheads="1"/>
          </p:cNvPicPr>
          <p:nvPr/>
        </p:nvPicPr>
        <p:blipFill>
          <a:blip r:embed="rId3" cstate="print"/>
          <a:srcRect/>
          <a:stretch>
            <a:fillRect/>
          </a:stretch>
        </p:blipFill>
        <p:spPr bwMode="auto">
          <a:xfrm>
            <a:off x="214282" y="3571876"/>
            <a:ext cx="3142865" cy="2357454"/>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6204" y="285728"/>
            <a:ext cx="4631396" cy="830997"/>
          </a:xfrm>
          <a:prstGeom prst="rect">
            <a:avLst/>
          </a:prstGeom>
          <a:noFill/>
        </p:spPr>
        <p:txBody>
          <a:bodyPr wrap="none" rtlCol="0">
            <a:spAutoFit/>
          </a:bodyPr>
          <a:lstStyle/>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solidFill>
                  <a:schemeClr val="accent1">
                    <a:lumMod val="50000"/>
                  </a:schemeClr>
                </a:solidFill>
                <a:effectLst>
                  <a:outerShdw blurRad="38100" dist="38100" dir="2700000" algn="tl">
                    <a:srgbClr val="000000">
                      <a:alpha val="43137"/>
                    </a:srgbClr>
                  </a:outerShdw>
                </a:effectLst>
                <a:latin typeface="Book Antiqua" pitchFamily="18" charset="0"/>
                <a:cs typeface="Arial" charset="0"/>
              </a:rPr>
              <a:t>THE </a:t>
            </a:r>
          </a:p>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solidFill>
                  <a:schemeClr val="accent1">
                    <a:lumMod val="50000"/>
                  </a:schemeClr>
                </a:solidFill>
                <a:effectLst>
                  <a:outerShdw blurRad="38100" dist="38100" dir="2700000" algn="tl">
                    <a:srgbClr val="000000">
                      <a:alpha val="43137"/>
                    </a:srgbClr>
                  </a:outerShdw>
                </a:effectLst>
                <a:latin typeface="Book Antiqua" pitchFamily="18" charset="0"/>
                <a:cs typeface="Arial" charset="0"/>
              </a:rPr>
              <a:t>UNITED KINGDOM OF </a:t>
            </a:r>
            <a:br>
              <a:rPr lang="en-GB" sz="1600" dirty="0" smtClean="0">
                <a:solidFill>
                  <a:schemeClr val="accent1">
                    <a:lumMod val="50000"/>
                  </a:schemeClr>
                </a:solidFill>
                <a:effectLst>
                  <a:outerShdw blurRad="38100" dist="38100" dir="2700000" algn="tl">
                    <a:srgbClr val="000000">
                      <a:alpha val="43137"/>
                    </a:srgbClr>
                  </a:outerShdw>
                </a:effectLst>
                <a:latin typeface="Book Antiqua" pitchFamily="18" charset="0"/>
                <a:cs typeface="Arial" charset="0"/>
              </a:rPr>
            </a:br>
            <a:r>
              <a:rPr lang="en-GB" sz="1600" dirty="0" smtClean="0">
                <a:solidFill>
                  <a:schemeClr val="accent1">
                    <a:lumMod val="50000"/>
                  </a:schemeClr>
                </a:solidFill>
                <a:effectLst>
                  <a:outerShdw blurRad="38100" dist="38100" dir="2700000" algn="tl">
                    <a:srgbClr val="000000">
                      <a:alpha val="43137"/>
                    </a:srgbClr>
                  </a:outerShdw>
                </a:effectLst>
                <a:latin typeface="Book Antiqua" pitchFamily="18" charset="0"/>
                <a:cs typeface="Arial" charset="0"/>
              </a:rPr>
              <a:t>GREAT BRITAIN AND NORTHERN IRELAND</a:t>
            </a:r>
            <a:endParaRPr lang="en-GB" sz="1600" dirty="0">
              <a:solidFill>
                <a:schemeClr val="accent1">
                  <a:lumMod val="50000"/>
                </a:schemeClr>
              </a:solidFill>
              <a:effectLst>
                <a:outerShdw blurRad="38100" dist="38100" dir="2700000" algn="tl">
                  <a:srgbClr val="000000">
                    <a:alpha val="43137"/>
                  </a:srgbClr>
                </a:outerShdw>
              </a:effectLst>
              <a:latin typeface="Book Antiqua" pitchFamily="18" charset="0"/>
              <a:cs typeface="Arial" charset="0"/>
            </a:endParaRPr>
          </a:p>
        </p:txBody>
      </p:sp>
      <p:pic>
        <p:nvPicPr>
          <p:cNvPr id="3" name="Picture 3"/>
          <p:cNvPicPr>
            <a:picLocks noChangeAspect="1" noChangeArrowheads="1"/>
          </p:cNvPicPr>
          <p:nvPr/>
        </p:nvPicPr>
        <p:blipFill>
          <a:blip r:embed="rId2" cstate="print"/>
          <a:srcRect/>
          <a:stretch>
            <a:fillRect/>
          </a:stretch>
        </p:blipFill>
        <p:spPr bwMode="auto">
          <a:xfrm>
            <a:off x="428596" y="2071678"/>
            <a:ext cx="3646211" cy="4071966"/>
          </a:xfrm>
          <a:prstGeom prst="rect">
            <a:avLst/>
          </a:prstGeom>
          <a:noFill/>
          <a:ln w="9525">
            <a:noFill/>
            <a:round/>
            <a:headEnd/>
            <a:tailEnd/>
          </a:ln>
          <a:effectLst/>
        </p:spPr>
      </p:pic>
      <p:sp>
        <p:nvSpPr>
          <p:cNvPr id="4" name="TextBox 3"/>
          <p:cNvSpPr txBox="1"/>
          <p:nvPr/>
        </p:nvSpPr>
        <p:spPr>
          <a:xfrm>
            <a:off x="4124677" y="1357298"/>
            <a:ext cx="4562467" cy="2423740"/>
          </a:xfrm>
          <a:prstGeom prst="rect">
            <a:avLst/>
          </a:prstGeom>
          <a:noFill/>
        </p:spPr>
        <p:txBody>
          <a:bodyPr wrap="none" rtlCol="0">
            <a:spAutoFit/>
          </a:bodyPr>
          <a:lstStyle/>
          <a:p>
            <a:pPr eaLnBrk="1" hangingPunct="1">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solidFill>
                  <a:schemeClr val="accent5">
                    <a:lumMod val="25000"/>
                  </a:schemeClr>
                </a:solidFill>
                <a:latin typeface="Times New Roman" pitchFamily="18" charset="0"/>
                <a:cs typeface="Times New Roman" pitchFamily="18" charset="0"/>
              </a:rPr>
              <a:t>The </a:t>
            </a:r>
            <a:r>
              <a:rPr lang="en-GB" b="1" dirty="0" smtClean="0">
                <a:solidFill>
                  <a:schemeClr val="accent5">
                    <a:lumMod val="25000"/>
                  </a:schemeClr>
                </a:solidFill>
                <a:latin typeface="Times New Roman" pitchFamily="18" charset="0"/>
                <a:cs typeface="Times New Roman" pitchFamily="18" charset="0"/>
              </a:rPr>
              <a:t>United Kingdom </a:t>
            </a:r>
            <a:r>
              <a:rPr lang="en-GB" dirty="0" smtClean="0">
                <a:solidFill>
                  <a:schemeClr val="accent5">
                    <a:lumMod val="25000"/>
                  </a:schemeClr>
                </a:solidFill>
                <a:latin typeface="Times New Roman" pitchFamily="18" charset="0"/>
                <a:cs typeface="Times New Roman" pitchFamily="18" charset="0"/>
              </a:rPr>
              <a:t>is a constitutional </a:t>
            </a:r>
          </a:p>
          <a:p>
            <a:pPr eaLnBrk="1" hangingPunct="1">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solidFill>
                  <a:schemeClr val="accent5">
                    <a:lumMod val="25000"/>
                  </a:schemeClr>
                </a:solidFill>
                <a:latin typeface="Times New Roman" pitchFamily="18" charset="0"/>
                <a:cs typeface="Times New Roman" pitchFamily="18" charset="0"/>
              </a:rPr>
              <a:t>monarchy  composed of 4 constituent countries</a:t>
            </a:r>
          </a:p>
          <a:p>
            <a:pPr eaLnBrk="1" hangingPunct="1">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solidFill>
                  <a:schemeClr val="accent5">
                    <a:lumMod val="25000"/>
                  </a:schemeClr>
                </a:solidFill>
                <a:latin typeface="Times New Roman" pitchFamily="18" charset="0"/>
                <a:cs typeface="Times New Roman" pitchFamily="18" charset="0"/>
              </a:rPr>
              <a:t>	England</a:t>
            </a:r>
          </a:p>
          <a:p>
            <a:pPr eaLnBrk="1" hangingPunct="1">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solidFill>
                  <a:schemeClr val="accent5">
                    <a:lumMod val="25000"/>
                  </a:schemeClr>
                </a:solidFill>
                <a:latin typeface="Times New Roman" pitchFamily="18" charset="0"/>
                <a:cs typeface="Times New Roman" pitchFamily="18" charset="0"/>
              </a:rPr>
              <a:t>		Scotland</a:t>
            </a:r>
          </a:p>
          <a:p>
            <a:pPr eaLnBrk="1" hangingPunct="1">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solidFill>
                  <a:schemeClr val="accent5">
                    <a:lumMod val="25000"/>
                  </a:schemeClr>
                </a:solidFill>
                <a:latin typeface="Times New Roman" pitchFamily="18" charset="0"/>
                <a:cs typeface="Times New Roman" pitchFamily="18" charset="0"/>
              </a:rPr>
              <a:t>			Wales   &amp;</a:t>
            </a:r>
          </a:p>
          <a:p>
            <a:pPr eaLnBrk="1" hangingPunct="1">
              <a:spcBef>
                <a:spcPts val="9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solidFill>
                  <a:schemeClr val="accent5">
                    <a:lumMod val="25000"/>
                  </a:schemeClr>
                </a:solidFill>
                <a:latin typeface="Times New Roman" pitchFamily="18" charset="0"/>
                <a:cs typeface="Times New Roman" pitchFamily="18" charset="0"/>
              </a:rPr>
              <a:t>		                             Northern Ireland.</a:t>
            </a:r>
            <a:endParaRPr lang="ru-RU" dirty="0">
              <a:solidFill>
                <a:schemeClr val="accent5">
                  <a:lumMod val="25000"/>
                </a:schemeClr>
              </a:solidFill>
              <a:latin typeface="Times New Roman" pitchFamily="18" charset="0"/>
              <a:cs typeface="Times New Roman" pitchFamily="18" charset="0"/>
            </a:endParaRPr>
          </a:p>
        </p:txBody>
      </p:sp>
      <p:sp>
        <p:nvSpPr>
          <p:cNvPr id="17" name="TextBox 16"/>
          <p:cNvSpPr txBox="1"/>
          <p:nvPr/>
        </p:nvSpPr>
        <p:spPr>
          <a:xfrm>
            <a:off x="4398277" y="4286256"/>
            <a:ext cx="4733283" cy="2031325"/>
          </a:xfrm>
          <a:prstGeom prst="rect">
            <a:avLst/>
          </a:prstGeom>
          <a:noFill/>
        </p:spPr>
        <p:txBody>
          <a:bodyPr wrap="none" rtlCol="0">
            <a:spAutoFit/>
          </a:bodyPr>
          <a:lstStyle/>
          <a:p>
            <a:r>
              <a:rPr lang="ru-RU" dirty="0" smtClean="0">
                <a:latin typeface="Times New Roman" pitchFamily="18" charset="0"/>
                <a:cs typeface="Times New Roman" pitchFamily="18" charset="0"/>
              </a:rPr>
              <a:t>Соединенное Королевство - конституционная </a:t>
            </a:r>
            <a:endParaRPr lang="en-US"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монархия, состоящая из 4 административно-</a:t>
            </a:r>
          </a:p>
          <a:p>
            <a:r>
              <a:rPr lang="ru-RU" dirty="0" smtClean="0">
                <a:latin typeface="Times New Roman" pitchFamily="18" charset="0"/>
                <a:cs typeface="Times New Roman" pitchFamily="18" charset="0"/>
              </a:rPr>
              <a:t>политических частей:</a:t>
            </a:r>
            <a:endParaRPr lang="en-US" dirty="0" smtClean="0">
              <a:latin typeface="Times New Roman" pitchFamily="18" charset="0"/>
              <a:cs typeface="Times New Roman" pitchFamily="18" charset="0"/>
            </a:endParaRPr>
          </a:p>
          <a:p>
            <a:r>
              <a:rPr lang="ru-RU" dirty="0" smtClean="0">
                <a:latin typeface="Times New Roman" pitchFamily="18" charset="0"/>
                <a:cs typeface="Times New Roman" pitchFamily="18" charset="0"/>
              </a:rPr>
              <a:t>Англии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Шотландии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Уэльса и </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Северной Ирландии.</a:t>
            </a:r>
            <a:r>
              <a:rPr lang="en-US"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3"/>
                                        </p:tgtEl>
                                        <p:attrNameLst>
                                          <p:attrName>style.visibility</p:attrName>
                                        </p:attrNameLst>
                                      </p:cBhvr>
                                      <p:to>
                                        <p:strVal val="visible"/>
                                      </p:to>
                                    </p:set>
                                    <p:animEffect transition="in" filter="blinds(horizontal)">
                                      <p:cBhvr additive="repl">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29124" y="214290"/>
            <a:ext cx="3603872" cy="646331"/>
          </a:xfrm>
          <a:prstGeom prst="rect">
            <a:avLst/>
          </a:prstGeom>
          <a:noFill/>
        </p:spPr>
        <p:txBody>
          <a:bodyPr wrap="none" rtlCol="0">
            <a:prstTxWarp prst="textDeflate">
              <a:avLst/>
            </a:prstTxWarp>
            <a:spAutoFit/>
          </a:bodyPr>
          <a:lstStyle/>
          <a:p>
            <a:r>
              <a:rPr lang="en-US" sz="3600" i="1" dirty="0" smtClean="0">
                <a:solidFill>
                  <a:schemeClr val="accent2">
                    <a:lumMod val="75000"/>
                  </a:schemeClr>
                </a:solidFill>
                <a:latin typeface="Bookman Old Style" pitchFamily="18" charset="0"/>
              </a:rPr>
              <a:t>The Union Jack</a:t>
            </a:r>
            <a:endParaRPr lang="ru-RU" sz="3600" i="1" dirty="0">
              <a:solidFill>
                <a:schemeClr val="accent2">
                  <a:lumMod val="75000"/>
                </a:schemeClr>
              </a:solidFill>
              <a:latin typeface="Bookman Old Style" pitchFamily="18" charset="0"/>
            </a:endParaRPr>
          </a:p>
        </p:txBody>
      </p:sp>
      <p:sp>
        <p:nvSpPr>
          <p:cNvPr id="5" name="TextBox 4"/>
          <p:cNvSpPr txBox="1"/>
          <p:nvPr/>
        </p:nvSpPr>
        <p:spPr>
          <a:xfrm>
            <a:off x="571472" y="3071810"/>
            <a:ext cx="184731" cy="369332"/>
          </a:xfrm>
          <a:prstGeom prst="rect">
            <a:avLst/>
          </a:prstGeom>
          <a:noFill/>
        </p:spPr>
        <p:txBody>
          <a:bodyPr wrap="none" rtlCol="0">
            <a:spAutoFit/>
          </a:bodyPr>
          <a:lstStyle/>
          <a:p>
            <a:endParaRPr lang="ru-RU" dirty="0"/>
          </a:p>
        </p:txBody>
      </p:sp>
      <p:sp>
        <p:nvSpPr>
          <p:cNvPr id="6" name="TextBox 5"/>
          <p:cNvSpPr txBox="1"/>
          <p:nvPr/>
        </p:nvSpPr>
        <p:spPr>
          <a:xfrm>
            <a:off x="214282" y="2571744"/>
            <a:ext cx="3703258" cy="2467342"/>
          </a:xfrm>
          <a:prstGeom prst="rect">
            <a:avLst/>
          </a:prstGeom>
          <a:noFill/>
        </p:spPr>
        <p:txBody>
          <a:bodyPr wrap="none" rtlCol="0">
            <a:spAutoFit/>
          </a:bodyPr>
          <a:lstStyle/>
          <a:p>
            <a:r>
              <a:rPr lang="en-GB" sz="1600" dirty="0" smtClean="0">
                <a:solidFill>
                  <a:srgbClr val="FF3300"/>
                </a:solidFill>
                <a:latin typeface="Times New Roman" pitchFamily="18" charset="0"/>
                <a:cs typeface="Times New Roman" pitchFamily="18" charset="0"/>
              </a:rPr>
              <a:t>The </a:t>
            </a:r>
            <a:r>
              <a:rPr lang="en-GB" sz="1600" b="1" dirty="0" smtClean="0">
                <a:solidFill>
                  <a:srgbClr val="FF3300"/>
                </a:solidFill>
                <a:latin typeface="Times New Roman" pitchFamily="18" charset="0"/>
                <a:cs typeface="Times New Roman" pitchFamily="18" charset="0"/>
              </a:rPr>
              <a:t>Union Flag</a:t>
            </a:r>
            <a:r>
              <a:rPr lang="en-GB" sz="1600" dirty="0" smtClean="0">
                <a:solidFill>
                  <a:srgbClr val="FF3300"/>
                </a:solidFill>
                <a:latin typeface="Times New Roman" pitchFamily="18" charset="0"/>
                <a:cs typeface="Times New Roman" pitchFamily="18" charset="0"/>
              </a:rPr>
              <a:t> (also known as the </a:t>
            </a:r>
            <a:r>
              <a:rPr lang="en-GB" sz="1600" b="1" dirty="0" smtClean="0">
                <a:solidFill>
                  <a:srgbClr val="FF3300"/>
                </a:solidFill>
                <a:latin typeface="Times New Roman" pitchFamily="18" charset="0"/>
                <a:cs typeface="Times New Roman" pitchFamily="18" charset="0"/>
              </a:rPr>
              <a:t>Union</a:t>
            </a:r>
          </a:p>
          <a:p>
            <a:r>
              <a:rPr lang="en-GB" sz="1600" b="1" dirty="0" smtClean="0">
                <a:solidFill>
                  <a:srgbClr val="FF3300"/>
                </a:solidFill>
                <a:latin typeface="Times New Roman" pitchFamily="18" charset="0"/>
                <a:cs typeface="Times New Roman" pitchFamily="18" charset="0"/>
              </a:rPr>
              <a:t>Jack</a:t>
            </a:r>
            <a:r>
              <a:rPr lang="en-GB" sz="1600" dirty="0" smtClean="0">
                <a:solidFill>
                  <a:srgbClr val="FF3300"/>
                </a:solidFill>
                <a:latin typeface="Times New Roman" pitchFamily="18" charset="0"/>
                <a:cs typeface="Times New Roman" pitchFamily="18" charset="0"/>
              </a:rPr>
              <a:t>) is the national flag of the United </a:t>
            </a:r>
          </a:p>
          <a:p>
            <a:r>
              <a:rPr lang="en-GB" sz="1600" dirty="0" smtClean="0">
                <a:solidFill>
                  <a:srgbClr val="FF3300"/>
                </a:solidFill>
                <a:latin typeface="Times New Roman" pitchFamily="18" charset="0"/>
                <a:cs typeface="Times New Roman" pitchFamily="18" charset="0"/>
              </a:rPr>
              <a:t>Kingdom of Great Britain and Northern </a:t>
            </a:r>
          </a:p>
          <a:p>
            <a:r>
              <a:rPr lang="en-GB" sz="1600" dirty="0" smtClean="0">
                <a:solidFill>
                  <a:srgbClr val="FF3300"/>
                </a:solidFill>
                <a:latin typeface="Times New Roman" pitchFamily="18" charset="0"/>
                <a:cs typeface="Times New Roman" pitchFamily="18" charset="0"/>
              </a:rPr>
              <a:t>Ireland. </a:t>
            </a:r>
          </a:p>
          <a:p>
            <a:pPr algn="just" eaLnBrk="1" hangingPunct="1">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smtClean="0">
                <a:solidFill>
                  <a:srgbClr val="FF3300"/>
                </a:solidFill>
                <a:latin typeface="Times New Roman" pitchFamily="18" charset="0"/>
                <a:cs typeface="Times New Roman" pitchFamily="18" charset="0"/>
              </a:rPr>
              <a:t>           Its design includes </a:t>
            </a:r>
            <a:r>
              <a:rPr lang="en-GB" sz="1600" dirty="0" smtClean="0">
                <a:solidFill>
                  <a:srgbClr val="FF0000"/>
                </a:solidFill>
                <a:latin typeface="Times New Roman" pitchFamily="18" charset="0"/>
                <a:cs typeface="Times New Roman" pitchFamily="18" charset="0"/>
              </a:rPr>
              <a:t>the flags of   </a:t>
            </a:r>
          </a:p>
          <a:p>
            <a:pPr algn="just" eaLnBrk="1" hangingPunct="1">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smtClean="0">
                <a:solidFill>
                  <a:srgbClr val="FF0000"/>
                </a:solidFill>
                <a:latin typeface="Times New Roman" pitchFamily="18" charset="0"/>
                <a:cs typeface="Times New Roman" pitchFamily="18" charset="0"/>
              </a:rPr>
              <a:t>          England</a:t>
            </a:r>
            <a:r>
              <a:rPr lang="en-GB" sz="1600" b="1" dirty="0" smtClean="0">
                <a:solidFill>
                  <a:srgbClr val="B80047"/>
                </a:solidFill>
                <a:latin typeface="Times New Roman" pitchFamily="18" charset="0"/>
                <a:cs typeface="Times New Roman" pitchFamily="18" charset="0"/>
              </a:rPr>
              <a:t> </a:t>
            </a:r>
            <a:r>
              <a:rPr lang="en-GB" sz="1600" b="1" dirty="0" smtClean="0">
                <a:solidFill>
                  <a:srgbClr val="0000FF"/>
                </a:solidFill>
                <a:latin typeface="Times New Roman" pitchFamily="18" charset="0"/>
                <a:cs typeface="Times New Roman" pitchFamily="18" charset="0"/>
              </a:rPr>
              <a:t>Scotland</a:t>
            </a:r>
            <a:r>
              <a:rPr lang="en-GB" sz="1600" b="1" dirty="0" smtClean="0">
                <a:solidFill>
                  <a:srgbClr val="B80047"/>
                </a:solidFill>
                <a:latin typeface="Times New Roman" pitchFamily="18" charset="0"/>
                <a:cs typeface="Times New Roman" pitchFamily="18" charset="0"/>
              </a:rPr>
              <a:t> </a:t>
            </a:r>
            <a:r>
              <a:rPr lang="en-GB" sz="1600" b="1" dirty="0" smtClean="0">
                <a:solidFill>
                  <a:srgbClr val="FF0000"/>
                </a:solidFill>
                <a:latin typeface="Times New Roman" pitchFamily="18" charset="0"/>
                <a:cs typeface="Times New Roman" pitchFamily="18" charset="0"/>
              </a:rPr>
              <a:t>and</a:t>
            </a:r>
            <a:r>
              <a:rPr lang="en-GB" sz="1600" b="1" dirty="0" smtClean="0">
                <a:solidFill>
                  <a:srgbClr val="B80047"/>
                </a:solidFill>
                <a:latin typeface="Times New Roman" pitchFamily="18" charset="0"/>
                <a:cs typeface="Times New Roman" pitchFamily="18" charset="0"/>
              </a:rPr>
              <a:t> </a:t>
            </a:r>
            <a:r>
              <a:rPr lang="en-GB" sz="1600" b="1" dirty="0" smtClean="0">
                <a:solidFill>
                  <a:srgbClr val="FFFFFF"/>
                </a:solidFill>
                <a:latin typeface="Times New Roman" pitchFamily="18" charset="0"/>
                <a:cs typeface="Times New Roman" pitchFamily="18" charset="0"/>
              </a:rPr>
              <a:t>Ireland</a:t>
            </a:r>
            <a:endParaRPr lang="en-GB" sz="1600" dirty="0" smtClean="0">
              <a:solidFill>
                <a:srgbClr val="FF3300"/>
              </a:solidFill>
              <a:latin typeface="Times New Roman" pitchFamily="18" charset="0"/>
              <a:cs typeface="Times New Roman" pitchFamily="18" charset="0"/>
            </a:endParaRPr>
          </a:p>
          <a:p>
            <a:endParaRPr lang="en-GB" sz="1600" dirty="0" smtClean="0">
              <a:solidFill>
                <a:srgbClr val="FF3300"/>
              </a:solidFill>
              <a:cs typeface="Arial" charset="0"/>
            </a:endParaRPr>
          </a:p>
          <a:p>
            <a:endParaRPr lang="en-GB" sz="1600" dirty="0" smtClean="0">
              <a:solidFill>
                <a:srgbClr val="FF3300"/>
              </a:solidFill>
              <a:cs typeface="Arial" charset="0"/>
            </a:endParaRPr>
          </a:p>
          <a:p>
            <a:endParaRPr lang="ru-RU" dirty="0"/>
          </a:p>
        </p:txBody>
      </p:sp>
      <p:sp>
        <p:nvSpPr>
          <p:cNvPr id="7" name="TextBox 6"/>
          <p:cNvSpPr txBox="1"/>
          <p:nvPr/>
        </p:nvSpPr>
        <p:spPr>
          <a:xfrm>
            <a:off x="214282" y="4857760"/>
            <a:ext cx="7674922" cy="1477328"/>
          </a:xfrm>
          <a:prstGeom prst="rect">
            <a:avLst/>
          </a:prstGeom>
          <a:noFill/>
        </p:spPr>
        <p:txBody>
          <a:bodyPr wrap="none" rtlCol="0">
            <a:spAutoFit/>
          </a:bodyPr>
          <a:lstStyle/>
          <a:p>
            <a:r>
              <a:rPr lang="ru-RU" dirty="0" smtClean="0">
                <a:solidFill>
                  <a:schemeClr val="tx1">
                    <a:lumMod val="65000"/>
                    <a:lumOff val="35000"/>
                  </a:schemeClr>
                </a:solidFill>
                <a:latin typeface="Times New Roman" pitchFamily="18" charset="0"/>
                <a:cs typeface="Times New Roman" pitchFamily="18" charset="0"/>
              </a:rPr>
              <a:t>Государственный флаг Соединенного </a:t>
            </a:r>
            <a:endParaRPr lang="en-US" dirty="0" smtClean="0">
              <a:solidFill>
                <a:schemeClr val="tx1">
                  <a:lumMod val="65000"/>
                  <a:lumOff val="35000"/>
                </a:schemeClr>
              </a:solidFill>
              <a:latin typeface="Times New Roman" pitchFamily="18" charset="0"/>
              <a:cs typeface="Times New Roman" pitchFamily="18" charset="0"/>
            </a:endParaRPr>
          </a:p>
          <a:p>
            <a:r>
              <a:rPr lang="ru-RU" dirty="0" smtClean="0">
                <a:solidFill>
                  <a:schemeClr val="tx1">
                    <a:lumMod val="65000"/>
                    <a:lumOff val="35000"/>
                  </a:schemeClr>
                </a:solidFill>
                <a:latin typeface="Times New Roman" pitchFamily="18" charset="0"/>
                <a:cs typeface="Times New Roman" pitchFamily="18" charset="0"/>
              </a:rPr>
              <a:t>Королевства (также известный как </a:t>
            </a:r>
          </a:p>
          <a:p>
            <a:r>
              <a:rPr lang="ru-RU" dirty="0" smtClean="0">
                <a:solidFill>
                  <a:schemeClr val="tx1">
                    <a:lumMod val="65000"/>
                    <a:lumOff val="35000"/>
                  </a:schemeClr>
                </a:solidFill>
                <a:latin typeface="Times New Roman" pitchFamily="18" charset="0"/>
                <a:cs typeface="Times New Roman" pitchFamily="18" charset="0"/>
              </a:rPr>
              <a:t>«</a:t>
            </a:r>
            <a:r>
              <a:rPr lang="ru-RU" dirty="0" err="1" smtClean="0">
                <a:solidFill>
                  <a:schemeClr val="tx1">
                    <a:lumMod val="65000"/>
                    <a:lumOff val="35000"/>
                  </a:schemeClr>
                </a:solidFill>
                <a:latin typeface="Times New Roman" pitchFamily="18" charset="0"/>
                <a:cs typeface="Times New Roman" pitchFamily="18" charset="0"/>
              </a:rPr>
              <a:t>Юнион</a:t>
            </a:r>
            <a:r>
              <a:rPr lang="ru-RU" dirty="0" smtClean="0">
                <a:solidFill>
                  <a:schemeClr val="tx1">
                    <a:lumMod val="65000"/>
                    <a:lumOff val="35000"/>
                  </a:schemeClr>
                </a:solidFill>
                <a:latin typeface="Times New Roman" pitchFamily="18" charset="0"/>
                <a:cs typeface="Times New Roman" pitchFamily="18" charset="0"/>
              </a:rPr>
              <a:t> Джек») - национальный флаг </a:t>
            </a:r>
          </a:p>
          <a:p>
            <a:r>
              <a:rPr lang="ru-RU" dirty="0" smtClean="0">
                <a:solidFill>
                  <a:schemeClr val="tx1">
                    <a:lumMod val="65000"/>
                    <a:lumOff val="35000"/>
                  </a:schemeClr>
                </a:solidFill>
                <a:latin typeface="Times New Roman" pitchFamily="18" charset="0"/>
                <a:cs typeface="Times New Roman" pitchFamily="18" charset="0"/>
              </a:rPr>
              <a:t>Объединенного Королевства Великобритании и Северной Ирландии.            </a:t>
            </a:r>
            <a:endParaRPr lang="en-US" dirty="0" smtClean="0">
              <a:solidFill>
                <a:schemeClr val="tx1">
                  <a:lumMod val="65000"/>
                  <a:lumOff val="35000"/>
                </a:schemeClr>
              </a:solidFill>
              <a:latin typeface="Times New Roman" pitchFamily="18" charset="0"/>
              <a:cs typeface="Times New Roman" pitchFamily="18" charset="0"/>
            </a:endParaRPr>
          </a:p>
          <a:p>
            <a:r>
              <a:rPr lang="ru-RU" dirty="0" smtClean="0">
                <a:solidFill>
                  <a:schemeClr val="tx1">
                    <a:lumMod val="65000"/>
                    <a:lumOff val="35000"/>
                  </a:schemeClr>
                </a:solidFill>
                <a:latin typeface="Times New Roman" pitchFamily="18" charset="0"/>
                <a:cs typeface="Times New Roman" pitchFamily="18" charset="0"/>
              </a:rPr>
              <a:t>Его дизайн включает флаги </a:t>
            </a:r>
            <a:r>
              <a:rPr lang="ru-RU" dirty="0" smtClean="0">
                <a:solidFill>
                  <a:srgbClr val="FF0000"/>
                </a:solidFill>
                <a:latin typeface="Times New Roman" pitchFamily="18" charset="0"/>
                <a:cs typeface="Times New Roman" pitchFamily="18" charset="0"/>
              </a:rPr>
              <a:t>Англии</a:t>
            </a:r>
            <a:r>
              <a:rPr lang="ru-RU" dirty="0" smtClean="0">
                <a:solidFill>
                  <a:schemeClr val="tx1">
                    <a:lumMod val="65000"/>
                    <a:lumOff val="35000"/>
                  </a:schemeClr>
                </a:solidFill>
                <a:latin typeface="Times New Roman" pitchFamily="18" charset="0"/>
                <a:cs typeface="Times New Roman" pitchFamily="18" charset="0"/>
              </a:rPr>
              <a:t> </a:t>
            </a:r>
            <a:r>
              <a:rPr lang="ru-RU" dirty="0" smtClean="0">
                <a:solidFill>
                  <a:srgbClr val="0000CC"/>
                </a:solidFill>
                <a:latin typeface="Times New Roman" pitchFamily="18" charset="0"/>
                <a:cs typeface="Times New Roman" pitchFamily="18" charset="0"/>
              </a:rPr>
              <a:t>Шотландии</a:t>
            </a:r>
            <a:r>
              <a:rPr lang="ru-RU" dirty="0" smtClean="0">
                <a:solidFill>
                  <a:schemeClr val="tx1">
                    <a:lumMod val="65000"/>
                    <a:lumOff val="35000"/>
                  </a:schemeClr>
                </a:solidFill>
                <a:latin typeface="Times New Roman" pitchFamily="18" charset="0"/>
                <a:cs typeface="Times New Roman" pitchFamily="18" charset="0"/>
              </a:rPr>
              <a:t> и </a:t>
            </a:r>
            <a:r>
              <a:rPr lang="ru-RU" dirty="0" smtClean="0">
                <a:solidFill>
                  <a:schemeClr val="bg1"/>
                </a:solidFill>
                <a:latin typeface="Times New Roman" pitchFamily="18" charset="0"/>
                <a:cs typeface="Times New Roman" pitchFamily="18" charset="0"/>
              </a:rPr>
              <a:t>Ирландии</a:t>
            </a:r>
            <a:endParaRPr lang="ru-RU" dirty="0">
              <a:solidFill>
                <a:schemeClr val="bg1"/>
              </a:solidFill>
              <a:latin typeface="Times New Roman" pitchFamily="18" charset="0"/>
              <a:cs typeface="Times New Roman" pitchFamily="18" charset="0"/>
            </a:endParaRPr>
          </a:p>
        </p:txBody>
      </p:sp>
      <p:pic>
        <p:nvPicPr>
          <p:cNvPr id="8" name="Рисунок 7" descr="Flags_of_the_Union_Jack.png"/>
          <p:cNvPicPr>
            <a:picLocks noChangeAspect="1"/>
          </p:cNvPicPr>
          <p:nvPr/>
        </p:nvPicPr>
        <p:blipFill>
          <a:blip r:embed="rId2" cstate="print"/>
          <a:stretch>
            <a:fillRect/>
          </a:stretch>
        </p:blipFill>
        <p:spPr>
          <a:xfrm>
            <a:off x="4071934" y="1071546"/>
            <a:ext cx="4932476" cy="4357718"/>
          </a:xfrm>
          <a:prstGeom prst="rect">
            <a:avLst/>
          </a:prstGeom>
        </p:spPr>
      </p:pic>
      <p:pic>
        <p:nvPicPr>
          <p:cNvPr id="9" name="Рисунок 8" descr="800px-Flag_of_the_United_Kingdom_svg.png"/>
          <p:cNvPicPr>
            <a:picLocks noChangeAspect="1"/>
          </p:cNvPicPr>
          <p:nvPr/>
        </p:nvPicPr>
        <p:blipFill>
          <a:blip r:embed="rId3" cstate="print"/>
          <a:stretch>
            <a:fillRect/>
          </a:stretch>
        </p:blipFill>
        <p:spPr>
          <a:xfrm>
            <a:off x="214282" y="285728"/>
            <a:ext cx="3667124" cy="1833562"/>
          </a:xfrm>
          <a:prstGeom prst="rect">
            <a:avLst/>
          </a:prstGeom>
        </p:spPr>
      </p:pic>
    </p:spTree>
  </p:cSld>
  <p:clrMapOvr>
    <a:masterClrMapping/>
  </p:clrMapOvr>
  <p:transition>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srcRect/>
          <a:stretch>
            <a:fillRect/>
          </a:stretch>
        </p:blipFill>
        <p:spPr bwMode="auto">
          <a:xfrm>
            <a:off x="4214810" y="500042"/>
            <a:ext cx="4633914" cy="5572140"/>
          </a:xfrm>
          <a:prstGeom prst="rect">
            <a:avLst/>
          </a:prstGeom>
          <a:noFill/>
          <a:ln w="9525">
            <a:noFill/>
            <a:round/>
            <a:headEnd/>
            <a:tailEnd/>
          </a:ln>
          <a:effectLst/>
        </p:spPr>
      </p:pic>
      <p:sp>
        <p:nvSpPr>
          <p:cNvPr id="3" name="TextBox 2"/>
          <p:cNvSpPr txBox="1"/>
          <p:nvPr/>
        </p:nvSpPr>
        <p:spPr>
          <a:xfrm>
            <a:off x="428596" y="285728"/>
            <a:ext cx="4198585" cy="523220"/>
          </a:xfrm>
          <a:prstGeom prst="rect">
            <a:avLst/>
          </a:prstGeom>
          <a:noFill/>
        </p:spPr>
        <p:txBody>
          <a:bodyPr wrap="none" rtlCol="0">
            <a:prstTxWarp prst="textDeflate">
              <a:avLst/>
            </a:prstTxWarp>
            <a:spAutoFit/>
          </a:bodyPr>
          <a:lstStyle/>
          <a:p>
            <a:r>
              <a:rPr lang="en-US" sz="2800" i="1" dirty="0" smtClean="0">
                <a:solidFill>
                  <a:schemeClr val="accent1">
                    <a:lumMod val="50000"/>
                  </a:schemeClr>
                </a:solidFill>
                <a:latin typeface="Bookman Old Style" pitchFamily="18" charset="0"/>
              </a:rPr>
              <a:t>The Royal coat of arms</a:t>
            </a:r>
            <a:endParaRPr lang="ru-RU" sz="2800" i="1" dirty="0">
              <a:solidFill>
                <a:schemeClr val="accent1">
                  <a:lumMod val="50000"/>
                </a:schemeClr>
              </a:solidFill>
              <a:latin typeface="Bookman Old Style" pitchFamily="18" charset="0"/>
            </a:endParaRPr>
          </a:p>
        </p:txBody>
      </p:sp>
      <p:sp>
        <p:nvSpPr>
          <p:cNvPr id="4" name="TextBox 3"/>
          <p:cNvSpPr txBox="1"/>
          <p:nvPr/>
        </p:nvSpPr>
        <p:spPr>
          <a:xfrm>
            <a:off x="214282" y="1071546"/>
            <a:ext cx="4073551" cy="3046988"/>
          </a:xfrm>
          <a:prstGeom prst="rect">
            <a:avLst/>
          </a:prstGeom>
          <a:noFill/>
        </p:spPr>
        <p:txBody>
          <a:bodyPr wrap="none" rtlCol="0">
            <a:spAutoFit/>
          </a:bodyPr>
          <a:lstStyle/>
          <a:p>
            <a:r>
              <a:rPr lang="en-US" sz="1200" dirty="0" smtClean="0">
                <a:latin typeface="Times New Roman" pitchFamily="18" charset="0"/>
                <a:cs typeface="Times New Roman" pitchFamily="18" charset="0"/>
              </a:rPr>
              <a:t>The Royal coat of arms of the United Kingdom</a:t>
            </a:r>
            <a:endParaRPr lang="ru-RU" sz="120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is the official coat of arms of the British monarch, </a:t>
            </a:r>
            <a:endParaRPr lang="ru-RU" sz="120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currently Queen Elizabeth II. These arms </a:t>
            </a:r>
            <a:endParaRPr lang="ru-RU" sz="120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are used by the Queen in her official capacity </a:t>
            </a:r>
            <a:endParaRPr lang="ru-RU" sz="120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as monarch of the United Kingdom, and are </a:t>
            </a:r>
            <a:endParaRPr lang="ru-RU" sz="120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officially known as her Arms of Dominion.</a:t>
            </a:r>
            <a:r>
              <a:rPr lang="ru-RU" sz="1200" dirty="0" smtClean="0">
                <a:latin typeface="Times New Roman" pitchFamily="18" charset="0"/>
                <a:cs typeface="Times New Roman" pitchFamily="18" charset="0"/>
              </a:rPr>
              <a:t> </a:t>
            </a:r>
            <a:r>
              <a:rPr lang="en-US" sz="1200" dirty="0" smtClean="0">
                <a:latin typeface="Times New Roman" pitchFamily="18" charset="0"/>
                <a:cs typeface="Times New Roman" pitchFamily="18" charset="0"/>
              </a:rPr>
              <a:t>The shield </a:t>
            </a:r>
            <a:endParaRPr lang="ru-RU" sz="120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is quartered, depicting in the first and fourth quarters </a:t>
            </a:r>
            <a:endParaRPr lang="ru-RU" sz="120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the three passant guardant lions of England; in the </a:t>
            </a:r>
            <a:endParaRPr lang="ru-RU" sz="120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second, the rampant lion and double </a:t>
            </a:r>
            <a:r>
              <a:rPr lang="en-US" sz="1200" dirty="0" err="1" smtClean="0">
                <a:latin typeface="Times New Roman" pitchFamily="18" charset="0"/>
                <a:cs typeface="Times New Roman" pitchFamily="18" charset="0"/>
              </a:rPr>
              <a:t>tressure</a:t>
            </a:r>
            <a:r>
              <a:rPr lang="en-US" sz="1200" dirty="0" smtClean="0">
                <a:latin typeface="Times New Roman" pitchFamily="18" charset="0"/>
                <a:cs typeface="Times New Roman" pitchFamily="18" charset="0"/>
              </a:rPr>
              <a:t> </a:t>
            </a:r>
            <a:endParaRPr lang="ru-RU" sz="1200" dirty="0" smtClean="0">
              <a:latin typeface="Times New Roman" pitchFamily="18" charset="0"/>
              <a:cs typeface="Times New Roman" pitchFamily="18" charset="0"/>
            </a:endParaRPr>
          </a:p>
          <a:p>
            <a:r>
              <a:rPr lang="en-US" sz="1200" dirty="0" err="1" smtClean="0">
                <a:latin typeface="Times New Roman" pitchFamily="18" charset="0"/>
                <a:cs typeface="Times New Roman" pitchFamily="18" charset="0"/>
              </a:rPr>
              <a:t>flory-counterflory</a:t>
            </a:r>
            <a:r>
              <a:rPr lang="en-US" sz="1200" dirty="0" smtClean="0">
                <a:latin typeface="Times New Roman" pitchFamily="18" charset="0"/>
                <a:cs typeface="Times New Roman" pitchFamily="18" charset="0"/>
              </a:rPr>
              <a:t> of Scotland; and in the third, a harp </a:t>
            </a:r>
            <a:endParaRPr lang="ru-RU" sz="120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for Northern Ireland. The crest is a </a:t>
            </a:r>
            <a:r>
              <a:rPr lang="en-US" sz="1200" dirty="0" err="1" smtClean="0">
                <a:latin typeface="Times New Roman" pitchFamily="18" charset="0"/>
                <a:cs typeface="Times New Roman" pitchFamily="18" charset="0"/>
              </a:rPr>
              <a:t>statant</a:t>
            </a:r>
            <a:r>
              <a:rPr lang="en-US" sz="1200" dirty="0" smtClean="0">
                <a:latin typeface="Times New Roman" pitchFamily="18" charset="0"/>
                <a:cs typeface="Times New Roman" pitchFamily="18" charset="0"/>
              </a:rPr>
              <a:t> guardant lion </a:t>
            </a:r>
            <a:endParaRPr lang="ru-RU" sz="120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wearing the imperial crown, himself on another representation </a:t>
            </a:r>
            <a:endParaRPr lang="ru-RU" sz="120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of that crown. The </a:t>
            </a:r>
            <a:r>
              <a:rPr lang="en-US" sz="1200" dirty="0" err="1" smtClean="0">
                <a:latin typeface="Times New Roman" pitchFamily="18" charset="0"/>
                <a:cs typeface="Times New Roman" pitchFamily="18" charset="0"/>
              </a:rPr>
              <a:t>dexter</a:t>
            </a:r>
            <a:r>
              <a:rPr lang="en-US" sz="1200" dirty="0" smtClean="0">
                <a:latin typeface="Times New Roman" pitchFamily="18" charset="0"/>
                <a:cs typeface="Times New Roman" pitchFamily="18" charset="0"/>
              </a:rPr>
              <a:t> supporter is a likewise crowned </a:t>
            </a:r>
            <a:endParaRPr lang="ru-RU" sz="120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English lion; the sinister, a Scottish unicorn. According </a:t>
            </a:r>
            <a:endParaRPr lang="ru-RU" sz="120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to legend a free unicorn was considered a very dangerous </a:t>
            </a:r>
            <a:endParaRPr lang="ru-RU" sz="1200" dirty="0" smtClean="0">
              <a:latin typeface="Times New Roman" pitchFamily="18" charset="0"/>
              <a:cs typeface="Times New Roman" pitchFamily="18" charset="0"/>
            </a:endParaRPr>
          </a:p>
          <a:p>
            <a:r>
              <a:rPr lang="en-US" sz="1200" dirty="0" smtClean="0">
                <a:latin typeface="Times New Roman" pitchFamily="18" charset="0"/>
                <a:cs typeface="Times New Roman" pitchFamily="18" charset="0"/>
              </a:rPr>
              <a:t>beast; therefore the heraldic unicorn is chained</a:t>
            </a:r>
            <a:endParaRPr lang="ru-RU" sz="1200" dirty="0">
              <a:latin typeface="Times New Roman" pitchFamily="18" charset="0"/>
              <a:cs typeface="Times New Roman" pitchFamily="18" charset="0"/>
            </a:endParaRPr>
          </a:p>
        </p:txBody>
      </p:sp>
      <p:sp>
        <p:nvSpPr>
          <p:cNvPr id="5" name="TextBox 4"/>
          <p:cNvSpPr txBox="1"/>
          <p:nvPr/>
        </p:nvSpPr>
        <p:spPr>
          <a:xfrm>
            <a:off x="214282" y="4357694"/>
            <a:ext cx="6320000" cy="2123658"/>
          </a:xfrm>
          <a:prstGeom prst="rect">
            <a:avLst/>
          </a:prstGeom>
          <a:noFill/>
        </p:spPr>
        <p:txBody>
          <a:bodyPr wrap="none" rtlCol="0">
            <a:spAutoFit/>
          </a:bodyPr>
          <a:lstStyle/>
          <a:p>
            <a:r>
              <a:rPr lang="ru-RU" sz="1200" b="1" dirty="0" smtClean="0">
                <a:latin typeface="Times New Roman" pitchFamily="18" charset="0"/>
                <a:cs typeface="Times New Roman" pitchFamily="18" charset="0"/>
              </a:rPr>
              <a:t>Королевский герб Великобритании</a:t>
            </a:r>
            <a:r>
              <a:rPr lang="ru-RU" sz="1200" dirty="0" smtClean="0">
                <a:latin typeface="Times New Roman" pitchFamily="18" charset="0"/>
                <a:cs typeface="Times New Roman" pitchFamily="18" charset="0"/>
              </a:rPr>
              <a:t> — это </a:t>
            </a:r>
          </a:p>
          <a:p>
            <a:r>
              <a:rPr lang="ru-RU" sz="1200" dirty="0" smtClean="0">
                <a:latin typeface="Times New Roman" pitchFamily="18" charset="0"/>
                <a:cs typeface="Times New Roman" pitchFamily="18" charset="0"/>
              </a:rPr>
              <a:t>официальный герб британского монарха</a:t>
            </a:r>
          </a:p>
          <a:p>
            <a:r>
              <a:rPr lang="ru-RU" sz="1200" dirty="0" smtClean="0">
                <a:latin typeface="Times New Roman" pitchFamily="18" charset="0"/>
                <a:cs typeface="Times New Roman" pitchFamily="18" charset="0"/>
              </a:rPr>
              <a:t>(в настоящее время — </a:t>
            </a:r>
            <a:r>
              <a:rPr lang="ru-RU" sz="1200" dirty="0" smtClean="0">
                <a:latin typeface="Times New Roman" pitchFamily="18" charset="0"/>
                <a:cs typeface="Times New Roman" pitchFamily="18" charset="0"/>
                <a:hlinkClick r:id="rId3" action="ppaction://hlinkfile" tooltip="Елизавета II (королева Великобритании)"/>
              </a:rPr>
              <a:t>Елизаветы II</a:t>
            </a:r>
            <a:r>
              <a:rPr lang="ru-RU" sz="1200" dirty="0" smtClean="0">
                <a:latin typeface="Times New Roman" pitchFamily="18" charset="0"/>
                <a:cs typeface="Times New Roman" pitchFamily="18" charset="0"/>
              </a:rPr>
              <a:t>). На обычном варианте </a:t>
            </a:r>
          </a:p>
          <a:p>
            <a:r>
              <a:rPr lang="ru-RU" sz="1200" dirty="0" smtClean="0">
                <a:latin typeface="Times New Roman" pitchFamily="18" charset="0"/>
                <a:cs typeface="Times New Roman" pitchFamily="18" charset="0"/>
              </a:rPr>
              <a:t>герба два льва и семь </a:t>
            </a:r>
            <a:r>
              <a:rPr lang="ru-RU" sz="1200" b="1" dirty="0" smtClean="0">
                <a:latin typeface="Times New Roman" pitchFamily="18" charset="0"/>
                <a:cs typeface="Times New Roman" pitchFamily="18" charset="0"/>
                <a:hlinkClick r:id="rId4" action="ppaction://hlinkfile" tooltip="Геральдический лев"/>
              </a:rPr>
              <a:t>геральдических</a:t>
            </a:r>
            <a:r>
              <a:rPr lang="ru-RU" sz="1200" dirty="0" smtClean="0">
                <a:latin typeface="Times New Roman" pitchFamily="18" charset="0"/>
                <a:cs typeface="Times New Roman" pitchFamily="18" charset="0"/>
                <a:hlinkClick r:id="rId4" action="ppaction://hlinkfile" tooltip="Геральдический лев"/>
              </a:rPr>
              <a:t> леопардов</a:t>
            </a:r>
            <a:r>
              <a:rPr lang="ru-RU" sz="1200" dirty="0" smtClean="0">
                <a:latin typeface="Times New Roman" pitchFamily="18" charset="0"/>
                <a:cs typeface="Times New Roman" pitchFamily="18" charset="0"/>
              </a:rPr>
              <a:t>: </a:t>
            </a:r>
          </a:p>
          <a:p>
            <a:r>
              <a:rPr lang="ru-RU" sz="1200" dirty="0" smtClean="0">
                <a:latin typeface="Times New Roman" pitchFamily="18" charset="0"/>
                <a:cs typeface="Times New Roman" pitchFamily="18" charset="0"/>
              </a:rPr>
              <a:t>шесть золотых леопардов с лазоревым вооружением </a:t>
            </a:r>
          </a:p>
          <a:p>
            <a:r>
              <a:rPr lang="ru-RU" sz="1200" dirty="0" smtClean="0">
                <a:latin typeface="Times New Roman" pitchFamily="18" charset="0"/>
                <a:cs typeface="Times New Roman" pitchFamily="18" charset="0"/>
              </a:rPr>
              <a:t>на щите, по три в 1-м и 4-м полях </a:t>
            </a:r>
            <a:r>
              <a:rPr lang="ru-RU" sz="1200" dirty="0" err="1" smtClean="0">
                <a:latin typeface="Times New Roman" pitchFamily="18" charset="0"/>
                <a:cs typeface="Times New Roman" pitchFamily="18" charset="0"/>
              </a:rPr>
              <a:t>четверочастно</a:t>
            </a:r>
            <a:r>
              <a:rPr lang="ru-RU" sz="1200" dirty="0" smtClean="0">
                <a:latin typeface="Times New Roman" pitchFamily="18" charset="0"/>
                <a:cs typeface="Times New Roman" pitchFamily="18" charset="0"/>
              </a:rPr>
              <a:t> </a:t>
            </a:r>
          </a:p>
          <a:p>
            <a:r>
              <a:rPr lang="ru-RU" sz="1200" dirty="0" smtClean="0">
                <a:latin typeface="Times New Roman" pitchFamily="18" charset="0"/>
                <a:cs typeface="Times New Roman" pitchFamily="18" charset="0"/>
              </a:rPr>
              <a:t>разделённого щита (они соответствуют </a:t>
            </a:r>
            <a:r>
              <a:rPr lang="ru-RU" sz="1200" dirty="0" smtClean="0">
                <a:latin typeface="Times New Roman" pitchFamily="18" charset="0"/>
                <a:cs typeface="Times New Roman" pitchFamily="18" charset="0"/>
                <a:hlinkClick r:id="rId5" action="ppaction://hlinkfile" tooltip="Англия"/>
              </a:rPr>
              <a:t>Англии</a:t>
            </a:r>
            <a:r>
              <a:rPr lang="ru-RU" sz="1200" dirty="0" smtClean="0">
                <a:latin typeface="Times New Roman" pitchFamily="18" charset="0"/>
                <a:cs typeface="Times New Roman" pitchFamily="18" charset="0"/>
              </a:rPr>
              <a:t>). </a:t>
            </a:r>
          </a:p>
          <a:p>
            <a:r>
              <a:rPr lang="ru-RU" sz="1200" dirty="0" smtClean="0">
                <a:latin typeface="Times New Roman" pitchFamily="18" charset="0"/>
                <a:cs typeface="Times New Roman" pitchFamily="18" charset="0"/>
              </a:rPr>
              <a:t>Червлёный, лев с лазоревым вооружением во втором </a:t>
            </a:r>
          </a:p>
          <a:p>
            <a:r>
              <a:rPr lang="ru-RU" sz="1200" dirty="0" smtClean="0">
                <a:latin typeface="Times New Roman" pitchFamily="18" charset="0"/>
                <a:cs typeface="Times New Roman" pitchFamily="18" charset="0"/>
              </a:rPr>
              <a:t>поле олицетворяет </a:t>
            </a:r>
            <a:r>
              <a:rPr lang="ru-RU" sz="1200" dirty="0" smtClean="0">
                <a:latin typeface="Times New Roman" pitchFamily="18" charset="0"/>
                <a:cs typeface="Times New Roman" pitchFamily="18" charset="0"/>
                <a:hlinkClick r:id="rId6" action="ppaction://hlinkfile" tooltip="Шотландия"/>
              </a:rPr>
              <a:t>Шотландию</a:t>
            </a:r>
            <a:r>
              <a:rPr lang="ru-RU" sz="1200" dirty="0" smtClean="0">
                <a:latin typeface="Times New Roman" pitchFamily="18" charset="0"/>
                <a:cs typeface="Times New Roman" pitchFamily="18" charset="0"/>
              </a:rPr>
              <a:t>. Коронованный леопард </a:t>
            </a:r>
          </a:p>
          <a:p>
            <a:r>
              <a:rPr lang="ru-RU" sz="1200" dirty="0" smtClean="0">
                <a:latin typeface="Times New Roman" pitchFamily="18" charset="0"/>
                <a:cs typeface="Times New Roman" pitchFamily="18" charset="0"/>
              </a:rPr>
              <a:t>в нашлемнике. Золотой коронованный лев в качестве </a:t>
            </a:r>
            <a:r>
              <a:rPr lang="ru-RU" sz="1200" dirty="0" err="1" smtClean="0">
                <a:latin typeface="Times New Roman" pitchFamily="18" charset="0"/>
                <a:cs typeface="Times New Roman" pitchFamily="18" charset="0"/>
              </a:rPr>
              <a:t>щитодержателя</a:t>
            </a:r>
            <a:r>
              <a:rPr lang="ru-RU" sz="1200" dirty="0" smtClean="0">
                <a:latin typeface="Times New Roman" pitchFamily="18" charset="0"/>
                <a:cs typeface="Times New Roman" pitchFamily="18" charset="0"/>
              </a:rPr>
              <a:t> </a:t>
            </a:r>
          </a:p>
          <a:p>
            <a:r>
              <a:rPr lang="ru-RU" sz="1200" dirty="0" smtClean="0">
                <a:latin typeface="Times New Roman" pitchFamily="18" charset="0"/>
                <a:cs typeface="Times New Roman" pitchFamily="18" charset="0"/>
              </a:rPr>
              <a:t>поддерживает щит справа. С другой стороны щит поддерживает закованный в цепь </a:t>
            </a:r>
            <a:r>
              <a:rPr lang="ru-RU" sz="1200" dirty="0" smtClean="0">
                <a:latin typeface="Times New Roman" pitchFamily="18" charset="0"/>
                <a:cs typeface="Times New Roman" pitchFamily="18" charset="0"/>
                <a:hlinkClick r:id="rId7" action="ppaction://hlinkfile" tooltip="Единорог"/>
              </a:rPr>
              <a:t>единорог</a:t>
            </a:r>
            <a:r>
              <a:rPr lang="ru-RU" sz="1200" dirty="0" smtClean="0">
                <a:latin typeface="Times New Roman" pitchFamily="18" charset="0"/>
                <a:cs typeface="Times New Roman" pitchFamily="18" charset="0"/>
              </a:rPr>
              <a:t>.</a:t>
            </a:r>
            <a:endParaRPr lang="ru-RU" sz="1200" dirty="0">
              <a:latin typeface="Times New Roman" pitchFamily="18" charset="0"/>
              <a:cs typeface="Times New Roman" pitchFamily="18" charset="0"/>
            </a:endParaRPr>
          </a:p>
        </p:txBody>
      </p:sp>
    </p:spTree>
  </p:cSld>
  <p:clrMapOvr>
    <a:masterClrMapping/>
  </p:clrMapOvr>
  <p:transition>
    <p:pull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799px-Houses_of_parliament_overall_arp.jpg"/>
          <p:cNvPicPr>
            <a:picLocks noChangeAspect="1"/>
          </p:cNvPicPr>
          <p:nvPr/>
        </p:nvPicPr>
        <p:blipFill>
          <a:blip r:embed="rId2" cstate="print"/>
          <a:stretch>
            <a:fillRect/>
          </a:stretch>
        </p:blipFill>
        <p:spPr>
          <a:xfrm>
            <a:off x="0" y="0"/>
            <a:ext cx="9132570" cy="6858000"/>
          </a:xfrm>
          <a:prstGeom prst="rect">
            <a:avLst/>
          </a:prstGeom>
        </p:spPr>
      </p:pic>
      <p:sp>
        <p:nvSpPr>
          <p:cNvPr id="4" name="TextBox 3"/>
          <p:cNvSpPr txBox="1"/>
          <p:nvPr/>
        </p:nvSpPr>
        <p:spPr>
          <a:xfrm>
            <a:off x="2000232" y="714356"/>
            <a:ext cx="5789470" cy="2062103"/>
          </a:xfrm>
          <a:prstGeom prst="rect">
            <a:avLst/>
          </a:prstGeom>
          <a:noFill/>
        </p:spPr>
        <p:txBody>
          <a:bodyPr wrap="none" rtlCol="0">
            <a:spAutoFit/>
          </a:bodyPr>
          <a:lstStyle/>
          <a:p>
            <a:r>
              <a:rPr lang="en-US" sz="1600" dirty="0" smtClean="0">
                <a:latin typeface="Times New Roman" pitchFamily="18" charset="0"/>
                <a:cs typeface="Times New Roman" pitchFamily="18" charset="0"/>
              </a:rPr>
              <a:t>A parliament is a legislature, especially in those countries whose </a:t>
            </a:r>
            <a:endParaRPr lang="ru-RU"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system of government is based on the Westminster system modeled </a:t>
            </a:r>
            <a:endParaRPr lang="ru-RU"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after that of the United Kingdom. The name</a:t>
            </a:r>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is derived from the </a:t>
            </a:r>
            <a:endParaRPr lang="ru-RU"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French </a:t>
            </a:r>
            <a:r>
              <a:rPr lang="en-US" sz="1600" dirty="0" err="1" smtClean="0">
                <a:latin typeface="Times New Roman" pitchFamily="18" charset="0"/>
                <a:cs typeface="Times New Roman" pitchFamily="18" charset="0"/>
              </a:rPr>
              <a:t>parlement</a:t>
            </a:r>
            <a:r>
              <a:rPr lang="en-US" sz="1600" dirty="0" smtClean="0">
                <a:latin typeface="Times New Roman" pitchFamily="18" charset="0"/>
                <a:cs typeface="Times New Roman" pitchFamily="18" charset="0"/>
              </a:rPr>
              <a:t>, the action of </a:t>
            </a:r>
            <a:r>
              <a:rPr lang="en-US" sz="1600" dirty="0" err="1" smtClean="0">
                <a:latin typeface="Times New Roman" pitchFamily="18" charset="0"/>
                <a:cs typeface="Times New Roman" pitchFamily="18" charset="0"/>
              </a:rPr>
              <a:t>parler</a:t>
            </a:r>
            <a:r>
              <a:rPr lang="en-US" sz="1600" dirty="0" smtClean="0">
                <a:latin typeface="Times New Roman" pitchFamily="18" charset="0"/>
                <a:cs typeface="Times New Roman" pitchFamily="18" charset="0"/>
              </a:rPr>
              <a:t> (to speak): a </a:t>
            </a:r>
            <a:r>
              <a:rPr lang="en-US" sz="1600" dirty="0" err="1" smtClean="0">
                <a:latin typeface="Times New Roman" pitchFamily="18" charset="0"/>
                <a:cs typeface="Times New Roman" pitchFamily="18" charset="0"/>
              </a:rPr>
              <a:t>parlement</a:t>
            </a:r>
            <a:r>
              <a:rPr lang="en-US" sz="1600" dirty="0" smtClean="0">
                <a:latin typeface="Times New Roman" pitchFamily="18" charset="0"/>
                <a:cs typeface="Times New Roman" pitchFamily="18" charset="0"/>
              </a:rPr>
              <a:t> is a </a:t>
            </a:r>
            <a:endParaRPr lang="ru-RU"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discussion. The term came to mean a meeting at which such a </a:t>
            </a:r>
            <a:endParaRPr lang="ru-RU"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discussion took place. It acquired its modern meaning as it came </a:t>
            </a:r>
            <a:endParaRPr lang="ru-RU"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to be used for the body of people (in an institutional sense) who </a:t>
            </a:r>
            <a:endParaRPr lang="ru-RU"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would meet to discuss matters of state. </a:t>
            </a:r>
            <a:endParaRPr lang="ru-RU" sz="1600" dirty="0">
              <a:latin typeface="Times New Roman" pitchFamily="18" charset="0"/>
              <a:cs typeface="Times New Roman" pitchFamily="18" charset="0"/>
            </a:endParaRPr>
          </a:p>
        </p:txBody>
      </p:sp>
      <p:sp>
        <p:nvSpPr>
          <p:cNvPr id="8" name="TextBox 7"/>
          <p:cNvSpPr txBox="1"/>
          <p:nvPr/>
        </p:nvSpPr>
        <p:spPr>
          <a:xfrm>
            <a:off x="2928926" y="5288340"/>
            <a:ext cx="5863849" cy="1569660"/>
          </a:xfrm>
          <a:prstGeom prst="rect">
            <a:avLst/>
          </a:prstGeom>
          <a:noFill/>
        </p:spPr>
        <p:txBody>
          <a:bodyPr wrap="none" rtlCol="0">
            <a:spAutoFit/>
          </a:bodyPr>
          <a:lstStyle/>
          <a:p>
            <a:r>
              <a:rPr lang="ru-RU" sz="1600" dirty="0" smtClean="0">
                <a:latin typeface="Times New Roman" pitchFamily="18" charset="0"/>
                <a:cs typeface="Times New Roman" pitchFamily="18" charset="0"/>
              </a:rPr>
              <a:t>Парламент – высший представительный и законодательный </a:t>
            </a:r>
          </a:p>
          <a:p>
            <a:r>
              <a:rPr lang="ru-RU" sz="1600" dirty="0" smtClean="0">
                <a:latin typeface="Times New Roman" pitchFamily="18" charset="0"/>
                <a:cs typeface="Times New Roman" pitchFamily="18" charset="0"/>
              </a:rPr>
              <a:t>орган, особенно в тех странах, чья система правительства </a:t>
            </a:r>
          </a:p>
          <a:p>
            <a:r>
              <a:rPr lang="ru-RU" sz="1600" dirty="0" smtClean="0">
                <a:latin typeface="Times New Roman" pitchFamily="18" charset="0"/>
                <a:cs typeface="Times New Roman" pitchFamily="18" charset="0"/>
              </a:rPr>
              <a:t>основана на Вестминстерской системе. Название «парламента» </a:t>
            </a:r>
          </a:p>
          <a:p>
            <a:r>
              <a:rPr lang="ru-RU" sz="1600" dirty="0" smtClean="0">
                <a:latin typeface="Times New Roman" pitchFamily="18" charset="0"/>
                <a:cs typeface="Times New Roman" pitchFamily="18" charset="0"/>
              </a:rPr>
              <a:t>происходит от французского </a:t>
            </a:r>
            <a:r>
              <a:rPr lang="ru-RU" sz="1600" dirty="0" err="1" smtClean="0">
                <a:latin typeface="Times New Roman" pitchFamily="18" charset="0"/>
                <a:cs typeface="Times New Roman" pitchFamily="18" charset="0"/>
              </a:rPr>
              <a:t>parlement</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parler</a:t>
            </a:r>
            <a:r>
              <a:rPr lang="ru-RU" sz="1600" dirty="0" smtClean="0">
                <a:latin typeface="Times New Roman" pitchFamily="18" charset="0"/>
                <a:cs typeface="Times New Roman" pitchFamily="18" charset="0"/>
              </a:rPr>
              <a:t> - говорить), </a:t>
            </a:r>
          </a:p>
          <a:p>
            <a:r>
              <a:rPr lang="ru-RU" sz="1600" dirty="0" err="1" smtClean="0">
                <a:latin typeface="Times New Roman" pitchFamily="18" charset="0"/>
                <a:cs typeface="Times New Roman" pitchFamily="18" charset="0"/>
              </a:rPr>
              <a:t>parlement</a:t>
            </a:r>
            <a:r>
              <a:rPr lang="ru-RU" sz="1600" dirty="0" smtClean="0">
                <a:latin typeface="Times New Roman" pitchFamily="18" charset="0"/>
                <a:cs typeface="Times New Roman" pitchFamily="18" charset="0"/>
              </a:rPr>
              <a:t> - обсуждать). Термин означает встречу, на которой </a:t>
            </a:r>
          </a:p>
          <a:p>
            <a:r>
              <a:rPr lang="ru-RU" sz="1600" dirty="0" err="1" smtClean="0">
                <a:latin typeface="Times New Roman" pitchFamily="18" charset="0"/>
                <a:cs typeface="Times New Roman" pitchFamily="18" charset="0"/>
              </a:rPr>
              <a:t>имееет</a:t>
            </a:r>
            <a:r>
              <a:rPr lang="ru-RU" sz="1600" dirty="0" smtClean="0">
                <a:latin typeface="Times New Roman" pitchFamily="18" charset="0"/>
                <a:cs typeface="Times New Roman" pitchFamily="18" charset="0"/>
              </a:rPr>
              <a:t> место обсуждение вопросов государства группой людей. </a:t>
            </a:r>
            <a:endParaRPr lang="en-US" sz="1600" dirty="0" smtClean="0">
              <a:latin typeface="Times New Roman" pitchFamily="18" charset="0"/>
              <a:cs typeface="Times New Roman" pitchFamily="18" charset="0"/>
            </a:endParaRPr>
          </a:p>
        </p:txBody>
      </p:sp>
      <p:sp>
        <p:nvSpPr>
          <p:cNvPr id="6" name="TextBox 5"/>
          <p:cNvSpPr txBox="1"/>
          <p:nvPr/>
        </p:nvSpPr>
        <p:spPr>
          <a:xfrm>
            <a:off x="3571868" y="0"/>
            <a:ext cx="2906565" cy="646331"/>
          </a:xfrm>
          <a:prstGeom prst="rect">
            <a:avLst/>
          </a:prstGeom>
          <a:noFill/>
        </p:spPr>
        <p:txBody>
          <a:bodyPr wrap="none" rtlCol="0">
            <a:prstTxWarp prst="textDeflateTop">
              <a:avLst/>
            </a:prstTxWarp>
            <a:spAutoFit/>
          </a:bodyPr>
          <a:lstStyle/>
          <a:p>
            <a:r>
              <a:rPr lang="en-US" sz="3600" b="1" i="1" dirty="0" smtClean="0">
                <a:solidFill>
                  <a:schemeClr val="accent6">
                    <a:lumMod val="60000"/>
                    <a:lumOff val="40000"/>
                  </a:schemeClr>
                </a:solidFill>
                <a:latin typeface="Bookman Old Style" pitchFamily="18" charset="0"/>
              </a:rPr>
              <a:t>Parliament</a:t>
            </a:r>
            <a:endParaRPr lang="ru-RU" sz="3600" b="1" i="1" dirty="0">
              <a:solidFill>
                <a:schemeClr val="accent6">
                  <a:lumMod val="60000"/>
                  <a:lumOff val="40000"/>
                </a:schemeClr>
              </a:solidFill>
              <a:latin typeface="Bookman Old Style"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4143372" y="214290"/>
            <a:ext cx="4857784" cy="3311525"/>
          </a:xfrm>
          <a:gradFill rotWithShape="1">
            <a:gsLst>
              <a:gs pos="0">
                <a:schemeClr val="accent1"/>
              </a:gs>
              <a:gs pos="50000">
                <a:schemeClr val="bg1"/>
              </a:gs>
              <a:gs pos="100000">
                <a:schemeClr val="accent1"/>
              </a:gs>
            </a:gsLst>
            <a:lin ang="5400000" scaled="1"/>
          </a:gradFill>
          <a:ln/>
        </p:spPr>
        <p:txBody>
          <a:bodyPr/>
          <a:lstStyle/>
          <a:p>
            <a:pPr algn="just">
              <a:buFontTx/>
              <a:buNone/>
            </a:pPr>
            <a:r>
              <a:rPr lang="ru-RU" sz="1600" dirty="0" smtClean="0">
                <a:effectLst>
                  <a:outerShdw blurRad="38100" dist="38100" dir="2700000" algn="tl">
                    <a:srgbClr val="FFFFFF"/>
                  </a:outerShdw>
                </a:effectLst>
                <a:latin typeface="Times New Roman" pitchFamily="18" charset="0"/>
                <a:cs typeface="Times New Roman" pitchFamily="18" charset="0"/>
              </a:rPr>
              <a:t>          </a:t>
            </a:r>
            <a:r>
              <a:rPr lang="en-US" sz="1400" b="1" dirty="0" smtClean="0">
                <a:solidFill>
                  <a:srgbClr val="7030A0"/>
                </a:solidFill>
                <a:effectLst>
                  <a:outerShdw blurRad="38100" dist="38100" dir="2700000" algn="tl">
                    <a:srgbClr val="FFFFFF"/>
                  </a:outerShdw>
                </a:effectLst>
                <a:latin typeface="Times New Roman" pitchFamily="18" charset="0"/>
                <a:cs typeface="Times New Roman" pitchFamily="18" charset="0"/>
              </a:rPr>
              <a:t>Great Britain is a constitutional monarchy</a:t>
            </a:r>
            <a:r>
              <a:rPr lang="en-US" sz="1400" dirty="0" smtClean="0">
                <a:solidFill>
                  <a:schemeClr val="accent1">
                    <a:lumMod val="25000"/>
                  </a:schemeClr>
                </a:solidFill>
                <a:effectLst>
                  <a:outerShdw blurRad="38100" dist="38100" dir="2700000" algn="tl">
                    <a:srgbClr val="FFFFFF"/>
                  </a:outerShdw>
                </a:effectLst>
                <a:latin typeface="Times New Roman" pitchFamily="18" charset="0"/>
                <a:cs typeface="Times New Roman" pitchFamily="18" charset="0"/>
              </a:rPr>
              <a:t>. This means that it has a monarch as its Head of the</a:t>
            </a:r>
            <a:r>
              <a:rPr lang="ru-RU" sz="1400" dirty="0" smtClean="0">
                <a:solidFill>
                  <a:schemeClr val="accent1">
                    <a:lumMod val="25000"/>
                  </a:schemeClr>
                </a:solidFill>
                <a:effectLst>
                  <a:outerShdw blurRad="38100" dist="38100" dir="2700000" algn="tl">
                    <a:srgbClr val="FFFFFF"/>
                  </a:outerShdw>
                </a:effectLst>
                <a:latin typeface="Times New Roman" pitchFamily="18" charset="0"/>
                <a:cs typeface="Times New Roman" pitchFamily="18" charset="0"/>
              </a:rPr>
              <a:t> </a:t>
            </a:r>
            <a:r>
              <a:rPr lang="en-US" sz="1400" dirty="0" smtClean="0">
                <a:solidFill>
                  <a:schemeClr val="accent1">
                    <a:lumMod val="25000"/>
                  </a:schemeClr>
                </a:solidFill>
                <a:effectLst>
                  <a:outerShdw blurRad="38100" dist="38100" dir="2700000" algn="tl">
                    <a:srgbClr val="FFFFFF"/>
                  </a:outerShdw>
                </a:effectLst>
                <a:latin typeface="Times New Roman" pitchFamily="18" charset="0"/>
                <a:cs typeface="Times New Roman" pitchFamily="18" charset="0"/>
              </a:rPr>
              <a:t>State. The monarch reigns with the support of Parliament. The powers of the monarch are not defined precisely. Everything today is done in the Queen’s name. It is her government, her armed forces, her law courts and so on. She appoints all the Ministers, including the Prime Minister. Everything is done however on the advice of the elected Government, and the monarch takes no part in the decision-making process.</a:t>
            </a:r>
            <a:r>
              <a:rPr lang="ru-RU" sz="1400" dirty="0" smtClean="0">
                <a:solidFill>
                  <a:schemeClr val="accent1">
                    <a:lumMod val="25000"/>
                  </a:schemeClr>
                </a:solidFill>
                <a:effectLst>
                  <a:outerShdw blurRad="38100" dist="38100" dir="2700000" algn="tl">
                    <a:srgbClr val="FFFFFF"/>
                  </a:outerShdw>
                </a:effectLst>
                <a:latin typeface="Times New Roman" pitchFamily="18" charset="0"/>
                <a:cs typeface="Times New Roman" pitchFamily="18" charset="0"/>
              </a:rPr>
              <a:t> </a:t>
            </a:r>
            <a:r>
              <a:rPr lang="en-US" sz="1400" dirty="0" smtClean="0">
                <a:solidFill>
                  <a:schemeClr val="accent1">
                    <a:lumMod val="25000"/>
                  </a:schemeClr>
                </a:solidFill>
                <a:effectLst>
                  <a:outerShdw blurRad="38100" dist="38100" dir="2700000" algn="tl">
                    <a:srgbClr val="FFFFFF"/>
                  </a:outerShdw>
                </a:effectLst>
                <a:latin typeface="Times New Roman" pitchFamily="18" charset="0"/>
                <a:cs typeface="Times New Roman" pitchFamily="18" charset="0"/>
              </a:rPr>
              <a:t>In  Britain  the  Queen  is  the  Head  of  State,</a:t>
            </a:r>
            <a:r>
              <a:rPr lang="ru-RU" sz="1400" dirty="0" smtClean="0">
                <a:solidFill>
                  <a:schemeClr val="accent1">
                    <a:lumMod val="25000"/>
                  </a:schemeClr>
                </a:solidFill>
                <a:effectLst>
                  <a:outerShdw blurRad="38100" dist="38100" dir="2700000" algn="tl">
                    <a:srgbClr val="FFFFFF"/>
                  </a:outerShdw>
                </a:effectLst>
                <a:latin typeface="Times New Roman" pitchFamily="18" charset="0"/>
                <a:cs typeface="Times New Roman" pitchFamily="18" charset="0"/>
              </a:rPr>
              <a:t> </a:t>
            </a:r>
            <a:r>
              <a:rPr lang="en-US" sz="1400" dirty="0" smtClean="0">
                <a:solidFill>
                  <a:schemeClr val="accent1">
                    <a:lumMod val="25000"/>
                  </a:schemeClr>
                </a:solidFill>
                <a:effectLst>
                  <a:outerShdw blurRad="38100" dist="38100" dir="2700000" algn="tl">
                    <a:srgbClr val="FFFFFF"/>
                  </a:outerShdw>
                </a:effectLst>
                <a:latin typeface="Times New Roman" pitchFamily="18" charset="0"/>
                <a:cs typeface="Times New Roman" pitchFamily="18" charset="0"/>
              </a:rPr>
              <a:t>but  in  fact  she  does not  rule  the  country  as  she  has  no  power.</a:t>
            </a:r>
            <a:r>
              <a:rPr lang="ru-RU" sz="1400" dirty="0" smtClean="0">
                <a:solidFill>
                  <a:schemeClr val="accent1">
                    <a:lumMod val="25000"/>
                  </a:schemeClr>
                </a:solidFill>
                <a:effectLst>
                  <a:outerShdw blurRad="38100" dist="38100" dir="2700000" algn="tl">
                    <a:srgbClr val="FFFFFF"/>
                  </a:outerShdw>
                </a:effectLst>
                <a:latin typeface="Times New Roman" pitchFamily="18" charset="0"/>
                <a:cs typeface="Times New Roman" pitchFamily="18" charset="0"/>
              </a:rPr>
              <a:t> </a:t>
            </a:r>
            <a:r>
              <a:rPr lang="en-US" sz="1400" dirty="0" smtClean="0">
                <a:solidFill>
                  <a:schemeClr val="accent1">
                    <a:lumMod val="25000"/>
                  </a:schemeClr>
                </a:solidFill>
                <a:effectLst>
                  <a:outerShdw blurRad="38100" dist="38100" dir="2700000" algn="tl">
                    <a:srgbClr val="FFFFFF"/>
                  </a:outerShdw>
                </a:effectLst>
                <a:latin typeface="Times New Roman" pitchFamily="18" charset="0"/>
                <a:cs typeface="Times New Roman" pitchFamily="18" charset="0"/>
              </a:rPr>
              <a:t>The  Queen is  a  symbol  of  the  country  history  and  its  traditions.</a:t>
            </a:r>
            <a:r>
              <a:rPr lang="ru-RU" sz="1400" dirty="0" smtClean="0">
                <a:solidFill>
                  <a:schemeClr val="accent1">
                    <a:lumMod val="25000"/>
                  </a:schemeClr>
                </a:solidFill>
                <a:effectLst>
                  <a:outerShdw blurRad="38100" dist="38100" dir="2700000" algn="tl">
                    <a:srgbClr val="FFFFFF"/>
                  </a:outerShdw>
                </a:effectLst>
                <a:latin typeface="Times New Roman" pitchFamily="18" charset="0"/>
                <a:cs typeface="Times New Roman" pitchFamily="18" charset="0"/>
              </a:rPr>
              <a:t> </a:t>
            </a:r>
            <a:r>
              <a:rPr lang="en-US" sz="1400" dirty="0" smtClean="0">
                <a:solidFill>
                  <a:schemeClr val="accent1">
                    <a:lumMod val="25000"/>
                  </a:schemeClr>
                </a:solidFill>
                <a:effectLst>
                  <a:outerShdw blurRad="38100" dist="38100" dir="2700000" algn="tl">
                    <a:srgbClr val="FFFFFF"/>
                  </a:outerShdw>
                </a:effectLst>
                <a:latin typeface="Times New Roman" pitchFamily="18" charset="0"/>
                <a:cs typeface="Times New Roman" pitchFamily="18" charset="0"/>
              </a:rPr>
              <a:t>She  is  very   rich.</a:t>
            </a:r>
            <a:r>
              <a:rPr lang="ru-RU" sz="1400" dirty="0" smtClean="0">
                <a:solidFill>
                  <a:schemeClr val="accent1">
                    <a:lumMod val="25000"/>
                  </a:schemeClr>
                </a:solidFill>
                <a:effectLst>
                  <a:outerShdw blurRad="38100" dist="38100" dir="2700000" algn="tl">
                    <a:srgbClr val="FFFFFF"/>
                  </a:outerShdw>
                </a:effectLst>
                <a:latin typeface="Times New Roman" pitchFamily="18" charset="0"/>
                <a:cs typeface="Times New Roman" pitchFamily="18" charset="0"/>
              </a:rPr>
              <a:t> </a:t>
            </a:r>
            <a:r>
              <a:rPr lang="en-US" sz="1400" dirty="0" smtClean="0">
                <a:solidFill>
                  <a:schemeClr val="accent1">
                    <a:lumMod val="25000"/>
                  </a:schemeClr>
                </a:solidFill>
                <a:effectLst>
                  <a:outerShdw blurRad="38100" dist="38100" dir="2700000" algn="tl">
                    <a:srgbClr val="FFFFFF"/>
                  </a:outerShdw>
                </a:effectLst>
                <a:latin typeface="Times New Roman" pitchFamily="18" charset="0"/>
                <a:cs typeface="Times New Roman" pitchFamily="18" charset="0"/>
              </a:rPr>
              <a:t>She  travels  about  the  united  kingdom,</a:t>
            </a:r>
            <a:r>
              <a:rPr lang="ru-RU" sz="1400" dirty="0" smtClean="0">
                <a:solidFill>
                  <a:schemeClr val="accent1">
                    <a:lumMod val="25000"/>
                  </a:schemeClr>
                </a:solidFill>
                <a:effectLst>
                  <a:outerShdw blurRad="38100" dist="38100" dir="2700000" algn="tl">
                    <a:srgbClr val="FFFFFF"/>
                  </a:outerShdw>
                </a:effectLst>
                <a:latin typeface="Times New Roman" pitchFamily="18" charset="0"/>
                <a:cs typeface="Times New Roman" pitchFamily="18" charset="0"/>
              </a:rPr>
              <a:t> </a:t>
            </a:r>
            <a:r>
              <a:rPr lang="en-US" sz="1400" dirty="0" smtClean="0">
                <a:solidFill>
                  <a:schemeClr val="accent1">
                    <a:lumMod val="25000"/>
                  </a:schemeClr>
                </a:solidFill>
                <a:effectLst>
                  <a:outerShdw blurRad="38100" dist="38100" dir="2700000" algn="tl">
                    <a:srgbClr val="FFFFFF"/>
                  </a:outerShdw>
                </a:effectLst>
                <a:latin typeface="Times New Roman" pitchFamily="18" charset="0"/>
                <a:cs typeface="Times New Roman" pitchFamily="18" charset="0"/>
              </a:rPr>
              <a:t>meets  different  people  and  visits  schools,</a:t>
            </a:r>
            <a:r>
              <a:rPr lang="ru-RU" sz="1400" dirty="0" smtClean="0">
                <a:solidFill>
                  <a:schemeClr val="accent1">
                    <a:lumMod val="25000"/>
                  </a:schemeClr>
                </a:solidFill>
                <a:effectLst>
                  <a:outerShdw blurRad="38100" dist="38100" dir="2700000" algn="tl">
                    <a:srgbClr val="FFFFFF"/>
                  </a:outerShdw>
                </a:effectLst>
                <a:latin typeface="Times New Roman" pitchFamily="18" charset="0"/>
                <a:cs typeface="Times New Roman" pitchFamily="18" charset="0"/>
              </a:rPr>
              <a:t>  </a:t>
            </a:r>
            <a:r>
              <a:rPr lang="en-US" sz="1400" dirty="0" smtClean="0">
                <a:solidFill>
                  <a:schemeClr val="accent1">
                    <a:lumMod val="25000"/>
                  </a:schemeClr>
                </a:solidFill>
                <a:effectLst>
                  <a:outerShdw blurRad="38100" dist="38100" dir="2700000" algn="tl">
                    <a:srgbClr val="FFFFFF"/>
                  </a:outerShdw>
                </a:effectLst>
                <a:latin typeface="Times New Roman" pitchFamily="18" charset="0"/>
                <a:cs typeface="Times New Roman" pitchFamily="18" charset="0"/>
              </a:rPr>
              <a:t>hospitals  and  other  special  places.</a:t>
            </a:r>
            <a:r>
              <a:rPr lang="ru-RU" sz="1400" dirty="0" smtClean="0">
                <a:solidFill>
                  <a:schemeClr val="accent1">
                    <a:lumMod val="25000"/>
                  </a:schemeClr>
                </a:solidFill>
                <a:effectLst>
                  <a:outerShdw blurRad="38100" dist="38100" dir="2700000" algn="tl">
                    <a:srgbClr val="FFFFFF"/>
                  </a:outerShdw>
                </a:effectLst>
                <a:latin typeface="Times New Roman" pitchFamily="18" charset="0"/>
                <a:cs typeface="Times New Roman" pitchFamily="18" charset="0"/>
              </a:rPr>
              <a:t> </a:t>
            </a:r>
            <a:endParaRPr lang="ru-RU" sz="1400" dirty="0">
              <a:solidFill>
                <a:schemeClr val="accent1">
                  <a:lumMod val="25000"/>
                </a:schemeClr>
              </a:solidFill>
              <a:effectLst>
                <a:outerShdw blurRad="38100" dist="38100" dir="2700000" algn="tl">
                  <a:srgbClr val="FFFFFF"/>
                </a:outerShdw>
              </a:effectLst>
              <a:latin typeface="Times New Roman" pitchFamily="18" charset="0"/>
              <a:cs typeface="Times New Roman" pitchFamily="18" charset="0"/>
            </a:endParaRPr>
          </a:p>
        </p:txBody>
      </p:sp>
      <p:pic>
        <p:nvPicPr>
          <p:cNvPr id="5" name="Picture 4" descr="Image2"/>
          <p:cNvPicPr>
            <a:picLocks noChangeAspect="1" noChangeArrowheads="1"/>
          </p:cNvPicPr>
          <p:nvPr/>
        </p:nvPicPr>
        <p:blipFill>
          <a:blip r:embed="rId2" cstate="print"/>
          <a:srcRect/>
          <a:stretch>
            <a:fillRect/>
          </a:stretch>
        </p:blipFill>
        <p:spPr bwMode="auto">
          <a:xfrm>
            <a:off x="214282" y="214290"/>
            <a:ext cx="4140200" cy="2744788"/>
          </a:xfrm>
          <a:prstGeom prst="rect">
            <a:avLst/>
          </a:prstGeom>
          <a:noFill/>
        </p:spPr>
      </p:pic>
      <p:pic>
        <p:nvPicPr>
          <p:cNvPr id="8" name="Рисунок 7" descr="Anglijskaja_koroleva_9.jpg"/>
          <p:cNvPicPr>
            <a:picLocks noChangeAspect="1"/>
          </p:cNvPicPr>
          <p:nvPr/>
        </p:nvPicPr>
        <p:blipFill>
          <a:blip r:embed="rId3" cstate="print"/>
          <a:stretch>
            <a:fillRect/>
          </a:stretch>
        </p:blipFill>
        <p:spPr>
          <a:xfrm>
            <a:off x="4643438" y="3714752"/>
            <a:ext cx="4286248" cy="2808513"/>
          </a:xfrm>
          <a:prstGeom prst="rect">
            <a:avLst/>
          </a:prstGeom>
        </p:spPr>
      </p:pic>
      <p:sp>
        <p:nvSpPr>
          <p:cNvPr id="9" name="TextBox 8"/>
          <p:cNvSpPr txBox="1"/>
          <p:nvPr/>
        </p:nvSpPr>
        <p:spPr>
          <a:xfrm>
            <a:off x="0" y="3214686"/>
            <a:ext cx="4902624" cy="3323987"/>
          </a:xfrm>
          <a:prstGeom prst="rect">
            <a:avLst/>
          </a:prstGeom>
          <a:noFill/>
        </p:spPr>
        <p:txBody>
          <a:bodyPr wrap="none" rtlCol="0">
            <a:spAutoFit/>
          </a:bodyPr>
          <a:lstStyle/>
          <a:p>
            <a:r>
              <a:rPr lang="ru-RU" sz="1400" dirty="0" smtClean="0">
                <a:solidFill>
                  <a:srgbClr val="0070C0"/>
                </a:solidFill>
                <a:latin typeface="Times New Roman" pitchFamily="18" charset="0"/>
                <a:cs typeface="Times New Roman" pitchFamily="18" charset="0"/>
              </a:rPr>
              <a:t>Великобритания - конституционная монархия. Это значит,</a:t>
            </a:r>
          </a:p>
          <a:p>
            <a:r>
              <a:rPr lang="ru-RU" sz="1400" dirty="0" smtClean="0">
                <a:solidFill>
                  <a:srgbClr val="0070C0"/>
                </a:solidFill>
                <a:latin typeface="Times New Roman" pitchFamily="18" charset="0"/>
                <a:cs typeface="Times New Roman" pitchFamily="18" charset="0"/>
              </a:rPr>
              <a:t> что во Главе государства стоит Монарх. Монарх правит с </a:t>
            </a:r>
          </a:p>
          <a:p>
            <a:r>
              <a:rPr lang="ru-RU" sz="1400" dirty="0" smtClean="0">
                <a:solidFill>
                  <a:srgbClr val="0070C0"/>
                </a:solidFill>
                <a:latin typeface="Times New Roman" pitchFamily="18" charset="0"/>
                <a:cs typeface="Times New Roman" pitchFamily="18" charset="0"/>
              </a:rPr>
              <a:t>поддержкой Парламента. Полномочия монарха точно не </a:t>
            </a:r>
          </a:p>
          <a:p>
            <a:r>
              <a:rPr lang="ru-RU" sz="1400" dirty="0" smtClean="0">
                <a:solidFill>
                  <a:srgbClr val="0070C0"/>
                </a:solidFill>
                <a:latin typeface="Times New Roman" pitchFamily="18" charset="0"/>
                <a:cs typeface="Times New Roman" pitchFamily="18" charset="0"/>
              </a:rPr>
              <a:t>определены. Все сегодня принадлежит имени Королевы: </a:t>
            </a:r>
          </a:p>
          <a:p>
            <a:r>
              <a:rPr lang="ru-RU" sz="1400" dirty="0" smtClean="0">
                <a:solidFill>
                  <a:srgbClr val="0070C0"/>
                </a:solidFill>
                <a:latin typeface="Times New Roman" pitchFamily="18" charset="0"/>
                <a:cs typeface="Times New Roman" pitchFamily="18" charset="0"/>
              </a:rPr>
              <a:t>правительство, вооруженные силы, суды и так далее. </a:t>
            </a:r>
          </a:p>
          <a:p>
            <a:r>
              <a:rPr lang="ru-RU" sz="1400" dirty="0" smtClean="0">
                <a:solidFill>
                  <a:srgbClr val="0070C0"/>
                </a:solidFill>
                <a:latin typeface="Times New Roman" pitchFamily="18" charset="0"/>
                <a:cs typeface="Times New Roman" pitchFamily="18" charset="0"/>
              </a:rPr>
              <a:t>Она назначает всех Министров, включая Премьер-министра. </a:t>
            </a:r>
          </a:p>
          <a:p>
            <a:r>
              <a:rPr lang="ru-RU" sz="1400" dirty="0" smtClean="0">
                <a:solidFill>
                  <a:srgbClr val="0070C0"/>
                </a:solidFill>
                <a:latin typeface="Times New Roman" pitchFamily="18" charset="0"/>
                <a:cs typeface="Times New Roman" pitchFamily="18" charset="0"/>
              </a:rPr>
              <a:t>Однако управляемая функция на совете принадлежит</a:t>
            </a:r>
          </a:p>
          <a:p>
            <a:r>
              <a:rPr lang="ru-RU" sz="1400" dirty="0" smtClean="0">
                <a:solidFill>
                  <a:srgbClr val="0070C0"/>
                </a:solidFill>
                <a:latin typeface="Times New Roman" pitchFamily="18" charset="0"/>
                <a:cs typeface="Times New Roman" pitchFamily="18" charset="0"/>
              </a:rPr>
              <a:t>избранному правительству, и монарх не принимает участия </a:t>
            </a:r>
          </a:p>
          <a:p>
            <a:r>
              <a:rPr lang="ru-RU" sz="1400" dirty="0" smtClean="0">
                <a:solidFill>
                  <a:srgbClr val="0070C0"/>
                </a:solidFill>
                <a:latin typeface="Times New Roman" pitchFamily="18" charset="0"/>
                <a:cs typeface="Times New Roman" pitchFamily="18" charset="0"/>
              </a:rPr>
              <a:t>в процессе принятия решений. В Великобритании,</a:t>
            </a:r>
          </a:p>
          <a:p>
            <a:r>
              <a:rPr lang="ru-RU" sz="1400" dirty="0" smtClean="0">
                <a:solidFill>
                  <a:srgbClr val="0070C0"/>
                </a:solidFill>
                <a:latin typeface="Times New Roman" pitchFamily="18" charset="0"/>
                <a:cs typeface="Times New Roman" pitchFamily="18" charset="0"/>
              </a:rPr>
              <a:t>Королева – Глава государства, но фактически она не </a:t>
            </a:r>
          </a:p>
          <a:p>
            <a:r>
              <a:rPr lang="ru-RU" sz="1400" dirty="0" smtClean="0">
                <a:solidFill>
                  <a:srgbClr val="0070C0"/>
                </a:solidFill>
                <a:latin typeface="Times New Roman" pitchFamily="18" charset="0"/>
                <a:cs typeface="Times New Roman" pitchFamily="18" charset="0"/>
              </a:rPr>
              <a:t>управляет страной, поскольку у нее нет никакой власти. </a:t>
            </a:r>
          </a:p>
          <a:p>
            <a:r>
              <a:rPr lang="ru-RU" sz="1400" dirty="0" smtClean="0">
                <a:solidFill>
                  <a:srgbClr val="0070C0"/>
                </a:solidFill>
                <a:latin typeface="Times New Roman" pitchFamily="18" charset="0"/>
                <a:cs typeface="Times New Roman" pitchFamily="18" charset="0"/>
              </a:rPr>
              <a:t>Королева - символ истории страны и ее традиций. Она </a:t>
            </a:r>
          </a:p>
          <a:p>
            <a:r>
              <a:rPr lang="ru-RU" sz="1400" dirty="0" smtClean="0">
                <a:solidFill>
                  <a:srgbClr val="0070C0"/>
                </a:solidFill>
                <a:latin typeface="Times New Roman" pitchFamily="18" charset="0"/>
                <a:cs typeface="Times New Roman" pitchFamily="18" charset="0"/>
              </a:rPr>
              <a:t>очень богата. Она путешествует по Соединенному </a:t>
            </a:r>
          </a:p>
          <a:p>
            <a:r>
              <a:rPr lang="ru-RU" sz="1400" dirty="0" smtClean="0">
                <a:solidFill>
                  <a:srgbClr val="0070C0"/>
                </a:solidFill>
                <a:latin typeface="Times New Roman" pitchFamily="18" charset="0"/>
                <a:cs typeface="Times New Roman" pitchFamily="18" charset="0"/>
              </a:rPr>
              <a:t>Королевству, встречает различных гостей и посещает </a:t>
            </a:r>
          </a:p>
          <a:p>
            <a:r>
              <a:rPr lang="ru-RU" sz="1400" dirty="0" smtClean="0">
                <a:solidFill>
                  <a:srgbClr val="0070C0"/>
                </a:solidFill>
                <a:latin typeface="Times New Roman" pitchFamily="18" charset="0"/>
                <a:cs typeface="Times New Roman" pitchFamily="18" charset="0"/>
              </a:rPr>
              <a:t>школы, больницы и другие специальные места.</a:t>
            </a:r>
            <a:endParaRPr lang="ru-RU" sz="1400" dirty="0">
              <a:solidFill>
                <a:srgbClr val="0070C0"/>
              </a:solidFill>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57620" y="285728"/>
            <a:ext cx="3906839" cy="584775"/>
          </a:xfrm>
          <a:prstGeom prst="rect">
            <a:avLst/>
          </a:prstGeom>
          <a:noFill/>
        </p:spPr>
        <p:txBody>
          <a:bodyPr wrap="none" rtlCol="0">
            <a:prstTxWarp prst="textDeflate">
              <a:avLst/>
            </a:prstTxWarp>
            <a:spAutoFit/>
          </a:bodyPr>
          <a:lstStyle/>
          <a:p>
            <a:r>
              <a:rPr lang="en-US" sz="3200" b="1" i="1" dirty="0" smtClean="0">
                <a:solidFill>
                  <a:srgbClr val="007E39"/>
                </a:solidFill>
                <a:latin typeface="Bookman Old Style" pitchFamily="18" charset="0"/>
              </a:rPr>
              <a:t>The Government</a:t>
            </a:r>
            <a:r>
              <a:rPr lang="en-US" sz="3200" i="1" dirty="0" smtClean="0">
                <a:solidFill>
                  <a:srgbClr val="007E39"/>
                </a:solidFill>
                <a:latin typeface="Bookman Old Style" pitchFamily="18" charset="0"/>
              </a:rPr>
              <a:t> </a:t>
            </a:r>
            <a:endParaRPr lang="ru-RU" sz="3200" i="1" dirty="0">
              <a:solidFill>
                <a:srgbClr val="007E39"/>
              </a:solidFill>
              <a:latin typeface="Bookman Old Style" pitchFamily="18" charset="0"/>
            </a:endParaRPr>
          </a:p>
        </p:txBody>
      </p:sp>
      <p:pic>
        <p:nvPicPr>
          <p:cNvPr id="5" name="Рисунок 4" descr="4354_NpAdvHover.jpg"/>
          <p:cNvPicPr>
            <a:picLocks noChangeAspect="1"/>
          </p:cNvPicPr>
          <p:nvPr/>
        </p:nvPicPr>
        <p:blipFill>
          <a:blip r:embed="rId2" cstate="print"/>
          <a:stretch>
            <a:fillRect/>
          </a:stretch>
        </p:blipFill>
        <p:spPr>
          <a:xfrm>
            <a:off x="0" y="0"/>
            <a:ext cx="2544633" cy="2324098"/>
          </a:xfrm>
          <a:prstGeom prst="rect">
            <a:avLst/>
          </a:prstGeom>
        </p:spPr>
      </p:pic>
      <p:pic>
        <p:nvPicPr>
          <p:cNvPr id="6" name="Рисунок 5" descr="1318177556_112983_image_large.jpg"/>
          <p:cNvPicPr>
            <a:picLocks noChangeAspect="1"/>
          </p:cNvPicPr>
          <p:nvPr/>
        </p:nvPicPr>
        <p:blipFill>
          <a:blip r:embed="rId3" cstate="print"/>
          <a:stretch>
            <a:fillRect/>
          </a:stretch>
        </p:blipFill>
        <p:spPr>
          <a:xfrm>
            <a:off x="1285852" y="1714488"/>
            <a:ext cx="2678889" cy="1785926"/>
          </a:xfrm>
          <a:prstGeom prst="rect">
            <a:avLst/>
          </a:prstGeom>
        </p:spPr>
      </p:pic>
      <p:pic>
        <p:nvPicPr>
          <p:cNvPr id="7" name="Рисунок 6" descr="untitled.png"/>
          <p:cNvPicPr>
            <a:picLocks noChangeAspect="1"/>
          </p:cNvPicPr>
          <p:nvPr/>
        </p:nvPicPr>
        <p:blipFill>
          <a:blip r:embed="rId4" cstate="print"/>
          <a:stretch>
            <a:fillRect/>
          </a:stretch>
        </p:blipFill>
        <p:spPr>
          <a:xfrm>
            <a:off x="0" y="2143116"/>
            <a:ext cx="1905000" cy="1905000"/>
          </a:xfrm>
          <a:prstGeom prst="rect">
            <a:avLst/>
          </a:prstGeom>
        </p:spPr>
      </p:pic>
      <p:sp>
        <p:nvSpPr>
          <p:cNvPr id="8" name="TextBox 7"/>
          <p:cNvSpPr txBox="1"/>
          <p:nvPr/>
        </p:nvSpPr>
        <p:spPr>
          <a:xfrm>
            <a:off x="2786050" y="1000108"/>
            <a:ext cx="6429965" cy="2554545"/>
          </a:xfrm>
          <a:prstGeom prst="rect">
            <a:avLst/>
          </a:prstGeom>
          <a:noFill/>
        </p:spPr>
        <p:txBody>
          <a:bodyPr wrap="none" rtlCol="0">
            <a:spAutoFit/>
          </a:bodyPr>
          <a:lstStyle/>
          <a:p>
            <a:r>
              <a:rPr lang="en-US" sz="1600" dirty="0" smtClean="0">
                <a:latin typeface="Times New Roman" pitchFamily="18" charset="0"/>
                <a:cs typeface="Times New Roman" pitchFamily="18" charset="0"/>
              </a:rPr>
              <a:t>The most powerful person is the Prime Minister. He is the leader </a:t>
            </a:r>
            <a:endParaRPr lang="ru-RU"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of his party, he is the head of the government and has a seat in the House </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of Commons. He chooses the</a:t>
            </a:r>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Cabinet-Ministers, who are the </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Foreign-, Home- and Defense-Secretary and the Chancellor </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of the Exchequer. He recommends a number of appointments</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 to the monarch. The Cabinet takes decisions about new </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policies, the implementation of existing policies and the </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running of the various government departments. The most </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popular Prime Ministers are Winston Churchill, Margaret </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Thatcher, John Major and present one, Tony Blair.</a:t>
            </a:r>
            <a:endParaRPr lang="ru-RU" sz="1600" dirty="0">
              <a:latin typeface="Times New Roman" pitchFamily="18" charset="0"/>
              <a:cs typeface="Times New Roman" pitchFamily="18" charset="0"/>
            </a:endParaRPr>
          </a:p>
        </p:txBody>
      </p:sp>
      <p:sp>
        <p:nvSpPr>
          <p:cNvPr id="9" name="TextBox 8"/>
          <p:cNvSpPr txBox="1"/>
          <p:nvPr/>
        </p:nvSpPr>
        <p:spPr>
          <a:xfrm>
            <a:off x="1857356" y="4071942"/>
            <a:ext cx="7133363" cy="2062103"/>
          </a:xfrm>
          <a:prstGeom prst="rect">
            <a:avLst/>
          </a:prstGeom>
          <a:noFill/>
        </p:spPr>
        <p:txBody>
          <a:bodyPr wrap="none" rtlCol="0">
            <a:spAutoFit/>
          </a:bodyPr>
          <a:lstStyle/>
          <a:p>
            <a:r>
              <a:rPr lang="ru-RU" sz="1600" dirty="0" smtClean="0">
                <a:latin typeface="Times New Roman" pitchFamily="18" charset="0"/>
                <a:cs typeface="Times New Roman" pitchFamily="18" charset="0"/>
              </a:rPr>
              <a:t>Самый влиятельный человек - Премьер-министр. Он - лидер своей партии, </a:t>
            </a:r>
          </a:p>
          <a:p>
            <a:r>
              <a:rPr lang="ru-RU" sz="1600" dirty="0" smtClean="0">
                <a:latin typeface="Times New Roman" pitchFamily="18" charset="0"/>
                <a:cs typeface="Times New Roman" pitchFamily="18" charset="0"/>
              </a:rPr>
              <a:t>он - глава правительства и имеет место в Палате общин. Он выбирает Членов </a:t>
            </a:r>
          </a:p>
          <a:p>
            <a:r>
              <a:rPr lang="ru-RU" sz="1600" dirty="0" smtClean="0">
                <a:latin typeface="Times New Roman" pitchFamily="18" charset="0"/>
                <a:cs typeface="Times New Roman" pitchFamily="18" charset="0"/>
              </a:rPr>
              <a:t>кабинета министров, которые являются Министром иностранных дел, </a:t>
            </a:r>
          </a:p>
          <a:p>
            <a:r>
              <a:rPr lang="ru-RU" sz="1600" dirty="0" smtClean="0">
                <a:latin typeface="Times New Roman" pitchFamily="18" charset="0"/>
                <a:cs typeface="Times New Roman" pitchFamily="18" charset="0"/>
              </a:rPr>
              <a:t>Министром обороны и министром финансов. Он рекомендует назначения </a:t>
            </a:r>
          </a:p>
          <a:p>
            <a:r>
              <a:rPr lang="ru-RU" sz="1600" dirty="0" smtClean="0">
                <a:latin typeface="Times New Roman" pitchFamily="18" charset="0"/>
                <a:cs typeface="Times New Roman" pitchFamily="18" charset="0"/>
              </a:rPr>
              <a:t>монарху. Кабинет принимает решения о новой политике, выполнении </a:t>
            </a:r>
          </a:p>
          <a:p>
            <a:r>
              <a:rPr lang="ru-RU" sz="1600" dirty="0" smtClean="0">
                <a:latin typeface="Times New Roman" pitchFamily="18" charset="0"/>
                <a:cs typeface="Times New Roman" pitchFamily="18" charset="0"/>
              </a:rPr>
              <a:t>существующей политики и управлении различных ведомств. </a:t>
            </a:r>
          </a:p>
          <a:p>
            <a:r>
              <a:rPr lang="ru-RU" sz="1600" dirty="0" smtClean="0">
                <a:latin typeface="Times New Roman" pitchFamily="18" charset="0"/>
                <a:cs typeface="Times New Roman" pitchFamily="18" charset="0"/>
              </a:rPr>
              <a:t>Самые популярные Премьер-министры - Уинстон Черчилль, Маргарет Тэтчер, </a:t>
            </a:r>
          </a:p>
          <a:p>
            <a:r>
              <a:rPr lang="ru-RU" sz="1600" dirty="0" smtClean="0">
                <a:latin typeface="Times New Roman" pitchFamily="18" charset="0"/>
                <a:cs typeface="Times New Roman" pitchFamily="18" charset="0"/>
              </a:rPr>
              <a:t>Джон </a:t>
            </a:r>
            <a:r>
              <a:rPr lang="ru-RU" sz="1600" dirty="0" err="1" smtClean="0">
                <a:latin typeface="Times New Roman" pitchFamily="18" charset="0"/>
                <a:cs typeface="Times New Roman" pitchFamily="18" charset="0"/>
              </a:rPr>
              <a:t>Мейджор</a:t>
            </a:r>
            <a:r>
              <a:rPr lang="ru-RU" sz="1600" dirty="0" smtClean="0">
                <a:latin typeface="Times New Roman" pitchFamily="18" charset="0"/>
                <a:cs typeface="Times New Roman" pitchFamily="18" charset="0"/>
              </a:rPr>
              <a:t> и, на настоящий день, Тони Блэр.</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29124" y="571480"/>
            <a:ext cx="4815229" cy="2554545"/>
          </a:xfrm>
          <a:prstGeom prst="rect">
            <a:avLst/>
          </a:prstGeom>
          <a:noFill/>
        </p:spPr>
        <p:txBody>
          <a:bodyPr wrap="none" rtlCol="0">
            <a:spAutoFit/>
          </a:bodyPr>
          <a:lstStyle/>
          <a:p>
            <a:r>
              <a:rPr lang="en-US" sz="1600" dirty="0" smtClean="0">
                <a:latin typeface="Times New Roman" pitchFamily="18" charset="0"/>
                <a:cs typeface="Times New Roman" pitchFamily="18" charset="0"/>
              </a:rPr>
              <a:t>The British Parliament is the oldest in the world. </a:t>
            </a:r>
            <a:endParaRPr lang="ru-RU"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It originated in the 12th century. Parliament consists of </a:t>
            </a:r>
            <a:r>
              <a:rPr lang="ru-RU" sz="1600" dirty="0" smtClean="0">
                <a:latin typeface="Times New Roman" pitchFamily="18" charset="0"/>
                <a:cs typeface="Times New Roman" pitchFamily="18" charset="0"/>
              </a:rPr>
              <a:t>:</a:t>
            </a:r>
          </a:p>
          <a:p>
            <a:r>
              <a:rPr lang="ru-RU" sz="1600" dirty="0" smtClean="0">
                <a:latin typeface="Times New Roman" pitchFamily="18" charset="0"/>
                <a:cs typeface="Times New Roman" pitchFamily="18" charset="0"/>
              </a:rPr>
              <a:t> </a:t>
            </a:r>
          </a:p>
          <a:p>
            <a:r>
              <a:rPr lang="en-US" sz="1600" dirty="0" smtClean="0">
                <a:latin typeface="Times New Roman" pitchFamily="18" charset="0"/>
                <a:cs typeface="Times New Roman" pitchFamily="18" charset="0"/>
              </a:rPr>
              <a:t>• </a:t>
            </a:r>
            <a:r>
              <a:rPr lang="en-US" sz="1600" dirty="0" smtClean="0">
                <a:solidFill>
                  <a:srgbClr val="007E39"/>
                </a:solidFill>
                <a:latin typeface="Times New Roman" pitchFamily="18" charset="0"/>
                <a:cs typeface="Times New Roman" pitchFamily="18" charset="0"/>
              </a:rPr>
              <a:t>The House of Commons </a:t>
            </a:r>
            <a:r>
              <a:rPr lang="en-US" sz="1600" dirty="0" smtClean="0">
                <a:latin typeface="Times New Roman" pitchFamily="18" charset="0"/>
                <a:cs typeface="Times New Roman" pitchFamily="18" charset="0"/>
              </a:rPr>
              <a:t>(646 elected Members of </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Parliament or MPs)</a:t>
            </a:r>
            <a:endParaRPr lang="ru-RU" sz="1600" dirty="0" smtClean="0">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 </a:t>
            </a:r>
            <a:r>
              <a:rPr lang="en-US" sz="1600" dirty="0" smtClean="0">
                <a:solidFill>
                  <a:srgbClr val="FF0000"/>
                </a:solidFill>
                <a:latin typeface="Times New Roman" pitchFamily="18" charset="0"/>
                <a:cs typeface="Times New Roman" pitchFamily="18" charset="0"/>
              </a:rPr>
              <a:t>The House of Lords </a:t>
            </a:r>
            <a:r>
              <a:rPr lang="en-US" sz="1600" dirty="0" smtClean="0">
                <a:latin typeface="Times New Roman" pitchFamily="18" charset="0"/>
                <a:cs typeface="Times New Roman" pitchFamily="18" charset="0"/>
              </a:rPr>
              <a:t>(approximately720 unelected </a:t>
            </a:r>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members, most of them appointed for life)</a:t>
            </a:r>
            <a:endParaRPr lang="ru-RU" sz="1600" dirty="0" smtClean="0">
              <a:latin typeface="Times New Roman" pitchFamily="18" charset="0"/>
              <a:cs typeface="Times New Roman" pitchFamily="18" charset="0"/>
            </a:endParaRPr>
          </a:p>
          <a:p>
            <a:endParaRPr lang="ru-RU"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 The Queen  (hereditary monarch)</a:t>
            </a:r>
            <a:endParaRPr lang="ru-RU" sz="1600" dirty="0" smtClean="0">
              <a:latin typeface="Times New Roman" pitchFamily="18" charset="0"/>
              <a:cs typeface="Times New Roman" pitchFamily="18" charset="0"/>
            </a:endParaRPr>
          </a:p>
        </p:txBody>
      </p:sp>
      <p:pic>
        <p:nvPicPr>
          <p:cNvPr id="8" name="Picture 2"/>
          <p:cNvPicPr>
            <a:picLocks noGrp="1" noChangeAspect="1" noChangeArrowheads="1"/>
          </p:cNvPicPr>
          <p:nvPr>
            <p:ph sz="half" idx="1"/>
          </p:nvPr>
        </p:nvPicPr>
        <p:blipFill>
          <a:blip r:embed="rId2" cstate="print"/>
          <a:srcRect/>
          <a:stretch>
            <a:fillRect/>
          </a:stretch>
        </p:blipFill>
        <p:spPr>
          <a:xfrm>
            <a:off x="0" y="357166"/>
            <a:ext cx="4429156" cy="11724178"/>
          </a:xfrm>
        </p:spPr>
      </p:pic>
      <p:sp>
        <p:nvSpPr>
          <p:cNvPr id="9" name="TextBox 8"/>
          <p:cNvSpPr txBox="1"/>
          <p:nvPr/>
        </p:nvSpPr>
        <p:spPr>
          <a:xfrm>
            <a:off x="4500562" y="3857628"/>
            <a:ext cx="4086247" cy="2308324"/>
          </a:xfrm>
          <a:prstGeom prst="rect">
            <a:avLst/>
          </a:prstGeom>
          <a:noFill/>
        </p:spPr>
        <p:txBody>
          <a:bodyPr wrap="none" rtlCol="0">
            <a:spAutoFit/>
          </a:bodyPr>
          <a:lstStyle/>
          <a:p>
            <a:r>
              <a:rPr lang="ru-RU" sz="1600" dirty="0" smtClean="0">
                <a:latin typeface="Times New Roman" pitchFamily="18" charset="0"/>
                <a:cs typeface="Times New Roman" pitchFamily="18" charset="0"/>
              </a:rPr>
              <a:t>Британский Парламент является самым </a:t>
            </a:r>
          </a:p>
          <a:p>
            <a:r>
              <a:rPr lang="ru-RU" sz="1600" dirty="0" smtClean="0">
                <a:latin typeface="Times New Roman" pitchFamily="18" charset="0"/>
                <a:cs typeface="Times New Roman" pitchFamily="18" charset="0"/>
              </a:rPr>
              <a:t>старым в мире и был основан в 12-ом </a:t>
            </a:r>
          </a:p>
          <a:p>
            <a:r>
              <a:rPr lang="ru-RU" sz="1600" dirty="0" smtClean="0">
                <a:latin typeface="Times New Roman" pitchFamily="18" charset="0"/>
                <a:cs typeface="Times New Roman" pitchFamily="18" charset="0"/>
              </a:rPr>
              <a:t>столетии. Парламент состоит из: </a:t>
            </a:r>
          </a:p>
          <a:p>
            <a:r>
              <a:rPr lang="ru-RU" sz="1600" dirty="0" smtClean="0">
                <a:latin typeface="Times New Roman" pitchFamily="18" charset="0"/>
                <a:cs typeface="Times New Roman" pitchFamily="18" charset="0"/>
              </a:rPr>
              <a:t>• </a:t>
            </a:r>
            <a:r>
              <a:rPr lang="ru-RU" sz="1600" dirty="0" smtClean="0">
                <a:solidFill>
                  <a:srgbClr val="007E39"/>
                </a:solidFill>
                <a:latin typeface="Times New Roman" pitchFamily="18" charset="0"/>
                <a:cs typeface="Times New Roman" pitchFamily="18" charset="0"/>
              </a:rPr>
              <a:t>Палаты общин </a:t>
            </a:r>
            <a:r>
              <a:rPr lang="ru-RU" sz="1600" dirty="0" smtClean="0">
                <a:latin typeface="Times New Roman" pitchFamily="18" charset="0"/>
                <a:cs typeface="Times New Roman" pitchFamily="18" charset="0"/>
              </a:rPr>
              <a:t>(646 избранных Членов </a:t>
            </a:r>
          </a:p>
          <a:p>
            <a:r>
              <a:rPr lang="ru-RU" sz="1600" dirty="0" smtClean="0">
                <a:latin typeface="Times New Roman" pitchFamily="18" charset="0"/>
                <a:cs typeface="Times New Roman" pitchFamily="18" charset="0"/>
              </a:rPr>
              <a:t>   парламента)</a:t>
            </a:r>
          </a:p>
          <a:p>
            <a:r>
              <a:rPr lang="ru-RU" sz="1600" dirty="0" smtClean="0">
                <a:latin typeface="Times New Roman" pitchFamily="18" charset="0"/>
                <a:cs typeface="Times New Roman" pitchFamily="18" charset="0"/>
              </a:rPr>
              <a:t>• </a:t>
            </a:r>
            <a:r>
              <a:rPr lang="ru-RU" sz="1600" dirty="0" smtClean="0">
                <a:solidFill>
                  <a:srgbClr val="FF0000"/>
                </a:solidFill>
                <a:latin typeface="Times New Roman" pitchFamily="18" charset="0"/>
                <a:cs typeface="Times New Roman" pitchFamily="18" charset="0"/>
              </a:rPr>
              <a:t>Палата лордов </a:t>
            </a:r>
            <a:r>
              <a:rPr lang="ru-RU" sz="1600" dirty="0" smtClean="0">
                <a:latin typeface="Times New Roman" pitchFamily="18" charset="0"/>
                <a:cs typeface="Times New Roman" pitchFamily="18" charset="0"/>
              </a:rPr>
              <a:t>(приблизительно 720 </a:t>
            </a:r>
          </a:p>
          <a:p>
            <a:r>
              <a:rPr lang="ru-RU" sz="1600" dirty="0" smtClean="0">
                <a:latin typeface="Times New Roman" pitchFamily="18" charset="0"/>
                <a:cs typeface="Times New Roman" pitchFamily="18" charset="0"/>
              </a:rPr>
              <a:t>   неизбранных участников, большинство из </a:t>
            </a:r>
          </a:p>
          <a:p>
            <a:r>
              <a:rPr lang="ru-RU" sz="1600" dirty="0" smtClean="0">
                <a:latin typeface="Times New Roman" pitchFamily="18" charset="0"/>
                <a:cs typeface="Times New Roman" pitchFamily="18" charset="0"/>
              </a:rPr>
              <a:t>   них назначенные)</a:t>
            </a:r>
          </a:p>
          <a:p>
            <a:r>
              <a:rPr lang="ru-RU" sz="1600" dirty="0" smtClean="0">
                <a:latin typeface="Times New Roman" pitchFamily="18" charset="0"/>
                <a:cs typeface="Times New Roman" pitchFamily="18" charset="0"/>
              </a:rPr>
              <a:t>• Королева (наследственный монарх)</a:t>
            </a:r>
            <a:endParaRPr lang="ru-RU" sz="1600" dirty="0">
              <a:latin typeface="Times New Roman" pitchFamily="18" charset="0"/>
              <a:cs typeface="Times New Roman" pitchFamily="18" charset="0"/>
            </a:endParaRPr>
          </a:p>
        </p:txBody>
      </p:sp>
    </p:spTree>
  </p:cSld>
  <p:clrMapOvr>
    <a:masterClrMapping/>
  </p:clrMapOvr>
  <p:transition>
    <p:whee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4"/>
          <p:cNvPicPr>
            <a:picLocks noChangeAspect="1" noChangeArrowheads="1"/>
          </p:cNvPicPr>
          <p:nvPr/>
        </p:nvPicPr>
        <p:blipFill>
          <a:blip r:embed="rId2" cstate="print"/>
          <a:srcRect/>
          <a:stretch>
            <a:fillRect/>
          </a:stretch>
        </p:blipFill>
        <p:spPr bwMode="auto">
          <a:xfrm>
            <a:off x="0" y="0"/>
            <a:ext cx="4000496" cy="6858000"/>
          </a:xfrm>
          <a:prstGeom prst="rect">
            <a:avLst/>
          </a:prstGeom>
          <a:noFill/>
        </p:spPr>
      </p:pic>
      <p:sp>
        <p:nvSpPr>
          <p:cNvPr id="6" name="TextBox 5"/>
          <p:cNvSpPr txBox="1"/>
          <p:nvPr/>
        </p:nvSpPr>
        <p:spPr>
          <a:xfrm>
            <a:off x="5572132" y="285728"/>
            <a:ext cx="2037737" cy="369332"/>
          </a:xfrm>
          <a:prstGeom prst="rect">
            <a:avLst/>
          </a:prstGeom>
          <a:noFill/>
        </p:spPr>
        <p:txBody>
          <a:bodyPr wrap="none" rtlCol="0">
            <a:spAutoFit/>
          </a:bodyPr>
          <a:lstStyle/>
          <a:p>
            <a:r>
              <a:rPr lang="en-US" dirty="0" smtClean="0">
                <a:solidFill>
                  <a:srgbClr val="FF0000"/>
                </a:solidFill>
                <a:latin typeface="Times New Roman" pitchFamily="18" charset="0"/>
                <a:cs typeface="Times New Roman" pitchFamily="18" charset="0"/>
              </a:rPr>
              <a:t>The House of Lords</a:t>
            </a:r>
            <a:endParaRPr lang="ru-RU" dirty="0"/>
          </a:p>
        </p:txBody>
      </p:sp>
      <p:sp>
        <p:nvSpPr>
          <p:cNvPr id="7" name="TextBox 6"/>
          <p:cNvSpPr txBox="1"/>
          <p:nvPr/>
        </p:nvSpPr>
        <p:spPr>
          <a:xfrm>
            <a:off x="4071934" y="571480"/>
            <a:ext cx="5192383" cy="3108543"/>
          </a:xfrm>
          <a:prstGeom prst="rect">
            <a:avLst/>
          </a:prstGeom>
          <a:noFill/>
        </p:spPr>
        <p:txBody>
          <a:bodyPr wrap="none" rtlCol="0">
            <a:spAutoFit/>
          </a:bodyPr>
          <a:lstStyle/>
          <a:p>
            <a:r>
              <a:rPr lang="en-US" sz="1400" dirty="0" smtClean="0">
                <a:latin typeface="Times New Roman" pitchFamily="18" charset="0"/>
                <a:cs typeface="Times New Roman" pitchFamily="18" charset="0"/>
              </a:rPr>
              <a:t>The first one, which is less important, is the House of Lords. It can </a:t>
            </a:r>
          </a:p>
          <a:p>
            <a:r>
              <a:rPr lang="en-US" sz="1400" dirty="0" smtClean="0">
                <a:latin typeface="Times New Roman" pitchFamily="18" charset="0"/>
                <a:cs typeface="Times New Roman" pitchFamily="18" charset="0"/>
              </a:rPr>
              <a:t>be described as politically conservative. It consists of different </a:t>
            </a:r>
          </a:p>
          <a:p>
            <a:r>
              <a:rPr lang="en-US" sz="1400" dirty="0" smtClean="0">
                <a:latin typeface="Times New Roman" pitchFamily="18" charset="0"/>
                <a:cs typeface="Times New Roman" pitchFamily="18" charset="0"/>
              </a:rPr>
              <a:t>groups. There are the Lord Spiritual. Those are archbishops and </a:t>
            </a:r>
          </a:p>
          <a:p>
            <a:r>
              <a:rPr lang="en-US" sz="1400" dirty="0" smtClean="0">
                <a:latin typeface="Times New Roman" pitchFamily="18" charset="0"/>
                <a:cs typeface="Times New Roman" pitchFamily="18" charset="0"/>
              </a:rPr>
              <a:t>bishops. Furthermore the Lords Temporal. These are hereditary </a:t>
            </a:r>
          </a:p>
          <a:p>
            <a:r>
              <a:rPr lang="en-US" sz="1400" dirty="0" smtClean="0">
                <a:latin typeface="Times New Roman" pitchFamily="18" charset="0"/>
                <a:cs typeface="Times New Roman" pitchFamily="18" charset="0"/>
              </a:rPr>
              <a:t>peers, which got their titles from their fathers or grandfathers, </a:t>
            </a:r>
          </a:p>
          <a:p>
            <a:r>
              <a:rPr lang="en-US" sz="1400" dirty="0" smtClean="0">
                <a:latin typeface="Times New Roman" pitchFamily="18" charset="0"/>
                <a:cs typeface="Times New Roman" pitchFamily="18" charset="0"/>
              </a:rPr>
              <a:t>and life peers, which got their titles for their whole life, and </a:t>
            </a:r>
          </a:p>
          <a:p>
            <a:r>
              <a:rPr lang="en-US" sz="1400" dirty="0" smtClean="0">
                <a:latin typeface="Times New Roman" pitchFamily="18" charset="0"/>
                <a:cs typeface="Times New Roman" pitchFamily="18" charset="0"/>
              </a:rPr>
              <a:t>finally there are the Lords of Appeal, which are the High Court</a:t>
            </a:r>
          </a:p>
          <a:p>
            <a:r>
              <a:rPr lang="en-US" sz="1400" dirty="0" smtClean="0">
                <a:latin typeface="Times New Roman" pitchFamily="18" charset="0"/>
                <a:cs typeface="Times New Roman" pitchFamily="18" charset="0"/>
              </a:rPr>
              <a:t> Judges. The Lords` main functions are to examine and to discuss the </a:t>
            </a:r>
          </a:p>
          <a:p>
            <a:r>
              <a:rPr lang="en-US" sz="1400" dirty="0" smtClean="0">
                <a:latin typeface="Times New Roman" pitchFamily="18" charset="0"/>
                <a:cs typeface="Times New Roman" pitchFamily="18" charset="0"/>
              </a:rPr>
              <a:t>Bills introduced in the House of Commons. They can also delay the </a:t>
            </a:r>
          </a:p>
          <a:p>
            <a:r>
              <a:rPr lang="en-US" sz="1400" dirty="0" smtClean="0">
                <a:latin typeface="Times New Roman" pitchFamily="18" charset="0"/>
                <a:cs typeface="Times New Roman" pitchFamily="18" charset="0"/>
              </a:rPr>
              <a:t>legislation for a year, but they can´t stop those Bills completely. </a:t>
            </a:r>
          </a:p>
          <a:p>
            <a:r>
              <a:rPr lang="en-US" sz="1400" dirty="0" smtClean="0">
                <a:latin typeface="Times New Roman" pitchFamily="18" charset="0"/>
                <a:cs typeface="Times New Roman" pitchFamily="18" charset="0"/>
              </a:rPr>
              <a:t>They have also the function to introduce Bills which are mostly </a:t>
            </a:r>
          </a:p>
          <a:p>
            <a:r>
              <a:rPr lang="en-US" sz="1400" dirty="0" smtClean="0">
                <a:latin typeface="Times New Roman" pitchFamily="18" charset="0"/>
                <a:cs typeface="Times New Roman" pitchFamily="18" charset="0"/>
              </a:rPr>
              <a:t>unimportant and non-controversial. They must approve a Bill, before</a:t>
            </a:r>
          </a:p>
          <a:p>
            <a:r>
              <a:rPr lang="en-US" sz="1400" dirty="0" smtClean="0">
                <a:latin typeface="Times New Roman" pitchFamily="18" charset="0"/>
                <a:cs typeface="Times New Roman" pitchFamily="18" charset="0"/>
              </a:rPr>
              <a:t>it becomes an act. </a:t>
            </a:r>
            <a:r>
              <a:rPr lang="en-US" sz="1400" dirty="0" smtClean="0"/>
              <a:t/>
            </a:r>
            <a:br>
              <a:rPr lang="en-US" sz="1400" dirty="0" smtClean="0"/>
            </a:br>
            <a:endParaRPr lang="ru-RU" sz="1400" dirty="0"/>
          </a:p>
        </p:txBody>
      </p:sp>
      <p:sp>
        <p:nvSpPr>
          <p:cNvPr id="8" name="TextBox 7"/>
          <p:cNvSpPr txBox="1"/>
          <p:nvPr/>
        </p:nvSpPr>
        <p:spPr>
          <a:xfrm>
            <a:off x="4000496" y="3786190"/>
            <a:ext cx="5342296" cy="2677656"/>
          </a:xfrm>
          <a:prstGeom prst="rect">
            <a:avLst/>
          </a:prstGeom>
          <a:noFill/>
        </p:spPr>
        <p:txBody>
          <a:bodyPr wrap="none" rtlCol="0">
            <a:spAutoFit/>
          </a:bodyPr>
          <a:lstStyle/>
          <a:p>
            <a:r>
              <a:rPr lang="ru-RU" sz="1400" dirty="0" smtClean="0">
                <a:latin typeface="Times New Roman" pitchFamily="18" charset="0"/>
                <a:cs typeface="Times New Roman" pitchFamily="18" charset="0"/>
              </a:rPr>
              <a:t>Палата Лордов менее важна. Это - политически консервативная </a:t>
            </a:r>
          </a:p>
          <a:p>
            <a:r>
              <a:rPr lang="ru-RU" sz="1400" dirty="0" smtClean="0">
                <a:latin typeface="Times New Roman" pitchFamily="18" charset="0"/>
                <a:cs typeface="Times New Roman" pitchFamily="18" charset="0"/>
              </a:rPr>
              <a:t>партия, состоящая из различных групп. Лорды духовные  - </a:t>
            </a:r>
          </a:p>
          <a:p>
            <a:r>
              <a:rPr lang="ru-RU" sz="1400" dirty="0" smtClean="0">
                <a:latin typeface="Times New Roman" pitchFamily="18" charset="0"/>
                <a:cs typeface="Times New Roman" pitchFamily="18" charset="0"/>
              </a:rPr>
              <a:t>представлены духовенством английской церкви. Светские лорды – </a:t>
            </a:r>
          </a:p>
          <a:p>
            <a:r>
              <a:rPr lang="ru-RU" sz="1400" dirty="0" smtClean="0">
                <a:latin typeface="Times New Roman" pitchFamily="18" charset="0"/>
                <a:cs typeface="Times New Roman" pitchFamily="18" charset="0"/>
              </a:rPr>
              <a:t>наследственные пэры, которые получили титул от их отцов или </a:t>
            </a:r>
          </a:p>
          <a:p>
            <a:r>
              <a:rPr lang="ru-RU" sz="1400" dirty="0" smtClean="0">
                <a:latin typeface="Times New Roman" pitchFamily="18" charset="0"/>
                <a:cs typeface="Times New Roman" pitchFamily="18" charset="0"/>
              </a:rPr>
              <a:t>дедушек, и пожизненные пэры, и наконец судебные, являющиеся </a:t>
            </a:r>
          </a:p>
          <a:p>
            <a:r>
              <a:rPr lang="ru-RU" sz="1400" dirty="0" smtClean="0">
                <a:latin typeface="Times New Roman" pitchFamily="18" charset="0"/>
                <a:cs typeface="Times New Roman" pitchFamily="18" charset="0"/>
              </a:rPr>
              <a:t>членами Верховного суда. Палата лордов имеет функции</a:t>
            </a:r>
            <a:endParaRPr lang="en-US"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исследования и обсуждения Законопроектов, введенных в Палате </a:t>
            </a:r>
            <a:endParaRPr lang="en-US"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Общин. Они могут также задержать законодательство в течение </a:t>
            </a:r>
            <a:endParaRPr lang="en-US"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года, но они не могут остановить его полностью. Они обладают </a:t>
            </a:r>
          </a:p>
          <a:p>
            <a:r>
              <a:rPr lang="ru-RU" sz="1400" dirty="0" smtClean="0">
                <a:latin typeface="Times New Roman" pitchFamily="18" charset="0"/>
                <a:cs typeface="Times New Roman" pitchFamily="18" charset="0"/>
              </a:rPr>
              <a:t>функцией внесения на рассмотрение Законопроектов, </a:t>
            </a:r>
            <a:endParaRPr lang="en-US"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которые главным образом незначительны и </a:t>
            </a:r>
            <a:r>
              <a:rPr lang="ru-RU" sz="1400" dirty="0" err="1" smtClean="0">
                <a:latin typeface="Times New Roman" pitchFamily="18" charset="0"/>
                <a:cs typeface="Times New Roman" pitchFamily="18" charset="0"/>
              </a:rPr>
              <a:t>неспорны</a:t>
            </a:r>
            <a:r>
              <a:rPr lang="ru-RU" sz="1400" dirty="0" smtClean="0">
                <a:latin typeface="Times New Roman" pitchFamily="18" charset="0"/>
                <a:cs typeface="Times New Roman" pitchFamily="18" charset="0"/>
              </a:rPr>
              <a:t>. Они </a:t>
            </a:r>
          </a:p>
          <a:p>
            <a:r>
              <a:rPr lang="ru-RU" sz="1400" dirty="0" smtClean="0">
                <a:latin typeface="Times New Roman" pitchFamily="18" charset="0"/>
                <a:cs typeface="Times New Roman" pitchFamily="18" charset="0"/>
              </a:rPr>
              <a:t>должны одобрить Законопроект, прежде, он станет актом</a:t>
            </a:r>
            <a:r>
              <a:rPr lang="en-US"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450</TotalTime>
  <Words>1908</Words>
  <Application>Microsoft Office PowerPoint</Application>
  <PresentationFormat>Экран (4:3)</PresentationFormat>
  <Paragraphs>191</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Оформление по умолчанию</vt:lpstr>
      <vt:lpstr>The British Parliament</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Company>Наш дом</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British Parliament</dc:title>
  <dc:creator>VALD!$ P</dc:creator>
  <cp:lastModifiedBy>Пользователь</cp:lastModifiedBy>
  <cp:revision>15</cp:revision>
  <dcterms:created xsi:type="dcterms:W3CDTF">2008-01-15T10:15:58Z</dcterms:created>
  <dcterms:modified xsi:type="dcterms:W3CDTF">2012-03-18T09:35:06Z</dcterms:modified>
</cp:coreProperties>
</file>