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113" r:id="rId2"/>
    <p:sldMasterId id="2147484115" r:id="rId3"/>
  </p:sldMasterIdLst>
  <p:sldIdLst>
    <p:sldId id="258" r:id="rId4"/>
    <p:sldId id="275" r:id="rId5"/>
    <p:sldId id="266" r:id="rId6"/>
    <p:sldId id="260" r:id="rId7"/>
    <p:sldId id="263" r:id="rId8"/>
    <p:sldId id="267" r:id="rId9"/>
    <p:sldId id="276" r:id="rId10"/>
    <p:sldId id="268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gency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00"/>
    <a:srgbClr val="0000CC"/>
    <a:srgbClr val="66FF33"/>
    <a:srgbClr val="0000FF"/>
    <a:srgbClr val="000000"/>
    <a:srgbClr val="003399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942" autoAdjust="0"/>
    <p:restoredTop sz="96780" autoAdjust="0"/>
  </p:normalViewPr>
  <p:slideViewPr>
    <p:cSldViewPr>
      <p:cViewPr>
        <p:scale>
          <a:sx n="66" d="100"/>
          <a:sy n="66" d="100"/>
        </p:scale>
        <p:origin x="-3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0314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31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304DE15-1786-47FC-B2BE-67054EB3C480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59B9A41-E075-496B-94E2-8669E928922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725E545-EC5C-4591-BB74-8C66B6F819AD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9329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932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3903-B114-4385-B316-73E6EBB90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2BA7-ED5F-4D68-8A07-D49756571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23C8-4EBF-4E1E-B86D-C2CA4BB8E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9BDE-D407-4D7C-A1BD-42CF480FA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BC6B2-0595-4875-B8A7-54250F408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27A3F-CD92-4AC6-8F58-074A63853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E3891-10D4-4A53-8C80-F38D9F191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D0A8-3E80-4AFE-B8B9-70A414A93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D69A014-955C-4C22-8346-E8B93662CC8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5DB3-59FB-4973-B89C-D4C399D48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74D1-30DF-417F-AF4C-98AA31FA4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E96E4-F916-4077-BFDE-537FFF27E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65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465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AB43-E175-46AB-80FA-68DABB912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BC5BD-5B45-4091-BD71-E4F128316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C66E-799B-4B68-ADC9-E0E6B1A16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00496-A70D-4574-B2DB-98F1218D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CC5E-983E-4A9A-AFD8-C6CA11A47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D1E48-BDED-4495-8CCD-3410423F0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161D-9E0C-4345-842B-D7848462D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C484EB9-64B2-4C78-955A-30A8CABB06B6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37BDB-DA07-4D84-81A6-54E08A831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95DA-3D17-41BE-BADF-652045EF6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2C0B3-E137-467A-A621-FFF0DB6F2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B010-C6C5-4389-949F-B69131098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8E1E261-B3CB-40A4-9D74-C3E0AAC4B22A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612EC2C-1B27-42C1-9115-7D42E7F72BE7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1DD1A8D-D614-4CD5-AC9C-4E7FB2B19F06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5D9BF44-8D54-42CD-B241-1D876DA6925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D547B3C-663C-4227-B579-5872D22A9713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BC432F6-AF4E-4332-84C1-502D63D96111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60211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2116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021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21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21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21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/>
            </a:lvl2pPr>
          </a:lstStyle>
          <a:p>
            <a:pPr lvl="1">
              <a:defRPr/>
            </a:pPr>
            <a:fld id="{4ED2C36C-07F7-4D97-BD00-9E63524DC7EA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gency FB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9222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9222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3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3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9223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9223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3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3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3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3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9224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9224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9224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92244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45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4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9224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4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5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9225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5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225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9225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5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5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5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5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226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922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9227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227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22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5BFF04DE-8B59-401E-BA3C-DCCFA6C68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4547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1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4547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7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7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4548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08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4548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8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8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8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8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11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4548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4548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4549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45492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93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9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4549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9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49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6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4550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50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550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4550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0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0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0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0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0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0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551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551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551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55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55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6AEEE0A0-42EC-4EEC-A767-FAA388779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6"/>
          <p:cNvSpPr>
            <a:spLocks noChangeArrowheads="1" noChangeShapeType="1" noTextEdit="1"/>
          </p:cNvSpPr>
          <p:nvPr/>
        </p:nvSpPr>
        <p:spPr bwMode="auto">
          <a:xfrm>
            <a:off x="2344738" y="549275"/>
            <a:ext cx="6799262" cy="540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3F"/>
                </a:solidFill>
                <a:latin typeface="Arial"/>
                <a:cs typeface="Arial"/>
              </a:rPr>
              <a:t>Ввод текста, его редактирование  и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3F"/>
                </a:solidFill>
                <a:latin typeface="Arial"/>
                <a:cs typeface="Arial"/>
              </a:rPr>
              <a:t>форматирование (выделение,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3F"/>
                </a:solidFill>
                <a:latin typeface="Arial"/>
                <a:cs typeface="Arial"/>
              </a:rPr>
              <a:t>копирование и удаление,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3F"/>
                </a:solidFill>
                <a:latin typeface="Arial"/>
                <a:cs typeface="Arial"/>
              </a:rPr>
              <a:t>вставка буквицы, разбиение на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3F"/>
                </a:solidFill>
                <a:latin typeface="Arial"/>
                <a:cs typeface="Arial"/>
              </a:rPr>
              <a:t>абзацы и колонки).</a:t>
            </a:r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14351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Тема: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424862" cy="6335712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pPr marL="0" indent="449263" eaLnBrk="1" hangingPunct="1"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  <a:latin typeface="Times New Roman" pitchFamily="18" charset="0"/>
              </a:rPr>
              <a:t>Документом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-  </a:t>
            </a:r>
            <a:r>
              <a:rPr lang="ru-RU" sz="2000" b="1" smtClean="0">
                <a:solidFill>
                  <a:srgbClr val="003399"/>
                </a:solidFill>
                <a:latin typeface="Times New Roman" pitchFamily="18" charset="0"/>
              </a:rPr>
              <a:t>называется   любой   текст,   созданный с помощью  текстового    редактора,  а  также  включенные    в    него   нетекстовые   материалы   (графику,   звуковые   фрагменты   или   видеоклипы).</a:t>
            </a:r>
          </a:p>
          <a:p>
            <a:pPr marL="0" indent="449263" eaLnBrk="1" hangingPunct="1">
              <a:buFontTx/>
              <a:buNone/>
            </a:pPr>
            <a:r>
              <a:rPr lang="ru-RU" sz="1800" i="1" smtClean="0">
                <a:solidFill>
                  <a:srgbClr val="003399"/>
                </a:solidFill>
                <a:latin typeface="Times New Roman" pitchFamily="18" charset="0"/>
              </a:rPr>
              <a:t>Документ может быть статьей, докладом, рассказом, приглашением, стихотворением,   объявлением   или   поздравительной    открыткой</a:t>
            </a:r>
            <a:r>
              <a:rPr lang="ru-RU" sz="1400" i="1" smtClean="0">
                <a:solidFill>
                  <a:srgbClr val="003399"/>
                </a:solidFill>
                <a:latin typeface="Times New Roman" pitchFamily="18" charset="0"/>
              </a:rPr>
              <a:t>.</a:t>
            </a:r>
          </a:p>
          <a:p>
            <a:pPr marL="0" indent="449263" eaLnBrk="1" hangingPunct="1">
              <a:buFontTx/>
              <a:buNone/>
            </a:pPr>
            <a:r>
              <a:rPr lang="ru-RU" sz="2000" b="1" i="1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ru-RU" sz="1800" b="1" i="1" smtClean="0">
                <a:solidFill>
                  <a:srgbClr val="FF0000"/>
                </a:solidFill>
                <a:latin typeface="Times New Roman" pitchFamily="18" charset="0"/>
              </a:rPr>
              <a:t>Набор  (ввод)  текста</a:t>
            </a:r>
            <a:r>
              <a:rPr lang="ru-RU" sz="1800" i="1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1800" b="1" smtClean="0">
                <a:solidFill>
                  <a:srgbClr val="003399"/>
                </a:solidFill>
                <a:latin typeface="Times New Roman" pitchFamily="18" charset="0"/>
              </a:rPr>
              <a:t>осуществляется    с   помощью   клавиатуры.     Роль    бумаги    при     этом    играет   экран    компьютера.    Место   для    ввода  очередного символа  текста  указывается  на  экране с помощью мерцающей полоски –</a:t>
            </a:r>
            <a:r>
              <a:rPr lang="ru-RU" sz="18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800" b="1" i="1" smtClean="0">
                <a:solidFill>
                  <a:srgbClr val="FF0000"/>
                </a:solidFill>
                <a:latin typeface="Times New Roman" pitchFamily="18" charset="0"/>
              </a:rPr>
              <a:t>курсора.</a:t>
            </a:r>
          </a:p>
          <a:p>
            <a:pPr marL="0" indent="449263" eaLnBrk="1" hangingPunct="1">
              <a:buFontTx/>
              <a:buNone/>
            </a:pPr>
            <a:r>
              <a:rPr lang="ru-RU" sz="1800" i="1" smtClean="0">
                <a:solidFill>
                  <a:srgbClr val="003399"/>
                </a:solidFill>
                <a:latin typeface="Times New Roman" pitchFamily="18" charset="0"/>
              </a:rPr>
              <a:t>При наборе текста на компьютере не надо следить за концом строки:     как только   он   достигнут,   курсор   автоматически  переходит  на начало следующей строки. </a:t>
            </a:r>
          </a:p>
          <a:p>
            <a:pPr marL="0" indent="449263" eaLnBrk="1" hangingPunct="1">
              <a:buFontTx/>
              <a:buNone/>
            </a:pPr>
            <a:r>
              <a:rPr lang="ru-RU" sz="2000" b="1" smtClean="0">
                <a:solidFill>
                  <a:srgbClr val="003399"/>
                </a:solidFill>
                <a:latin typeface="Times New Roman" pitchFamily="18" charset="0"/>
              </a:rPr>
              <a:t>Чтобы  перейти  к  вводу  нового  абзаца  или  строки  надо  нажать клавишу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ru-RU" sz="2000" b="1" smtClean="0">
                <a:solidFill>
                  <a:srgbClr val="003399"/>
                </a:solidFill>
                <a:latin typeface="Times New Roman" pitchFamily="18" charset="0"/>
              </a:rPr>
              <a:t>«</a:t>
            </a:r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</a:rPr>
              <a:t>Enter</a:t>
            </a:r>
            <a:r>
              <a:rPr lang="ru-RU" sz="2000" b="1" smtClean="0">
                <a:solidFill>
                  <a:srgbClr val="003399"/>
                </a:solidFill>
                <a:latin typeface="Times New Roman" pitchFamily="18" charset="0"/>
              </a:rPr>
              <a:t>».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0" indent="449263" eaLnBrk="1" hangingPunct="1">
              <a:buFontTx/>
              <a:buNone/>
            </a:pPr>
            <a:r>
              <a:rPr lang="ru-RU" sz="1800" i="1" smtClean="0">
                <a:solidFill>
                  <a:srgbClr val="003399"/>
                </a:solidFill>
                <a:latin typeface="Times New Roman" pitchFamily="18" charset="0"/>
              </a:rPr>
              <a:t>Если   текст  большой,  то   на  экране  будет  видна  только  его  часть. С помощью  стрелок  вверх,  вниз,  влево,  вправо  курсор  можно  перемещать  по всему  экрану,  подводить   его   к   любому  символу.  Для  быстрого просмотра документа  можно  воспользоваться   полосами   прокрутки,  расположенными внизу экрана  и справой стороны экрана.</a:t>
            </a:r>
          </a:p>
          <a:p>
            <a:pPr marL="0" indent="449263" eaLnBrk="1" hangingPunct="1">
              <a:buFontTx/>
              <a:buNone/>
            </a:pPr>
            <a:endParaRPr lang="ru-RU" sz="1800" b="1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33375"/>
            <a:ext cx="8713787" cy="6048375"/>
          </a:xfrm>
        </p:spPr>
        <p:txBody>
          <a:bodyPr/>
          <a:lstStyle/>
          <a:p>
            <a:pPr indent="87313" eaLnBrk="1" hangingPunct="1">
              <a:defRPr/>
            </a:pP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</a:rPr>
              <a:t>Запуск 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</a:rPr>
              <a:t>MS Word</a:t>
            </a: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 indent="87313" eaLnBrk="1" hangingPunct="1">
              <a:defRPr/>
            </a:pPr>
            <a:r>
              <a:rPr lang="en-US" sz="2000" i="1" smtClean="0">
                <a:solidFill>
                  <a:srgbClr val="003399"/>
                </a:solidFill>
                <a:latin typeface="Times New Roman" pitchFamily="18" charset="0"/>
              </a:rPr>
              <a:t>1 </a:t>
            </a:r>
            <a:r>
              <a:rPr lang="ru-RU" sz="2000" i="1" smtClean="0">
                <a:solidFill>
                  <a:srgbClr val="003399"/>
                </a:solidFill>
                <a:latin typeface="Times New Roman" pitchFamily="18" charset="0"/>
              </a:rPr>
              <a:t>способ</a:t>
            </a:r>
            <a:endParaRPr lang="en-US" sz="2000" i="1" smtClean="0">
              <a:solidFill>
                <a:srgbClr val="003399"/>
              </a:solidFill>
              <a:latin typeface="Times New Roman" pitchFamily="18" charset="0"/>
            </a:endParaRPr>
          </a:p>
          <a:p>
            <a:pPr indent="87313" eaLnBrk="1" hangingPunct="1">
              <a:buFontTx/>
              <a:buChar char="•"/>
              <a:defRPr/>
            </a:pPr>
            <a:r>
              <a:rPr lang="ru-RU" sz="2000" b="0" i="1" smtClean="0">
                <a:solidFill>
                  <a:srgbClr val="003399"/>
                </a:solidFill>
                <a:latin typeface="Times New Roman" pitchFamily="18" charset="0"/>
              </a:rPr>
              <a:t>Для запуска текстового редактора </a:t>
            </a:r>
            <a:r>
              <a:rPr lang="en-US" sz="2000" b="0" i="1" smtClean="0">
                <a:solidFill>
                  <a:srgbClr val="003399"/>
                </a:solidFill>
                <a:latin typeface="Times New Roman" pitchFamily="18" charset="0"/>
              </a:rPr>
              <a:t>MS Word </a:t>
            </a:r>
            <a:r>
              <a:rPr lang="ru-RU" sz="2000" b="0" i="1" smtClean="0">
                <a:solidFill>
                  <a:srgbClr val="003399"/>
                </a:solidFill>
                <a:latin typeface="Times New Roman" pitchFamily="18" charset="0"/>
              </a:rPr>
              <a:t> щелкните по кнопке             ,    в появившемся окне щелкнуть по значку</a:t>
            </a:r>
          </a:p>
          <a:p>
            <a:pPr indent="87313" eaLnBrk="1" hangingPunct="1">
              <a:defRPr/>
            </a:pPr>
            <a:r>
              <a:rPr lang="ru-RU" sz="2000" i="1" smtClean="0">
                <a:solidFill>
                  <a:srgbClr val="003399"/>
                </a:solidFill>
                <a:latin typeface="Times New Roman" pitchFamily="18" charset="0"/>
              </a:rPr>
              <a:t>2 способ</a:t>
            </a:r>
          </a:p>
          <a:p>
            <a:pPr indent="87313" eaLnBrk="1" hangingPunct="1">
              <a:buFontTx/>
              <a:buChar char="•"/>
              <a:defRPr/>
            </a:pPr>
            <a:r>
              <a:rPr lang="ru-RU" sz="2000" b="0" smtClean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ru-RU" sz="2000" b="0" i="1" smtClean="0">
                <a:solidFill>
                  <a:srgbClr val="003399"/>
                </a:solidFill>
                <a:latin typeface="Times New Roman" pitchFamily="18" charset="0"/>
              </a:rPr>
              <a:t>Через панель быстрого запуска</a:t>
            </a:r>
          </a:p>
          <a:p>
            <a:pPr indent="87313" eaLnBrk="1" hangingPunct="1">
              <a:buFontTx/>
              <a:buChar char="•"/>
              <a:defRPr/>
            </a:pPr>
            <a:r>
              <a:rPr lang="ru-RU" sz="2000" b="0" i="1" smtClean="0">
                <a:solidFill>
                  <a:srgbClr val="003399"/>
                </a:solidFill>
                <a:latin typeface="Times New Roman" pitchFamily="18" charset="0"/>
              </a:rPr>
              <a:t> Через значок на рабочем столе</a:t>
            </a:r>
          </a:p>
          <a:p>
            <a:pPr indent="87313" eaLnBrk="1" hangingPunct="1">
              <a:defRPr/>
            </a:pPr>
            <a:endParaRPr lang="ru-RU" sz="2000" b="0" smtClean="0">
              <a:solidFill>
                <a:srgbClr val="000000"/>
              </a:solidFill>
              <a:latin typeface="Times New Roman" pitchFamily="18" charset="0"/>
            </a:endParaRPr>
          </a:p>
          <a:p>
            <a:pPr indent="87313" eaLnBrk="1" hangingPunct="1">
              <a:defRPr/>
            </a:pPr>
            <a:endParaRPr lang="ru-RU" sz="20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9459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214563"/>
            <a:ext cx="2160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1071563"/>
            <a:ext cx="609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1643063"/>
            <a:ext cx="11144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2786063"/>
            <a:ext cx="57626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522" name="Rectangle 18"/>
          <p:cNvSpPr>
            <a:spLocks noChangeArrowheads="1"/>
          </p:cNvSpPr>
          <p:nvPr/>
        </p:nvSpPr>
        <p:spPr bwMode="auto">
          <a:xfrm>
            <a:off x="323850" y="3357563"/>
            <a:ext cx="85693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dirty="0">
                <a:solidFill>
                  <a:srgbClr val="000000"/>
                </a:solidFill>
              </a:rPr>
              <a:t>	</a:t>
            </a:r>
            <a:r>
              <a:rPr kumimoji="0" lang="ru-RU" dirty="0">
                <a:solidFill>
                  <a:srgbClr val="003399"/>
                </a:solidFill>
              </a:rPr>
              <a:t>При вводе текста пользователь не застрахован от ошибок – можно пропустить кой  -  то  знак   препинания,   допустить   орфографическую   ошибку,   неудачно сформулировать  предложение.  Поэтому  необходимо уметь редактировать текст.</a:t>
            </a:r>
          </a:p>
          <a:p>
            <a:pPr>
              <a:defRPr/>
            </a:pPr>
            <a:endParaRPr kumimoji="0" lang="ru-RU" dirty="0">
              <a:solidFill>
                <a:srgbClr val="003399"/>
              </a:solidFill>
            </a:endParaRPr>
          </a:p>
          <a:p>
            <a:pPr>
              <a:defRPr/>
            </a:pPr>
            <a:r>
              <a:rPr kumimoji="0" lang="ru-RU" dirty="0">
                <a:solidFill>
                  <a:srgbClr val="000000"/>
                </a:solidFill>
              </a:rPr>
              <a:t>	</a:t>
            </a:r>
            <a:r>
              <a:rPr kumimoji="0" lang="ru-RU" b="1" dirty="0">
                <a:solidFill>
                  <a:srgbClr val="003399"/>
                </a:solidFill>
              </a:rPr>
              <a:t>Под</a:t>
            </a:r>
            <a:r>
              <a:rPr kumimoji="0" lang="ru-RU" b="1" dirty="0">
                <a:solidFill>
                  <a:srgbClr val="000000"/>
                </a:solidFill>
              </a:rPr>
              <a:t> </a:t>
            </a:r>
            <a:r>
              <a:rPr kumimoji="0"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редактированием</a:t>
            </a:r>
            <a:r>
              <a:rPr kumimoji="0" lang="ru-RU" sz="2400" b="1" dirty="0">
                <a:solidFill>
                  <a:srgbClr val="FF0000"/>
                </a:solidFill>
              </a:rPr>
              <a:t> </a:t>
            </a:r>
            <a:r>
              <a:rPr kumimoji="0" lang="ru-RU" b="1" dirty="0">
                <a:solidFill>
                  <a:srgbClr val="003399"/>
                </a:solidFill>
              </a:rPr>
              <a:t>текста понимается процесс изменения, исправления   и   дополнения   уже   существующего   текста    документа.</a:t>
            </a:r>
          </a:p>
          <a:p>
            <a:pPr>
              <a:defRPr/>
            </a:pPr>
            <a:r>
              <a:rPr kumimoji="0" lang="ru-RU" i="1" dirty="0">
                <a:solidFill>
                  <a:srgbClr val="000000"/>
                </a:solidFill>
              </a:rPr>
              <a:t>	</a:t>
            </a:r>
            <a:endParaRPr kumimoji="0" lang="ru-RU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57158" y="188913"/>
            <a:ext cx="8607455" cy="6408737"/>
          </a:xfrm>
        </p:spPr>
        <p:txBody>
          <a:bodyPr/>
          <a:lstStyle/>
          <a:p>
            <a:pPr marL="87313" indent="0" eaLnBrk="1" hangingPunct="1">
              <a:buFontTx/>
              <a:buNone/>
            </a:pPr>
            <a:r>
              <a:rPr lang="ru-RU" sz="2000" i="1" dirty="0" smtClean="0">
                <a:solidFill>
                  <a:srgbClr val="003399"/>
                </a:solidFill>
                <a:latin typeface="Times New Roman" pitchFamily="18" charset="0"/>
              </a:rPr>
              <a:t>При редактировании текста можно удалять не только отдельные символы</a:t>
            </a:r>
            <a:r>
              <a:rPr lang="ru-RU" sz="2000" i="1" dirty="0" smtClean="0">
                <a:solidFill>
                  <a:srgbClr val="003399"/>
                </a:solidFill>
              </a:rPr>
              <a:t> </a:t>
            </a:r>
            <a:r>
              <a:rPr lang="ru-RU" sz="2000" i="1" dirty="0" smtClean="0">
                <a:solidFill>
                  <a:srgbClr val="003399"/>
                </a:solidFill>
                <a:latin typeface="Times New Roman" pitchFamily="18" charset="0"/>
              </a:rPr>
              <a:t>, но и целые фрагменты текста</a:t>
            </a:r>
            <a:r>
              <a:rPr lang="ru-RU" sz="1800" b="1" dirty="0" smtClean="0">
                <a:solidFill>
                  <a:srgbClr val="003399"/>
                </a:solidFill>
                <a:latin typeface="Times New Roman" pitchFamily="18" charset="0"/>
              </a:rPr>
              <a:t> </a:t>
            </a:r>
          </a:p>
          <a:p>
            <a:pPr marL="87313" indent="0" eaLnBrk="1" hangingPunct="1">
              <a:buFontTx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Фрагмент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</a:rPr>
              <a:t>это некоторое количество рядом стоящих символов, которые можно рассматривать как единое целое, это может быть слово, строка или весь текст.</a:t>
            </a:r>
          </a:p>
          <a:p>
            <a:pPr marL="87313" indent="0" eaLnBrk="1" hangingPunct="1">
              <a:buFontTx/>
              <a:buNone/>
            </a:pPr>
            <a:r>
              <a:rPr lang="ru-RU" sz="1800" b="1" dirty="0" smtClean="0">
                <a:solidFill>
                  <a:srgbClr val="990000"/>
                </a:solidFill>
                <a:latin typeface="Times New Roman" pitchFamily="18" charset="0"/>
              </a:rPr>
              <a:t>УДАЛЕНИЕ ФРАГМЕНТА ТЕКСТА:</a:t>
            </a:r>
          </a:p>
          <a:p>
            <a:pPr marL="87313" indent="0" eaLnBrk="1" hangingPunct="1">
              <a:buFontTx/>
              <a:buNone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</a:rPr>
              <a:t>1. Выделяем фрагмент текста при помощи левой клавиши мышки;</a:t>
            </a:r>
          </a:p>
          <a:p>
            <a:pPr marL="87313" indent="0" eaLnBrk="1" hangingPunct="1">
              <a:buFontTx/>
              <a:buNone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</a:rPr>
              <a:t>2. Расположив  курсор мышки     на выделенном фрагменте щелкнуть правой клавишей мышки;</a:t>
            </a:r>
          </a:p>
          <a:p>
            <a:pPr marL="87313" indent="0" eaLnBrk="1" hangingPunct="1">
              <a:buFontTx/>
              <a:buNone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</a:rPr>
              <a:t>3. В открывшемся контекстном меню выбрать  вкладку 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</a:rPr>
              <a:t>УДАЛИТЬ.</a:t>
            </a:r>
          </a:p>
          <a:p>
            <a:pPr marL="87313" indent="0" eaLnBrk="1" hangingPunct="1">
              <a:buFontTx/>
              <a:buNone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</a:rPr>
              <a:t>	</a:t>
            </a:r>
            <a:r>
              <a:rPr lang="ru-RU" sz="2000" i="1" dirty="0" smtClean="0">
                <a:solidFill>
                  <a:srgbClr val="003399"/>
                </a:solidFill>
                <a:latin typeface="Times New Roman" pitchFamily="18" charset="0"/>
              </a:rPr>
              <a:t>Иногда приходится вводить тексты,  в которых отдельные строки, а то и группа строк неоднократно повторяется, для этого фрагмент набирается один раз, а затем копируется в нужное место.</a:t>
            </a:r>
          </a:p>
          <a:p>
            <a:pPr marL="87313" indent="0" eaLnBrk="1" hangingPunct="1">
              <a:buFontTx/>
              <a:buNone/>
            </a:pPr>
            <a:r>
              <a:rPr lang="ru-RU" sz="1800" b="1" i="1" dirty="0" smtClean="0">
                <a:solidFill>
                  <a:srgbClr val="990000"/>
                </a:solidFill>
                <a:latin typeface="Times New Roman" pitchFamily="18" charset="0"/>
              </a:rPr>
              <a:t>КОПИРОВАНИЕ ФРАГМЕНТА:</a:t>
            </a:r>
          </a:p>
          <a:p>
            <a:pPr marL="87313" indent="0" eaLnBrk="1" hangingPunct="1">
              <a:buFontTx/>
              <a:buNone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</a:rPr>
              <a:t>1. Выделяем фрагмент текста, который повторяется,  при помощи левой клавиши «мышки»;</a:t>
            </a:r>
          </a:p>
          <a:p>
            <a:pPr marL="87313" indent="0" eaLnBrk="1" hangingPunct="1">
              <a:buFontTx/>
              <a:buNone/>
            </a:pPr>
            <a:r>
              <a:rPr lang="ru-RU" sz="2000" dirty="0" smtClean="0">
                <a:solidFill>
                  <a:srgbClr val="003399"/>
                </a:solidFill>
                <a:latin typeface="Times New Roman" pitchFamily="18" charset="0"/>
              </a:rPr>
              <a:t>2. Расположив  курсор   «мышки»   на выделенном фрагменте щелкнуть правой клавишей «мышки»;</a:t>
            </a:r>
          </a:p>
        </p:txBody>
      </p:sp>
      <p:sp>
        <p:nvSpPr>
          <p:cNvPr id="20483" name="Line 9"/>
          <p:cNvSpPr>
            <a:spLocks noChangeShapeType="1"/>
          </p:cNvSpPr>
          <p:nvPr/>
        </p:nvSpPr>
        <p:spPr bwMode="auto">
          <a:xfrm flipV="1">
            <a:off x="3857625" y="2643188"/>
            <a:ext cx="1444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496300" cy="6264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3. В открывшемся контекстном меню выбрать  вкладку  </a:t>
            </a:r>
            <a:r>
              <a:rPr lang="ru-RU" sz="2400" b="1" smtClean="0">
                <a:solidFill>
                  <a:srgbClr val="003399"/>
                </a:solidFill>
                <a:latin typeface="Times New Roman" pitchFamily="18" charset="0"/>
              </a:rPr>
              <a:t>КОПИРОВАТЬ</a:t>
            </a:r>
            <a:r>
              <a:rPr lang="ru-RU" sz="2000" b="1" smtClean="0">
                <a:solidFill>
                  <a:srgbClr val="003399"/>
                </a:solidFill>
                <a:latin typeface="Times New Roman" pitchFamily="18" charset="0"/>
              </a:rPr>
              <a:t> (</a:t>
            </a: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при этом необходимый фрагмент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текста копируется в буфер</a:t>
            </a:r>
            <a:r>
              <a:rPr lang="ru-RU" sz="2000" b="1" smtClean="0">
                <a:solidFill>
                  <a:srgbClr val="003399"/>
                </a:solidFill>
                <a:latin typeface="Times New Roman" pitchFamily="18" charset="0"/>
              </a:rPr>
              <a:t>);</a:t>
            </a:r>
          </a:p>
          <a:p>
            <a:pPr marL="0" indent="0" eaLnBrk="1" hangingPunct="1">
              <a:buFontTx/>
              <a:buNone/>
            </a:pPr>
            <a:endParaRPr lang="ru-RU" sz="2000" b="1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ru-RU" sz="2000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4. Установить щелчком левой клавиши «мышки» курсор в то место, где должен находиться скопированный фрагмент</a:t>
            </a:r>
            <a:r>
              <a:rPr lang="ru-RU" sz="2000" smtClean="0">
                <a:solidFill>
                  <a:srgbClr val="003399"/>
                </a:solidFill>
              </a:rPr>
              <a:t> </a:t>
            </a: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текста;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5. Щелчком правой клавиши «мышки» открыть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контекстное меню и выбрать вкладку  </a:t>
            </a:r>
            <a:r>
              <a:rPr lang="ru-RU" sz="2400" b="1" smtClean="0">
                <a:solidFill>
                  <a:srgbClr val="003399"/>
                </a:solidFill>
                <a:latin typeface="Times New Roman" pitchFamily="18" charset="0"/>
              </a:rPr>
              <a:t>ВСТАВИТЬ.</a:t>
            </a:r>
          </a:p>
          <a:p>
            <a:pPr marL="0" indent="0" eaLnBrk="1" hangingPunct="1">
              <a:buFontTx/>
              <a:buNone/>
            </a:pPr>
            <a:endParaRPr lang="ru-RU" sz="2400" b="1" smtClean="0">
              <a:solidFill>
                <a:srgbClr val="003399"/>
              </a:solidFill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990000"/>
                </a:solidFill>
                <a:latin typeface="Times New Roman" pitchFamily="18" charset="0"/>
              </a:rPr>
              <a:t>ПРОВЕРКА ОРФОГРАФИИ: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1. Для проверки орфографии надо щелкнуть по значку              на панели инструментов;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2. В появившемся окне провести орфографическую проверку текста;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003399"/>
                </a:solidFill>
                <a:latin typeface="Times New Roman" pitchFamily="18" charset="0"/>
              </a:rPr>
              <a:t>3. После проверки орфографии закрыть окно.</a:t>
            </a:r>
            <a:endParaRPr lang="en-US" sz="2000" b="1" smtClean="0">
              <a:solidFill>
                <a:srgbClr val="003399"/>
              </a:solidFill>
            </a:endParaRPr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437063"/>
            <a:ext cx="4318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33375"/>
            <a:ext cx="2000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2420938"/>
            <a:ext cx="1962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61198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Фо</a:t>
            </a: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рматирование</a:t>
            </a: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включает следующие операции:</a:t>
            </a: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052513"/>
            <a:ext cx="79200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500438"/>
            <a:ext cx="806450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20713"/>
            <a:ext cx="80645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797425"/>
            <a:ext cx="7343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1198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6250"/>
            <a:ext cx="78486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133600"/>
            <a:ext cx="7704138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60350"/>
            <a:ext cx="8243887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КОНТРОЛЬНЫЕ ВОПРОЫ ПО ТЕМЕ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39957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smtClean="0"/>
              <a:t>1. Что понимается по документом?</a:t>
            </a:r>
          </a:p>
          <a:p>
            <a:pPr eaLnBrk="1" hangingPunct="1">
              <a:buFontTx/>
              <a:buNone/>
            </a:pPr>
            <a:r>
              <a:rPr lang="ru-RU" sz="2000" smtClean="0"/>
              <a:t>2. Что понимается под редактированием документа?</a:t>
            </a:r>
          </a:p>
          <a:p>
            <a:pPr eaLnBrk="1" hangingPunct="1">
              <a:buFontTx/>
              <a:buNone/>
            </a:pPr>
            <a:r>
              <a:rPr lang="ru-RU" sz="2000" smtClean="0"/>
              <a:t>3. Как осуществить запуск текстового редактора </a:t>
            </a:r>
            <a:r>
              <a:rPr lang="en-US" sz="2000" smtClean="0"/>
              <a:t>Ms Word</a:t>
            </a:r>
            <a:r>
              <a:rPr lang="ru-RU" sz="2000" smtClean="0"/>
              <a:t>?</a:t>
            </a: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4</a:t>
            </a:r>
            <a:r>
              <a:rPr lang="ru-RU" sz="2000" smtClean="0"/>
              <a:t>. Как осуществить проверку правописания?</a:t>
            </a:r>
          </a:p>
          <a:p>
            <a:pPr eaLnBrk="1" hangingPunct="1">
              <a:buFontTx/>
              <a:buNone/>
            </a:pPr>
            <a:r>
              <a:rPr lang="ru-RU" sz="2000" smtClean="0"/>
              <a:t>5. Как осуществляется вставка буквицы и деление на колонки?</a:t>
            </a:r>
          </a:p>
          <a:p>
            <a:pPr eaLnBrk="1" hangingPunct="1">
              <a:buFontTx/>
              <a:buNone/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ency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ency FB" pitchFamily="34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ency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ency FB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Шары">
  <a:themeElements>
    <a:clrScheme name="1_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1_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ency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ency FB" pitchFamily="34" charset="0"/>
          </a:defRPr>
        </a:defPPr>
      </a:lstStyle>
    </a:lnDef>
  </a:objectDefaults>
  <a:extraClrSchemeLst>
    <a:extraClrScheme>
      <a:clrScheme name="1_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453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Agency FB</vt:lpstr>
      <vt:lpstr>Arial</vt:lpstr>
      <vt:lpstr>Wingdings</vt:lpstr>
      <vt:lpstr>Calibri</vt:lpstr>
      <vt:lpstr>Verdana</vt:lpstr>
      <vt:lpstr>Times New Roman</vt:lpstr>
      <vt:lpstr>Training</vt:lpstr>
      <vt:lpstr>Шары</vt:lpstr>
      <vt:lpstr>1_Шары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КОНТРОЛЬНЫЕ ВОПРОЫ ПО ТЕМЕ</vt:lpstr>
    </vt:vector>
  </TitlesOfParts>
  <Company>GOUNPOPU17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Student7</dc:creator>
  <cp:lastModifiedBy>user</cp:lastModifiedBy>
  <cp:revision>15</cp:revision>
  <dcterms:created xsi:type="dcterms:W3CDTF">2006-05-26T06:27:41Z</dcterms:created>
  <dcterms:modified xsi:type="dcterms:W3CDTF">2008-10-28T05:35:02Z</dcterms:modified>
</cp:coreProperties>
</file>