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9"/>
  </p:notesMasterIdLst>
  <p:sldIdLst>
    <p:sldId id="256" r:id="rId2"/>
    <p:sldId id="329" r:id="rId3"/>
    <p:sldId id="332" r:id="rId4"/>
    <p:sldId id="333" r:id="rId5"/>
    <p:sldId id="334" r:id="rId6"/>
    <p:sldId id="330" r:id="rId7"/>
    <p:sldId id="331" r:id="rId8"/>
    <p:sldId id="335" r:id="rId9"/>
    <p:sldId id="338" r:id="rId10"/>
    <p:sldId id="341" r:id="rId11"/>
    <p:sldId id="340" r:id="rId12"/>
    <p:sldId id="342" r:id="rId13"/>
    <p:sldId id="339" r:id="rId14"/>
    <p:sldId id="336" r:id="rId15"/>
    <p:sldId id="343" r:id="rId16"/>
    <p:sldId id="337" r:id="rId17"/>
    <p:sldId id="34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AFA"/>
    <a:srgbClr val="030E73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Users\&#1056;&#1080;&#1085;&#1095;&#1080;&#1085;\Desktop\PABC\PascalABC.chm::/LangGuide/Classes/main.htm" TargetMode="External"/><Relationship Id="rId2" Type="http://schemas.openxmlformats.org/officeDocument/2006/relationships/hyperlink" Target="mk:@MSITStore:C:\Users\&#1056;&#1080;&#1085;&#1095;&#1080;&#1085;\Desktop\PABC\PascalABC.chm::/LangGuide/Modules/main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Users\&#1056;&#1080;&#1085;&#1095;&#1080;&#1085;\Desktop\PABC\PascalABC.chm::/StandardModules/Events/Events.htm" TargetMode="External"/><Relationship Id="rId2" Type="http://schemas.openxmlformats.org/officeDocument/2006/relationships/hyperlink" Target="mk:@MSITStore:C:\Users\&#1056;&#1080;&#1085;&#1095;&#1080;&#1085;\Desktop\PABC\PascalABC.chm::/StandardModules/GraphABC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k:@MSITStore:C:\Users\&#1056;&#1080;&#1085;&#1095;&#1080;&#1085;\Desktop\PABC\PascalABC.chm::/StandardModules/sounds.htm" TargetMode="External"/><Relationship Id="rId5" Type="http://schemas.openxmlformats.org/officeDocument/2006/relationships/hyperlink" Target="mk:@MSITStore:C:\Users\&#1056;&#1080;&#1085;&#1095;&#1080;&#1085;\Desktop\PABC\PascalABC.chm::/StandardModules/timers.htm" TargetMode="External"/><Relationship Id="rId4" Type="http://schemas.openxmlformats.org/officeDocument/2006/relationships/hyperlink" Target="mk:@MSITStore:C:\Users\&#1056;&#1080;&#1085;&#1095;&#1080;&#1085;\Desktop\PABC\PascalABC.chm::/EventPrograms/GraphABC/EventsOverview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Users\&#1056;&#1080;&#1085;&#1095;&#1080;&#1085;\Desktop\PABC\PascalABC.chm::/StandardModules/ABCObjects/index.htm" TargetMode="External"/><Relationship Id="rId2" Type="http://schemas.openxmlformats.org/officeDocument/2006/relationships/hyperlink" Target="mk:@MSITStore:C:\Users\&#1056;&#1080;&#1085;&#1095;&#1080;&#1085;\Desktop\PABC\PascalABC.chm::/StandardModules/Containers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k:@MSITStore:C:\Users\&#1056;&#1080;&#1085;&#1095;&#1080;&#1085;\Desktop\PABC\PascalABC.chm::/StandardModules/VCL/index.ht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k:@MSITStore:C:\Users\&#1056;&#1080;&#1085;&#1095;&#1080;&#1085;\Desktop\PABC\PascalABC.chm::/Executors/index.htm" TargetMode="External"/><Relationship Id="rId3" Type="http://schemas.openxmlformats.org/officeDocument/2006/relationships/hyperlink" Target="mk:@MSITStore:C:\Users\&#1056;&#1080;&#1085;&#1095;&#1080;&#1085;\Desktop\PABC\PascalABC.chm::/IntegratedEnvironment/editor.htm#in" TargetMode="External"/><Relationship Id="rId7" Type="http://schemas.openxmlformats.org/officeDocument/2006/relationships/hyperlink" Target="mk:@MSITStore:C:\Users\&#1056;&#1080;&#1085;&#1095;&#1080;&#1085;\Desktop\PABC\PascalABC.chm::/PT4/About.htm" TargetMode="External"/><Relationship Id="rId2" Type="http://schemas.openxmlformats.org/officeDocument/2006/relationships/hyperlink" Target="mk:@MSITStore:C:\Users\&#1056;&#1080;&#1085;&#1095;&#1080;&#1085;\Desktop\PABC\PascalABC.chm::/IntegratedEnvironment/editor.htm#ou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k:@MSITStore:C:\Users\&#1056;&#1080;&#1085;&#1095;&#1080;&#1085;\Desktop\PABC\PascalABC.chm::/CheckedTasks/checkedtasks.htm" TargetMode="External"/><Relationship Id="rId5" Type="http://schemas.openxmlformats.org/officeDocument/2006/relationships/hyperlink" Target="mk:@MSITStore:C:\Users\&#1056;&#1080;&#1085;&#1095;&#1080;&#1085;\Desktop\PABC\PascalABC.chm::/EventPrograms/GraphABC/EventsOverview.htm" TargetMode="External"/><Relationship Id="rId10" Type="http://schemas.openxmlformats.org/officeDocument/2006/relationships/hyperlink" Target="mk:@MSITStore:C:\Users\&#1056;&#1080;&#1085;&#1095;&#1080;&#1085;\Desktop\PABC\PascalABC.chm::/Executors/dmstart.htm" TargetMode="External"/><Relationship Id="rId4" Type="http://schemas.openxmlformats.org/officeDocument/2006/relationships/hyperlink" Target="mk:@MSITStore:C:\Users\&#1056;&#1080;&#1085;&#1095;&#1080;&#1085;\Desktop\PABC\PascalABC.chm::/StandardModules/GraphABC/index.htm" TargetMode="External"/><Relationship Id="rId9" Type="http://schemas.openxmlformats.org/officeDocument/2006/relationships/hyperlink" Target="mk:@MSITStore:C:\Users\&#1056;&#1080;&#1085;&#1095;&#1080;&#1085;\Desktop\PABC\PascalABC.chm::/Executors/robotstart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br@math.rsu.ru" TargetMode="External"/><Relationship Id="rId2" Type="http://schemas.openxmlformats.org/officeDocument/2006/relationships/hyperlink" Target="mailto:miks@math.rsu.r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ascalabc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C:\Users\&#1056;&#1080;&#1085;&#1095;&#1080;&#1085;\Desktop\PABC\PascalABC.chm::/Common/author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b="1" dirty="0" smtClean="0"/>
              <a:t>Pascal ABC</a:t>
            </a:r>
            <a:r>
              <a:rPr lang="ru-RU" dirty="0" smtClean="0"/>
              <a:t> основана на языке Delphi Pascal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ru-RU" b="1" dirty="0" smtClean="0"/>
              <a:t>Pascal ABC</a:t>
            </a:r>
            <a:r>
              <a:rPr lang="ru-RU" dirty="0" smtClean="0"/>
              <a:t> основана на языке </a:t>
            </a:r>
            <a:r>
              <a:rPr lang="ru-RU" b="1" dirty="0" smtClean="0"/>
              <a:t>Delphi Pascal </a:t>
            </a:r>
            <a:r>
              <a:rPr lang="ru-RU" dirty="0" smtClean="0"/>
              <a:t>и призвана осуществить постепенный переход от простейших программ к модульному, объектно-ориентированному, событийному и компонентному программированию. </a:t>
            </a:r>
          </a:p>
          <a:p>
            <a:r>
              <a:rPr lang="ru-RU" dirty="0" smtClean="0"/>
              <a:t>Некоторые языковые конструкции в </a:t>
            </a:r>
            <a:r>
              <a:rPr lang="ru-RU" b="1" dirty="0" smtClean="0"/>
              <a:t>Pascal ABC</a:t>
            </a:r>
            <a:r>
              <a:rPr lang="ru-RU" dirty="0" smtClean="0"/>
              <a:t> допускают, наряду с основным, упрощенное использование, что позволяет использовать их на ранних этапах обучения. </a:t>
            </a:r>
          </a:p>
          <a:p>
            <a:r>
              <a:rPr lang="ru-RU" dirty="0" smtClean="0"/>
              <a:t>Например, в </a:t>
            </a:r>
            <a:r>
              <a:rPr lang="ru-RU" dirty="0" smtClean="0">
                <a:hlinkClick r:id="rId2" action="ppaction://hlinkfile"/>
              </a:rPr>
              <a:t>модулях</a:t>
            </a:r>
            <a:r>
              <a:rPr lang="ru-RU" dirty="0" smtClean="0"/>
              <a:t> может отсутствовать разделение на секцию интерфейса и секцию реализации. В этом случае модули устроены практически так же, как и основная программа, что позволяет приступить к их изучению параллельно с темой "Процедуры и функции". Тела методов можно определять непосредственно внутри </a:t>
            </a:r>
            <a:r>
              <a:rPr lang="ru-RU" dirty="0" smtClean="0">
                <a:hlinkClick r:id="rId3" action="ppaction://hlinkfile"/>
              </a:rPr>
              <a:t>классов</a:t>
            </a:r>
            <a:r>
              <a:rPr lang="ru-RU" dirty="0" smtClean="0"/>
              <a:t> (в стиле </a:t>
            </a:r>
            <a:r>
              <a:rPr lang="ru-RU" dirty="0" err="1" smtClean="0"/>
              <a:t>Java</a:t>
            </a:r>
            <a:r>
              <a:rPr lang="ru-RU" dirty="0" smtClean="0"/>
              <a:t> и C#), что позволяет создавать классы практически сразу после изучения записей, процедур и функций.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Ряд модулей </a:t>
            </a:r>
            <a:r>
              <a:rPr lang="ru-RU" sz="3100" b="1" dirty="0" smtClean="0"/>
              <a:t>Pascal ABC</a:t>
            </a:r>
            <a:r>
              <a:rPr lang="ru-RU" sz="3100" dirty="0" smtClean="0"/>
              <a:t> специально создавался для учебных целей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ru-RU" dirty="0" smtClean="0"/>
              <a:t>Модуль растровой графики </a:t>
            </a:r>
            <a:r>
              <a:rPr lang="ru-RU" dirty="0" smtClean="0">
                <a:hlinkClick r:id="rId2" action="ppaction://hlinkfile"/>
              </a:rPr>
              <a:t>GraphABC</a:t>
            </a:r>
            <a:r>
              <a:rPr lang="ru-RU" dirty="0" smtClean="0"/>
              <a:t> обходится без объектов, хотя его возможности практически совпадают с графическими возможностями </a:t>
            </a:r>
            <a:r>
              <a:rPr lang="ru-RU" b="1" dirty="0" smtClean="0"/>
              <a:t>Borland Delphi</a:t>
            </a:r>
            <a:r>
              <a:rPr lang="ru-RU" dirty="0" smtClean="0"/>
              <a:t>. Он доступен в несобытийных программах и позволяет легко создавать анимацию без мерцания. </a:t>
            </a:r>
          </a:p>
          <a:p>
            <a:r>
              <a:rPr lang="ru-RU" dirty="0" smtClean="0"/>
              <a:t>Модуль </a:t>
            </a:r>
            <a:r>
              <a:rPr lang="ru-RU" dirty="0" smtClean="0">
                <a:hlinkClick r:id="rId3" action="ppaction://hlinkfile"/>
              </a:rPr>
              <a:t>Events</a:t>
            </a:r>
            <a:r>
              <a:rPr lang="ru-RU" dirty="0" smtClean="0"/>
              <a:t> позволяет создавать простейшие </a:t>
            </a:r>
            <a:r>
              <a:rPr lang="ru-RU" dirty="0" smtClean="0">
                <a:hlinkClick r:id="rId4" action="ppaction://hlinkfile"/>
              </a:rPr>
              <a:t>событийные программы</a:t>
            </a:r>
            <a:r>
              <a:rPr lang="ru-RU" dirty="0" smtClean="0"/>
              <a:t> без использования объектов (события представляют собой обычные процедурные переменные). </a:t>
            </a:r>
          </a:p>
          <a:p>
            <a:r>
              <a:rPr lang="ru-RU" dirty="0" smtClean="0"/>
              <a:t>Модули </a:t>
            </a:r>
            <a:r>
              <a:rPr lang="ru-RU" dirty="0" smtClean="0">
                <a:hlinkClick r:id="rId5" action="ppaction://hlinkfile"/>
              </a:rPr>
              <a:t>Timers</a:t>
            </a:r>
            <a:r>
              <a:rPr lang="ru-RU" dirty="0" smtClean="0"/>
              <a:t> и </a:t>
            </a:r>
            <a:r>
              <a:rPr lang="ru-RU" dirty="0" smtClean="0">
                <a:hlinkClick r:id="rId6" action="ppaction://hlinkfile"/>
              </a:rPr>
              <a:t>Sounds</a:t>
            </a:r>
            <a:r>
              <a:rPr lang="ru-RU" dirty="0" smtClean="0"/>
              <a:t> позволяют создавать таймеры и звуки, которые также реализованы в процедурном стиле. Эти модули можно использовать даже в консольных программах.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Ряд модулей </a:t>
            </a:r>
            <a:r>
              <a:rPr lang="ru-RU" sz="3100" b="1" dirty="0" smtClean="0"/>
              <a:t>Pascal ABC</a:t>
            </a:r>
            <a:r>
              <a:rPr lang="ru-RU" sz="3100" dirty="0" smtClean="0"/>
              <a:t> специально создавался для учебных целей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ru-RU" dirty="0" smtClean="0"/>
              <a:t>Модуль контейнерных классов </a:t>
            </a:r>
            <a:r>
              <a:rPr lang="ru-RU" dirty="0" smtClean="0">
                <a:hlinkClick r:id="rId2" action="ppaction://hlinkfile"/>
              </a:rPr>
              <a:t>Containers</a:t>
            </a:r>
            <a:r>
              <a:rPr lang="ru-RU" dirty="0" smtClean="0"/>
              <a:t> позволяет работать с основными структурами данных (динамические массивы, стеки, очереди, множества), реализованными в виде классов. </a:t>
            </a:r>
          </a:p>
          <a:p>
            <a:r>
              <a:rPr lang="ru-RU" dirty="0" smtClean="0"/>
              <a:t>Модуль векторной графики </a:t>
            </a:r>
            <a:r>
              <a:rPr lang="ru-RU" dirty="0" smtClean="0">
                <a:hlinkClick r:id="rId3" action="ppaction://hlinkfile"/>
              </a:rPr>
              <a:t>ABCObjects</a:t>
            </a:r>
            <a:r>
              <a:rPr lang="ru-RU" dirty="0" smtClean="0"/>
              <a:t> предназначен для быстрого изучения основ объектно-ориентированного программирования, а также позволяет создавать достаточно сложные игровые и обучающие программы. </a:t>
            </a:r>
          </a:p>
          <a:p>
            <a:r>
              <a:rPr lang="ru-RU" dirty="0" smtClean="0"/>
              <a:t>Модуль визуальных компонентов </a:t>
            </a:r>
            <a:r>
              <a:rPr lang="ru-RU" dirty="0" smtClean="0">
                <a:hlinkClick r:id="rId4" action="ppaction://hlinkfile"/>
              </a:rPr>
              <a:t>VCL</a:t>
            </a:r>
            <a:r>
              <a:rPr lang="ru-RU" dirty="0" smtClean="0"/>
              <a:t> позволяет создавать событийные приложения с главной формой в стиле Delphi. Классы VCL немного упрощены по сравнению с аналогичными классами Delphi. Имеется редактор форм и инспектор объектов. Технология восстановления формы по коду программы позволяет обойтись для приложения с главной формой одним файлом (!).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Типы приложений в Pascal ABC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b="1" dirty="0" smtClean="0"/>
              <a:t>Pascal ABC </a:t>
            </a:r>
            <a:r>
              <a:rPr lang="ru-RU" dirty="0" smtClean="0"/>
              <a:t>можно создавать следующие типы приложений:</a:t>
            </a:r>
          </a:p>
          <a:p>
            <a:r>
              <a:rPr lang="ru-RU" b="1" i="1" dirty="0" smtClean="0"/>
              <a:t>Консольные приложения</a:t>
            </a:r>
            <a:r>
              <a:rPr lang="ru-RU" dirty="0" smtClean="0"/>
              <a:t> (вывод текста осуществляется в </a:t>
            </a:r>
            <a:r>
              <a:rPr lang="ru-RU" dirty="0" smtClean="0">
                <a:hlinkClick r:id="rId2" action="ppaction://hlinkfile"/>
              </a:rPr>
              <a:t>окно вывода</a:t>
            </a:r>
            <a:r>
              <a:rPr lang="ru-RU" dirty="0" smtClean="0"/>
              <a:t>, а ввод - из </a:t>
            </a:r>
            <a:r>
              <a:rPr lang="ru-RU" dirty="0" smtClean="0">
                <a:hlinkClick r:id="rId3" action="ppaction://hlinkfile"/>
              </a:rPr>
              <a:t>окна ввода</a:t>
            </a:r>
            <a:r>
              <a:rPr lang="ru-RU" dirty="0" smtClean="0"/>
              <a:t>);</a:t>
            </a:r>
          </a:p>
          <a:p>
            <a:r>
              <a:rPr lang="ru-RU" b="1" i="1" dirty="0" smtClean="0"/>
              <a:t>Графические  приложения</a:t>
            </a:r>
            <a:r>
              <a:rPr lang="ru-RU" dirty="0" smtClean="0"/>
              <a:t> (при подключении модуля GraphABC открывается специальное </a:t>
            </a:r>
            <a:r>
              <a:rPr lang="ru-RU" dirty="0" smtClean="0">
                <a:hlinkClick r:id="rId4" action="ppaction://hlinkfile"/>
              </a:rPr>
              <a:t>графическое окно</a:t>
            </a:r>
            <a:r>
              <a:rPr lang="ru-RU" dirty="0" smtClean="0"/>
              <a:t>, предназначенное для вывода графики);</a:t>
            </a:r>
          </a:p>
          <a:p>
            <a:r>
              <a:rPr lang="ru-RU" b="1" i="1" dirty="0" smtClean="0"/>
              <a:t>Графические  приложения, управляемые событиями</a:t>
            </a:r>
            <a:r>
              <a:rPr lang="ru-RU" dirty="0" smtClean="0"/>
              <a:t> (при одновременном подключении модулей GraphABC и Events в графическом окне можно использовать несколько простейших </a:t>
            </a:r>
            <a:r>
              <a:rPr lang="ru-RU" dirty="0" smtClean="0">
                <a:hlinkClick r:id="rId5" action="ppaction://hlinkfile"/>
              </a:rPr>
              <a:t>событий</a:t>
            </a:r>
            <a:r>
              <a:rPr lang="ru-RU" dirty="0" smtClean="0"/>
              <a:t>);</a:t>
            </a:r>
          </a:p>
          <a:p>
            <a:r>
              <a:rPr lang="ru-RU" b="1" i="1" dirty="0" smtClean="0"/>
              <a:t>Приложения Pascal ABC </a:t>
            </a:r>
            <a:r>
              <a:rPr lang="ru-RU" b="1" i="1" dirty="0" err="1" smtClean="0"/>
              <a:t>Forms</a:t>
            </a:r>
            <a:r>
              <a:rPr lang="ru-RU" dirty="0" smtClean="0"/>
              <a:t> (после подключения модуля </a:t>
            </a:r>
            <a:r>
              <a:rPr lang="ru-RU" dirty="0" err="1" smtClean="0"/>
              <a:t>vcl</a:t>
            </a:r>
            <a:r>
              <a:rPr lang="ru-RU" dirty="0" smtClean="0"/>
              <a:t> можно создавать формы, размещать на них компоненты и определять обработчики событий для каждого компонента; можно также воспользоваться дизайнером формы);</a:t>
            </a:r>
          </a:p>
          <a:p>
            <a:r>
              <a:rPr lang="ru-RU" b="1" i="1" dirty="0" smtClean="0"/>
              <a:t>Приложения для электронного задачника Programming Taskbook</a:t>
            </a:r>
            <a:r>
              <a:rPr lang="ru-RU" dirty="0" smtClean="0"/>
              <a:t> (при подключении модуля PT4);</a:t>
            </a:r>
          </a:p>
          <a:p>
            <a:r>
              <a:rPr lang="ru-RU" b="1" i="1" dirty="0" smtClean="0"/>
              <a:t>Приложения для Исполнителя Робот</a:t>
            </a:r>
            <a:r>
              <a:rPr lang="ru-RU" dirty="0" smtClean="0"/>
              <a:t> (при подключении модуля </a:t>
            </a:r>
            <a:r>
              <a:rPr lang="ru-RU" dirty="0" err="1" smtClean="0"/>
              <a:t>Robot</a:t>
            </a:r>
            <a:r>
              <a:rPr lang="ru-RU" dirty="0" smtClean="0"/>
              <a:t>);</a:t>
            </a:r>
          </a:p>
          <a:p>
            <a:r>
              <a:rPr lang="ru-RU" b="1" i="1" dirty="0" smtClean="0"/>
              <a:t>Приложения для Исполнителя Чертежник</a:t>
            </a:r>
            <a:r>
              <a:rPr lang="ru-RU" dirty="0" smtClean="0"/>
              <a:t> (при подключении модуля Drawman).</a:t>
            </a:r>
          </a:p>
          <a:p>
            <a:r>
              <a:rPr lang="ru-RU" dirty="0" smtClean="0"/>
              <a:t>Последние три типа приложений реализуют идею </a:t>
            </a:r>
            <a:r>
              <a:rPr lang="ru-RU" b="1" dirty="0" smtClean="0">
                <a:hlinkClick r:id="rId6" action="ppaction://hlinkfile"/>
              </a:rPr>
              <a:t>проверяемых заданий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Приложения для </a:t>
            </a:r>
            <a:r>
              <a:rPr lang="ru-RU" dirty="0" smtClean="0">
                <a:hlinkClick r:id="rId7" action="ppaction://hlinkfile"/>
              </a:rPr>
              <a:t>электронного задачника</a:t>
            </a:r>
            <a:r>
              <a:rPr lang="ru-RU" dirty="0" smtClean="0"/>
              <a:t> </a:t>
            </a:r>
            <a:r>
              <a:rPr lang="ru-RU" b="1" dirty="0" smtClean="0"/>
              <a:t>Programming </a:t>
            </a:r>
            <a:r>
              <a:rPr lang="ru-RU" b="1" dirty="0" err="1" smtClean="0"/>
              <a:t>Taskbool</a:t>
            </a:r>
            <a:r>
              <a:rPr lang="ru-RU" dirty="0" smtClean="0"/>
              <a:t> используются для эффективного обучения программированию и основам алгоритмизации школьников старших классов и студентов младших курсов.</a:t>
            </a:r>
          </a:p>
          <a:p>
            <a:r>
              <a:rPr lang="ru-RU" dirty="0" smtClean="0">
                <a:hlinkClick r:id="rId8" action="ppaction://hlinkfile"/>
              </a:rPr>
              <a:t>Исполнители</a:t>
            </a:r>
            <a:r>
              <a:rPr lang="ru-RU" dirty="0" smtClean="0"/>
              <a:t> </a:t>
            </a:r>
            <a:r>
              <a:rPr lang="ru-RU" dirty="0" smtClean="0">
                <a:hlinkClick r:id="rId9" action="ppaction://hlinkfile"/>
              </a:rPr>
              <a:t>Робот</a:t>
            </a:r>
            <a:r>
              <a:rPr lang="ru-RU" dirty="0" smtClean="0"/>
              <a:t> и </a:t>
            </a:r>
            <a:r>
              <a:rPr lang="ru-RU" dirty="0" smtClean="0">
                <a:hlinkClick r:id="rId10" action="ppaction://hlinkfile"/>
              </a:rPr>
              <a:t>Чертежник</a:t>
            </a:r>
            <a:r>
              <a:rPr lang="ru-RU" dirty="0" smtClean="0"/>
              <a:t> используются для быстрого первоначального обучения программированию школьников младших и средних классов.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992888" cy="599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31427" t="33494" r="32537" b="37677"/>
          <a:stretch>
            <a:fillRect/>
          </a:stretch>
        </p:blipFill>
        <p:spPr bwMode="auto">
          <a:xfrm>
            <a:off x="827584" y="476672"/>
            <a:ext cx="7416824" cy="44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 авторах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системы </a:t>
            </a:r>
            <a:r>
              <a:rPr lang="ru-RU" b="1" dirty="0" smtClean="0"/>
              <a:t>Pascal ABC</a:t>
            </a:r>
            <a:r>
              <a:rPr lang="ru-RU" dirty="0" smtClean="0"/>
              <a:t> - доцент механико-математического факультета Ростовского государственного университета Станислав Станиславович Михалкович (e-mail </a:t>
            </a:r>
            <a:r>
              <a:rPr lang="ru-RU" dirty="0" err="1" smtClean="0">
                <a:hlinkClick r:id="rId2"/>
              </a:rPr>
              <a:t>miks@math.rsu.ru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Автор электронного задачника </a:t>
            </a:r>
            <a:r>
              <a:rPr lang="ru-RU" b="1" dirty="0" smtClean="0"/>
              <a:t>Programming Taskbook</a:t>
            </a:r>
            <a:r>
              <a:rPr lang="ru-RU" dirty="0" smtClean="0"/>
              <a:t> - доцент механико-математического факультета Ростовского государственного университета Михаил Эдуардович Абрамян (e-mail </a:t>
            </a:r>
            <a:r>
              <a:rPr lang="ru-RU" dirty="0" smtClean="0">
                <a:hlinkClick r:id="rId3"/>
              </a:rPr>
              <a:t>mabr@math.rsu.ru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Изучайте программирование вместе с </a:t>
            </a:r>
            <a:r>
              <a:rPr lang="ru-RU" b="1" dirty="0" smtClean="0"/>
              <a:t>PascalABC.NET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u="sng" dirty="0" smtClean="0">
                <a:hlinkClick r:id="rId2"/>
              </a:rPr>
              <a:t>НОВАЯ ВЕРСИЯ ПО АДРЕСУ </a:t>
            </a:r>
            <a:r>
              <a:rPr lang="ru-RU" sz="4000" dirty="0" smtClean="0">
                <a:hlinkClick r:id="rId2"/>
              </a:rPr>
              <a:t/>
            </a:r>
            <a:br>
              <a:rPr lang="ru-RU" sz="4000" dirty="0" smtClean="0">
                <a:hlinkClick r:id="rId2"/>
              </a:rPr>
            </a:br>
            <a:r>
              <a:rPr lang="en-US" sz="4000" u="sng" dirty="0" smtClean="0">
                <a:hlinkClick r:id="rId2"/>
              </a:rPr>
              <a:t>http</a:t>
            </a:r>
            <a:r>
              <a:rPr lang="en-US" sz="4000" u="sng" dirty="0" smtClean="0">
                <a:hlinkClick r:id="rId2"/>
              </a:rPr>
              <a:t>://pascalabc.net/</a:t>
            </a:r>
            <a:endParaRPr lang="ru-RU" sz="4000" u="sng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Работа в системе турбо-паскаль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3.1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9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1826"/>
          <a:stretch>
            <a:fillRect/>
          </a:stretch>
        </p:blipFill>
        <p:spPr bwMode="auto">
          <a:xfrm>
            <a:off x="683568" y="908720"/>
            <a:ext cx="5976665" cy="14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2691"/>
          <a:stretch>
            <a:fillRect/>
          </a:stretch>
        </p:blipFill>
        <p:spPr bwMode="auto">
          <a:xfrm>
            <a:off x="755576" y="2348880"/>
            <a:ext cx="5904656" cy="87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692696"/>
            <a:ext cx="1969132" cy="338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8032" y="188640"/>
            <a:ext cx="610793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4372"/>
          <a:stretch>
            <a:fillRect/>
          </a:stretch>
        </p:blipFill>
        <p:spPr bwMode="auto">
          <a:xfrm>
            <a:off x="1259632" y="260648"/>
            <a:ext cx="655272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t="3095"/>
          <a:stretch>
            <a:fillRect/>
          </a:stretch>
        </p:blipFill>
        <p:spPr bwMode="auto">
          <a:xfrm>
            <a:off x="1331640" y="2348880"/>
            <a:ext cx="6572747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br>
              <a:rPr lang="ru-RU" b="1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br>
              <a:rPr lang="ru-RU" dirty="0" smtClean="0"/>
            </a:br>
            <a:r>
              <a:rPr lang="ru-RU" dirty="0" smtClean="0"/>
              <a:t>С.91-92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системе </a:t>
            </a:r>
            <a:r>
              <a:rPr lang="en-US" dirty="0" smtClean="0"/>
              <a:t>ABC </a:t>
            </a:r>
            <a:r>
              <a:rPr lang="ru-RU" dirty="0" smtClean="0"/>
              <a:t>паскаль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3.2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Система Pascal ABC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ru-RU" b="1" dirty="0" smtClean="0"/>
              <a:t>Pascal ABC</a:t>
            </a:r>
            <a:r>
              <a:rPr lang="ru-RU" dirty="0" smtClean="0"/>
              <a:t> предназначена для обучения программированию на языке Паскаль и ориентирована на школьников и студентов младших курсов.  </a:t>
            </a:r>
          </a:p>
          <a:p>
            <a:r>
              <a:rPr lang="ru-RU" dirty="0" smtClean="0"/>
              <a:t>По мнению </a:t>
            </a:r>
            <a:r>
              <a:rPr lang="ru-RU" dirty="0" smtClean="0">
                <a:hlinkClick r:id="rId2" action="ppaction://hlinkfile"/>
              </a:rPr>
              <a:t>авторов</a:t>
            </a:r>
            <a:r>
              <a:rPr lang="ru-RU" dirty="0" smtClean="0"/>
              <a:t> первоначальное обучение программированию должно проходить в достаточно простых и дружественных средах, в то же время эти среды должны быть близки к стандартным по возможностям языка программирования и иметь достаточно богатые и современные библиотеки стандартных подпрограмм.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Язык Паскаль как один из лучших языков программирования для начального обучения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Язык Паскаль признан многими российскими преподавателями как один из лучших именно для начального обучения. </a:t>
            </a:r>
          </a:p>
          <a:p>
            <a:r>
              <a:rPr lang="ru-RU" dirty="0" smtClean="0"/>
              <a:t>Однако, среда Borland Pascal, ориентированная на MS DOS, устарела, а среда Borland Delphi с ее богатыми возможностями сложна для начинающего программиста. Так, попытка начинать обучение с написания событийной программы в Borland Delphi вызывает у обучаемого массу сложностей и приводит к ряду неправильно сформированных навыков.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</TotalTime>
  <Words>601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Основы программирования</vt:lpstr>
      <vt:lpstr>Работа в системе турбо-паскаль </vt:lpstr>
      <vt:lpstr>Слайд 3</vt:lpstr>
      <vt:lpstr>Слайд 4</vt:lpstr>
      <vt:lpstr>Слайд 5</vt:lpstr>
      <vt:lpstr>Литература</vt:lpstr>
      <vt:lpstr>Работа в системе ABC паскаль</vt:lpstr>
      <vt:lpstr>Система Pascal ABC</vt:lpstr>
      <vt:lpstr>Язык Паскаль как один из лучших языков программирования для начального обучения</vt:lpstr>
      <vt:lpstr>Система Pascal ABC основана на языке Delphi Pascal </vt:lpstr>
      <vt:lpstr>Ряд модулей Pascal ABC специально создавался для учебных целей</vt:lpstr>
      <vt:lpstr>Ряд модулей Pascal ABC специально создавался для учебных целей</vt:lpstr>
      <vt:lpstr>Типы приложений в Pascal ABC</vt:lpstr>
      <vt:lpstr>Слайд 14</vt:lpstr>
      <vt:lpstr>Слайд 15</vt:lpstr>
      <vt:lpstr>Об авторах</vt:lpstr>
      <vt:lpstr>Изучайте программирование вместе с PascalABC.NET!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284</cp:revision>
  <dcterms:created xsi:type="dcterms:W3CDTF">2012-09-24T15:18:35Z</dcterms:created>
  <dcterms:modified xsi:type="dcterms:W3CDTF">2014-01-25T22:45:30Z</dcterms:modified>
</cp:coreProperties>
</file>