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9"/>
  </p:notesMasterIdLst>
  <p:sldIdLst>
    <p:sldId id="256" r:id="rId2"/>
    <p:sldId id="330" r:id="rId3"/>
    <p:sldId id="307" r:id="rId4"/>
    <p:sldId id="322" r:id="rId5"/>
    <p:sldId id="323" r:id="rId6"/>
    <p:sldId id="331" r:id="rId7"/>
    <p:sldId id="333" r:id="rId8"/>
    <p:sldId id="334" r:id="rId9"/>
    <p:sldId id="324" r:id="rId10"/>
    <p:sldId id="335" r:id="rId11"/>
    <p:sldId id="336" r:id="rId12"/>
    <p:sldId id="337" r:id="rId13"/>
    <p:sldId id="338" r:id="rId14"/>
    <p:sldId id="340" r:id="rId15"/>
    <p:sldId id="339" r:id="rId16"/>
    <p:sldId id="342" r:id="rId17"/>
    <p:sldId id="341" r:id="rId18"/>
    <p:sldId id="343" r:id="rId19"/>
    <p:sldId id="344" r:id="rId20"/>
    <p:sldId id="345" r:id="rId21"/>
    <p:sldId id="346" r:id="rId22"/>
    <p:sldId id="357" r:id="rId23"/>
    <p:sldId id="358" r:id="rId24"/>
    <p:sldId id="359" r:id="rId25"/>
    <p:sldId id="360" r:id="rId26"/>
    <p:sldId id="361" r:id="rId27"/>
    <p:sldId id="36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FaqtlnRA7Zg1tbL8OQWs5Q==" hashData="gTNkJgow6iQ0Q2wKGC9XKDfZTr8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AFA"/>
    <a:srgbClr val="030E73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6" autoAdjust="0"/>
  </p:normalViewPr>
  <p:slideViewPr>
    <p:cSldViewPr>
      <p:cViewPr varScale="1">
        <p:scale>
          <a:sx n="66" d="100"/>
          <a:sy n="66" d="100"/>
        </p:scale>
        <p:origin x="-5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0537-04F7-4E77-BEB7-70D69FF2BD38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24D29-D1FB-4743-98AF-8F5EDE2C0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214554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099" y="4406900"/>
            <a:ext cx="74946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099" y="2906713"/>
            <a:ext cx="74946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500570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786" y="214290"/>
            <a:ext cx="1085858" cy="1357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game-good.my1.ru/_ld/0/27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85786" cy="775215"/>
          </a:xfrm>
          <a:prstGeom prst="rect">
            <a:avLst/>
          </a:prstGeom>
          <a:noFill/>
        </p:spPr>
      </p:pic>
      <p:pic>
        <p:nvPicPr>
          <p:cNvPr id="8" name="Picture 4" descr="http://oplata.biz/uploads/images/works/1292069715-17397-51ef912a5caf.gi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72182"/>
            <a:ext cx="785818" cy="7858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384AFA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/>
              <a:t> Основы </a:t>
            </a:r>
            <a:r>
              <a:rPr lang="ru-RU" b="1" dirty="0" smtClean="0"/>
              <a:t>программирования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78619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Учитель информатики и ИКТ</a:t>
            </a:r>
            <a:br>
              <a:rPr lang="ru-RU" dirty="0" smtClean="0"/>
            </a:br>
            <a:r>
              <a:rPr lang="ru-RU" dirty="0" smtClean="0"/>
              <a:t>ГОУ г.Москвы СОШ №310</a:t>
            </a:r>
            <a:br>
              <a:rPr lang="ru-RU" dirty="0" smtClean="0"/>
            </a:br>
            <a:r>
              <a:rPr lang="ru-RU" dirty="0" smtClean="0"/>
              <a:t> «У Чистых прудов»</a:t>
            </a:r>
            <a:br>
              <a:rPr lang="ru-RU" dirty="0" smtClean="0"/>
            </a:br>
            <a:r>
              <a:rPr lang="ru-RU" dirty="0" smtClean="0"/>
              <a:t>Цыбикова Т.Р.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Структуры условного оператора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Каждая структура имеет один вход и один выход.</a:t>
            </a:r>
          </a:p>
          <a:p>
            <a:r>
              <a:rPr lang="ru-RU" dirty="0" smtClean="0"/>
              <a:t>Программу рекомендуется строить из последовательных, логически завершенных блоков, </a:t>
            </a:r>
            <a:br>
              <a:rPr lang="ru-RU" dirty="0" smtClean="0"/>
            </a:br>
            <a:r>
              <a:rPr lang="ru-RU" dirty="0" smtClean="0"/>
              <a:t>не допуская передачи управления из одного блока в другой.</a:t>
            </a:r>
          </a:p>
          <a:p>
            <a:r>
              <a:rPr lang="ru-RU" dirty="0" smtClean="0"/>
              <a:t>Такая программа содержит меньше ошибок при разработке, легче проверятся на правильность выполнения.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Неполный условный оператор имеет вид: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IF </a:t>
            </a:r>
            <a:r>
              <a:rPr lang="ru-RU" b="1" dirty="0" smtClean="0"/>
              <a:t>условие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>оператор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Полный условный оператор имеет вид: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IF </a:t>
            </a:r>
            <a:r>
              <a:rPr lang="ru-RU" b="1" dirty="0" smtClean="0"/>
              <a:t>условие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>оператор_1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ELSE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>оператор_2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Условный оператор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Если после слов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/>
              <a:t>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/>
              <a:t>надо выполнить не один оператор, а несколько, то эти операторы заключают в так называемые </a:t>
            </a:r>
            <a:r>
              <a:rPr lang="ru-RU" dirty="0" smtClean="0">
                <a:solidFill>
                  <a:srgbClr val="FF0000"/>
                </a:solidFill>
              </a:rPr>
              <a:t>операторные скобки</a:t>
            </a:r>
            <a:r>
              <a:rPr lang="ru-RU" dirty="0" smtClean="0"/>
              <a:t>, открывающая скобка которых – слово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BEGIN</a:t>
            </a:r>
            <a:r>
              <a:rPr lang="ru-RU" dirty="0" smtClean="0"/>
              <a:t>, а закрывающая -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END</a:t>
            </a:r>
            <a:r>
              <a:rPr lang="ru-RU" dirty="0" smtClean="0"/>
              <a:t>:</a:t>
            </a:r>
            <a:endParaRPr lang="en-US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begin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/>
              <a:t>(</a:t>
            </a:r>
            <a:r>
              <a:rPr lang="ru-RU" dirty="0" smtClean="0"/>
              <a:t>операторы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end;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95250" indent="19050">
              <a:buNone/>
            </a:pPr>
            <a:r>
              <a:rPr lang="ru-RU" dirty="0" smtClean="0"/>
              <a:t>Перед словом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US" dirty="0" smtClean="0"/>
              <a:t> </a:t>
            </a:r>
            <a:r>
              <a:rPr lang="ru-RU" dirty="0" smtClean="0"/>
              <a:t>точка с запятой не ставится.</a:t>
            </a:r>
            <a:endParaRPr lang="en-US" dirty="0" smtClean="0"/>
          </a:p>
          <a:p>
            <a:pPr marL="95250" indent="19050">
              <a:buNone/>
            </a:pPr>
            <a:r>
              <a:rPr lang="ru-RU" dirty="0" smtClean="0"/>
              <a:t>В операторных скобках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BEGIN</a:t>
            </a:r>
            <a:r>
              <a:rPr lang="ru-RU" dirty="0" smtClean="0"/>
              <a:t> -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END </a:t>
            </a:r>
            <a:r>
              <a:rPr lang="ru-RU" dirty="0" smtClean="0"/>
              <a:t>рекомендуется каждую пару записывать в одном столбце: так легче проверить соответствие каждой открывающей скобке закрывающую.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условного оператора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if </a:t>
            </a:r>
            <a:r>
              <a:rPr lang="en-US" dirty="0" smtClean="0"/>
              <a:t>a&lt;b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then </a:t>
            </a:r>
            <a:r>
              <a:rPr lang="en-US" dirty="0" smtClean="0"/>
              <a:t>y:=x;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if </a:t>
            </a:r>
            <a:r>
              <a:rPr lang="en-US" dirty="0" smtClean="0"/>
              <a:t>x&lt;0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then </a:t>
            </a:r>
            <a:r>
              <a:rPr lang="en-US" dirty="0" smtClean="0"/>
              <a:t>x:=-x; </a:t>
            </a:r>
            <a:r>
              <a:rPr lang="en-US" sz="2000" dirty="0" smtClean="0"/>
              <a:t>{</a:t>
            </a:r>
            <a:r>
              <a:rPr lang="ru-RU" sz="2000" dirty="0" smtClean="0"/>
              <a:t>изменение знака переменной </a:t>
            </a:r>
            <a:r>
              <a:rPr lang="en-US" sz="2000" dirty="0" smtClean="0"/>
              <a:t>x}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if </a:t>
            </a:r>
            <a:r>
              <a:rPr lang="en-US" dirty="0" err="1" smtClean="0"/>
              <a:t>a+b</a:t>
            </a:r>
            <a:r>
              <a:rPr lang="en-US" dirty="0" smtClean="0"/>
              <a:t>&lt;c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then begin 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				</a:t>
            </a:r>
            <a:r>
              <a:rPr lang="en-US" dirty="0" smtClean="0"/>
              <a:t>z:=x; </a:t>
            </a:r>
            <a:r>
              <a:rPr lang="en-US" sz="2000" dirty="0" smtClean="0"/>
              <a:t>{</a:t>
            </a:r>
            <a:r>
              <a:rPr lang="ru-RU" sz="2000" dirty="0" smtClean="0"/>
              <a:t>обмен значениями переменными </a:t>
            </a:r>
            <a:r>
              <a:rPr lang="en-US" sz="2000" dirty="0" smtClean="0"/>
              <a:t>x </a:t>
            </a:r>
            <a:r>
              <a:rPr lang="ru-RU" sz="2000" dirty="0" smtClean="0"/>
              <a:t>и </a:t>
            </a:r>
            <a:r>
              <a:rPr lang="en-US" sz="2000" dirty="0" smtClean="0"/>
              <a:t>y}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x:=y;</a:t>
            </a:r>
          </a:p>
          <a:p>
            <a:pPr>
              <a:buNone/>
            </a:pPr>
            <a:r>
              <a:rPr lang="en-US" dirty="0" smtClean="0"/>
              <a:t>				y:=z;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			        end;</a:t>
            </a:r>
          </a:p>
          <a:p>
            <a:pPr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 качестве выполняемого в условном операторе действия может быть другой условный оператор.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Например, 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sqr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(x)</a:t>
            </a:r>
            <a:r>
              <a:rPr lang="en-US" dirty="0" smtClean="0"/>
              <a:t>+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sqr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(y)</a:t>
            </a:r>
            <a:r>
              <a:rPr lang="en-US" dirty="0" smtClean="0"/>
              <a:t>&gt;1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then </a:t>
            </a:r>
          </a:p>
          <a:p>
            <a:pPr>
              <a:buNone/>
            </a:pPr>
            <a:r>
              <a:rPr lang="en-US" dirty="0" smtClean="0"/>
              <a:t>				    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US" dirty="0" smtClean="0"/>
              <a:t>  x&gt;y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US" dirty="0" smtClean="0"/>
              <a:t> z:=0 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						else</a:t>
            </a:r>
            <a:r>
              <a:rPr lang="en-US" dirty="0" smtClean="0"/>
              <a:t> z:=1;</a:t>
            </a:r>
          </a:p>
          <a:p>
            <a:pPr marL="95250" indent="266700">
              <a:buNone/>
            </a:pPr>
            <a:r>
              <a:rPr lang="ru-RU" dirty="0" smtClean="0"/>
              <a:t>При такой форме записи, использующей сдвиг вправо для каждого внутреннего действия, легко понять, к какому из двух слов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ru-RU" dirty="0" smtClean="0"/>
              <a:t> относится слово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ru-RU" dirty="0" smtClean="0"/>
              <a:t>.</a:t>
            </a:r>
            <a:endParaRPr lang="en-US" dirty="0" smtClean="0"/>
          </a:p>
          <a:p>
            <a:pPr marL="95250" indent="266700" algn="just">
              <a:buNone/>
            </a:pPr>
            <a:r>
              <a:rPr lang="ru-RU" dirty="0" smtClean="0"/>
              <a:t>Если этот оператор записать в одну строку, то ответ будет неоднозначным. Транслятор поступает следующим образом. Встретив сложную конструкцию из вложенных  условных операторов, он анализирует её с конца, приписывая последнее найденное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/>
              <a:t>первому встреченному при просмотре справа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/>
              <a:t>налево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Пример программы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400288" cy="4525963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smtClean="0">
                <a:solidFill>
                  <a:srgbClr val="FF0000"/>
                </a:solidFill>
              </a:rPr>
              <a:t>Пусть для двух целых чисел надо определить, являются они четными или нет. </a:t>
            </a:r>
          </a:p>
          <a:p>
            <a:r>
              <a:rPr lang="ru-RU" dirty="0" smtClean="0"/>
              <a:t>Для проверки четности используем условие: остаток от деления на 2 четного числа равен 0.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14678" y="1600200"/>
            <a:ext cx="5472122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program</a:t>
            </a:r>
            <a:r>
              <a:rPr lang="en-US" dirty="0" smtClean="0"/>
              <a:t> E3;</a:t>
            </a:r>
          </a:p>
          <a:p>
            <a:pPr>
              <a:buNone/>
            </a:pPr>
            <a:r>
              <a:rPr lang="en-US" sz="2900" b="1" dirty="0" smtClean="0">
                <a:solidFill>
                  <a:schemeClr val="tx2">
                    <a:lumMod val="75000"/>
                  </a:schemeClr>
                </a:solidFill>
              </a:rPr>
              <a:t>var</a:t>
            </a:r>
            <a:r>
              <a:rPr lang="en-US" dirty="0" smtClean="0"/>
              <a:t> a,b: integer;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/>
              <a:t>   writeln 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'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введите два целых числа‘ </a:t>
            </a:r>
            <a:r>
              <a:rPr lang="ru-RU" dirty="0" smtClean="0"/>
              <a:t>)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readln (a,b);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if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/>
              <a:t>a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mod</a:t>
            </a:r>
            <a:r>
              <a:rPr lang="en-US" dirty="0" smtClean="0"/>
              <a:t> 2 = 0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US" dirty="0" smtClean="0"/>
              <a:t> writeln 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'a-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четное'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	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US" dirty="0" smtClean="0"/>
              <a:t> writeln 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'b-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нечетное</a:t>
            </a:r>
            <a:r>
              <a:rPr lang="ru-RU" dirty="0" smtClean="0"/>
              <a:t>');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US" dirty="0" smtClean="0"/>
              <a:t> b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mod</a:t>
            </a:r>
            <a:r>
              <a:rPr lang="en-US" dirty="0" smtClean="0"/>
              <a:t> 2 = 0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US" dirty="0" smtClean="0"/>
              <a:t> writeln 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'b-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четно</a:t>
            </a:r>
            <a:r>
              <a:rPr lang="ru-RU" dirty="0" smtClean="0"/>
              <a:t>е')</a:t>
            </a:r>
          </a:p>
          <a:p>
            <a:pPr>
              <a:buNone/>
            </a:pPr>
            <a:r>
              <a:rPr lang="ru-RU" dirty="0" smtClean="0"/>
              <a:t>                 	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US" dirty="0" smtClean="0"/>
              <a:t> writeln 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'a-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нечетное</a:t>
            </a:r>
            <a:r>
              <a:rPr lang="ru-RU" dirty="0" smtClean="0"/>
              <a:t>')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end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/>
          <a:lstStyle/>
          <a:p>
            <a:r>
              <a:rPr lang="ru-RU" dirty="0" smtClean="0"/>
              <a:t>Логические выражения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Алгоритм решения квадратного уравнения содержит проверку условия </a:t>
            </a:r>
            <a:r>
              <a:rPr lang="en-US" sz="2000" b="1" dirty="0" smtClean="0">
                <a:solidFill>
                  <a:srgbClr val="FF0000"/>
                </a:solidFill>
              </a:rPr>
              <a:t>d&lt;0</a:t>
            </a:r>
            <a:r>
              <a:rPr lang="ru-RU" sz="2000" b="1" dirty="0" smtClean="0">
                <a:solidFill>
                  <a:srgbClr val="FF0000"/>
                </a:solidFill>
              </a:rPr>
              <a:t>.</a:t>
            </a:r>
            <a:r>
              <a:rPr lang="ru-RU" sz="2000" dirty="0" smtClean="0"/>
              <a:t>  </a:t>
            </a:r>
          </a:p>
          <a:p>
            <a:r>
              <a:rPr lang="ru-RU" sz="2000" dirty="0" smtClean="0"/>
              <a:t>Два значения, </a:t>
            </a:r>
            <a:r>
              <a:rPr lang="en-US" sz="2000" dirty="0" smtClean="0"/>
              <a:t>d </a:t>
            </a:r>
            <a:r>
              <a:rPr lang="ru-RU" sz="2000" dirty="0" smtClean="0"/>
              <a:t>и 0, связаны отношением </a:t>
            </a:r>
            <a:r>
              <a:rPr lang="en-US" sz="2000" dirty="0" smtClean="0"/>
              <a:t>&lt; </a:t>
            </a:r>
            <a:r>
              <a:rPr lang="ru-RU" sz="2000" dirty="0" smtClean="0"/>
              <a:t>- меньше.</a:t>
            </a:r>
          </a:p>
          <a:p>
            <a:r>
              <a:rPr lang="ru-RU" sz="2000" dirty="0" smtClean="0"/>
              <a:t>Если условие выполняется, то говорят, что соответствующее выражение </a:t>
            </a:r>
            <a:r>
              <a:rPr lang="ru-RU" sz="2000" dirty="0" smtClean="0">
                <a:solidFill>
                  <a:srgbClr val="FF0000"/>
                </a:solidFill>
              </a:rPr>
              <a:t>истинно</a:t>
            </a:r>
            <a:r>
              <a:rPr lang="ru-RU" sz="2000" dirty="0" smtClean="0"/>
              <a:t>, если не выполняется – выражение </a:t>
            </a:r>
            <a:r>
              <a:rPr lang="ru-RU" sz="2000" dirty="0" smtClean="0">
                <a:solidFill>
                  <a:srgbClr val="FF0000"/>
                </a:solidFill>
              </a:rPr>
              <a:t>ложно</a:t>
            </a:r>
            <a:r>
              <a:rPr lang="ru-RU" sz="2000" dirty="0" smtClean="0"/>
              <a:t>. Речь идет о логическом выражении. 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Для построения сложных условий в Паскале имеются логические операции </a:t>
            </a:r>
            <a:r>
              <a:rPr lang="en-US" sz="2000" b="1" dirty="0" smtClean="0"/>
              <a:t>and</a:t>
            </a:r>
            <a:r>
              <a:rPr lang="en-US" sz="2000" dirty="0" smtClean="0"/>
              <a:t> (</a:t>
            </a:r>
            <a:r>
              <a:rPr lang="ru-RU" sz="2000" dirty="0" smtClean="0"/>
              <a:t>и</a:t>
            </a:r>
            <a:r>
              <a:rPr lang="en-US" sz="2000" dirty="0" smtClean="0"/>
              <a:t>), </a:t>
            </a:r>
            <a:r>
              <a:rPr lang="en-US" sz="2000" b="1" dirty="0" smtClean="0"/>
              <a:t>or</a:t>
            </a:r>
            <a:r>
              <a:rPr lang="ru-RU" sz="2000" dirty="0" smtClean="0"/>
              <a:t>(или) и </a:t>
            </a:r>
            <a:r>
              <a:rPr lang="en-US" sz="2000" b="1" dirty="0" smtClean="0"/>
              <a:t>not</a:t>
            </a:r>
            <a:r>
              <a:rPr lang="ru-RU" sz="2000" dirty="0" smtClean="0"/>
              <a:t>(не)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ru-RU" sz="2000" dirty="0" smtClean="0"/>
              <a:t>Обозначим истинное значение через 1 или ложное через 0, построим таблицы истинности для этих операций.</a:t>
            </a:r>
            <a:endParaRPr lang="ru-RU" sz="20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Таблицы истинности </a:t>
            </a:r>
            <a:br>
              <a:rPr lang="ru-RU" dirty="0" smtClean="0"/>
            </a:br>
            <a:r>
              <a:rPr lang="ru-RU" dirty="0" smtClean="0"/>
              <a:t>для логических операций</a:t>
            </a:r>
            <a:endParaRPr lang="ru-RU" dirty="0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1928802"/>
          <a:ext cx="3357585" cy="2286015"/>
        </p:xfrm>
        <a:graphic>
          <a:graphicData uri="http://schemas.openxmlformats.org/drawingml/2006/table">
            <a:tbl>
              <a:tblPr/>
              <a:tblGrid>
                <a:gridCol w="783070"/>
                <a:gridCol w="783070"/>
                <a:gridCol w="1791445"/>
              </a:tblGrid>
              <a:tr h="45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X and Y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628" y="1928802"/>
          <a:ext cx="3000395" cy="2214575"/>
        </p:xfrm>
        <a:graphic>
          <a:graphicData uri="http://schemas.openxmlformats.org/drawingml/2006/table">
            <a:tbl>
              <a:tblPr/>
              <a:tblGrid>
                <a:gridCol w="699765"/>
                <a:gridCol w="699765"/>
                <a:gridCol w="1600865"/>
              </a:tblGrid>
              <a:tr h="44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X or Y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928926" y="4786321"/>
          <a:ext cx="2714644" cy="1500198"/>
        </p:xfrm>
        <a:graphic>
          <a:graphicData uri="http://schemas.openxmlformats.org/drawingml/2006/table">
            <a:tbl>
              <a:tblPr/>
              <a:tblGrid>
                <a:gridCol w="825692"/>
                <a:gridCol w="1888952"/>
              </a:tblGrid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not X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Примеры построения сложных логических выражений.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Пример 1.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Пусть требуется определить, </a:t>
            </a:r>
            <a:r>
              <a:rPr lang="ru-RU" u="sng" dirty="0" smtClean="0"/>
              <a:t>принадлежит ли точка с координатой 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u="sng" dirty="0" smtClean="0"/>
              <a:t>отрезку </a:t>
            </a:r>
            <a:r>
              <a:rPr lang="en-US" u="sng" dirty="0" smtClean="0"/>
              <a:t>[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a;b</a:t>
            </a:r>
            <a:r>
              <a:rPr lang="en-US" u="sng" dirty="0" smtClean="0"/>
              <a:t>]</a:t>
            </a:r>
            <a:r>
              <a:rPr lang="ru-RU" u="sng" dirty="0" smtClean="0"/>
              <a:t>. </a:t>
            </a:r>
          </a:p>
          <a:p>
            <a:r>
              <a:rPr lang="ru-RU" dirty="0" smtClean="0"/>
              <a:t>Если записать это условие двойным неравенством, то читать его надо так: </a:t>
            </a:r>
            <a:br>
              <a:rPr lang="ru-RU" dirty="0" smtClean="0"/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 smtClean="0"/>
              <a:t>меньше либо равен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и больше либо равен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dirty="0" smtClean="0">
                <a:solidFill>
                  <a:srgbClr val="FF0000"/>
                </a:solidFill>
              </a:rPr>
              <a:t>). </a:t>
            </a:r>
          </a:p>
          <a:p>
            <a:r>
              <a:rPr lang="ru-RU" dirty="0" smtClean="0"/>
              <a:t>Отношение «меньше либо равно» в Паскале записывается двумя знаками. 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Аналогично записывается и «больше либо равно».</a:t>
            </a:r>
          </a:p>
          <a:p>
            <a:r>
              <a:rPr lang="ru-RU" dirty="0" smtClean="0"/>
              <a:t>Однако в Паскале нельзя записывать двойное неравенство. Используя логическую операцию </a:t>
            </a:r>
            <a:r>
              <a:rPr lang="en-US" dirty="0" smtClean="0"/>
              <a:t>and </a:t>
            </a:r>
            <a:r>
              <a:rPr lang="ru-RU" dirty="0" smtClean="0"/>
              <a:t>(и), запишем: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x&gt;=a</a:t>
            </a:r>
            <a:r>
              <a:rPr lang="ru-RU" b="1" dirty="0" smtClean="0">
                <a:solidFill>
                  <a:srgbClr val="FF0000"/>
                </a:solidFill>
              </a:rPr>
              <a:t>) </a:t>
            </a:r>
            <a:r>
              <a:rPr lang="en-US" b="1" dirty="0" smtClean="0">
                <a:solidFill>
                  <a:srgbClr val="FF0000"/>
                </a:solidFill>
              </a:rPr>
              <a:t>and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&lt;=b</a:t>
            </a:r>
            <a:r>
              <a:rPr lang="en-US" b="1" dirty="0" smtClean="0">
                <a:solidFill>
                  <a:srgbClr val="FF0000"/>
                </a:solidFill>
              </a:rPr>
              <a:t>).</a:t>
            </a:r>
          </a:p>
          <a:p>
            <a:r>
              <a:rPr lang="ru-RU" dirty="0" smtClean="0"/>
              <a:t>Отношения, между которыми стоит логическая операция, заключается в круглые скобки.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Примеры построения сложных логических выражений.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40188" cy="6397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Пример 2.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1916832"/>
            <a:ext cx="4040188" cy="468312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Имеется прямоугольное отверстие со сторонами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и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кирпич с ребрами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x, y, 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Требуется составить условие прохождения кирпича в отверстие.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(рис.3)</a:t>
            </a:r>
            <a:endParaRPr lang="ru-RU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Кирпич пройдет в прямоугольное отверстие, если выполняется сложное условие: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a&gt;=x</a:t>
            </a:r>
            <a:r>
              <a:rPr lang="ru-RU" b="1" dirty="0" smtClean="0">
                <a:solidFill>
                  <a:srgbClr val="FF0000"/>
                </a:solidFill>
              </a:rPr>
              <a:t>) </a:t>
            </a:r>
            <a:r>
              <a:rPr lang="en-US" b="1" dirty="0" smtClean="0">
                <a:solidFill>
                  <a:srgbClr val="FF0000"/>
                </a:solidFill>
              </a:rPr>
              <a:t>and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&gt;=y</a:t>
            </a:r>
            <a:r>
              <a:rPr lang="en-US" b="1" dirty="0" smtClean="0">
                <a:solidFill>
                  <a:srgbClr val="FF0000"/>
                </a:solidFill>
              </a:rPr>
              <a:t>) or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a&gt;=y</a:t>
            </a:r>
            <a:r>
              <a:rPr lang="ru-RU" b="1" dirty="0" smtClean="0">
                <a:solidFill>
                  <a:srgbClr val="FF0000"/>
                </a:solidFill>
              </a:rPr>
              <a:t>) </a:t>
            </a:r>
            <a:r>
              <a:rPr lang="en-US" b="1" dirty="0" smtClean="0">
                <a:solidFill>
                  <a:srgbClr val="FF0000"/>
                </a:solidFill>
              </a:rPr>
              <a:t>and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&gt;=x</a:t>
            </a:r>
            <a:r>
              <a:rPr lang="en-US" b="1" dirty="0" smtClean="0">
                <a:solidFill>
                  <a:srgbClr val="FF0000"/>
                </a:solidFill>
              </a:rPr>
              <a:t>) or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a&gt;=x</a:t>
            </a:r>
            <a:r>
              <a:rPr lang="ru-RU" b="1" dirty="0" smtClean="0">
                <a:solidFill>
                  <a:srgbClr val="FF0000"/>
                </a:solidFill>
              </a:rPr>
              <a:t>) </a:t>
            </a:r>
            <a:r>
              <a:rPr lang="en-US" b="1" dirty="0" smtClean="0">
                <a:solidFill>
                  <a:srgbClr val="FF0000"/>
                </a:solidFill>
              </a:rPr>
              <a:t>and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&gt;=z</a:t>
            </a:r>
            <a:r>
              <a:rPr lang="en-US" b="1" dirty="0" smtClean="0">
                <a:solidFill>
                  <a:srgbClr val="FF0000"/>
                </a:solidFill>
              </a:rPr>
              <a:t>) or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a&gt;=z</a:t>
            </a:r>
            <a:r>
              <a:rPr lang="ru-RU" b="1" dirty="0" smtClean="0">
                <a:solidFill>
                  <a:srgbClr val="FF0000"/>
                </a:solidFill>
              </a:rPr>
              <a:t>) </a:t>
            </a:r>
            <a:r>
              <a:rPr lang="en-US" b="1" dirty="0" smtClean="0">
                <a:solidFill>
                  <a:srgbClr val="FF0000"/>
                </a:solidFill>
              </a:rPr>
              <a:t>and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&gt;=x</a:t>
            </a:r>
            <a:r>
              <a:rPr lang="en-US" b="1" dirty="0" smtClean="0">
                <a:solidFill>
                  <a:srgbClr val="FF0000"/>
                </a:solidFill>
              </a:rPr>
              <a:t>) or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a&gt;=y</a:t>
            </a:r>
            <a:r>
              <a:rPr lang="ru-RU" b="1" dirty="0" smtClean="0">
                <a:solidFill>
                  <a:srgbClr val="FF0000"/>
                </a:solidFill>
              </a:rPr>
              <a:t>) </a:t>
            </a:r>
            <a:r>
              <a:rPr lang="en-US" b="1" dirty="0" smtClean="0">
                <a:solidFill>
                  <a:srgbClr val="FF0000"/>
                </a:solidFill>
              </a:rPr>
              <a:t>and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&gt;=z</a:t>
            </a:r>
            <a:r>
              <a:rPr lang="en-US" b="1" dirty="0" smtClean="0">
                <a:solidFill>
                  <a:srgbClr val="FF0000"/>
                </a:solidFill>
              </a:rPr>
              <a:t>) or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a&gt;=z</a:t>
            </a:r>
            <a:r>
              <a:rPr lang="ru-RU" b="1" dirty="0" smtClean="0">
                <a:solidFill>
                  <a:srgbClr val="FF0000"/>
                </a:solidFill>
              </a:rPr>
              <a:t>) </a:t>
            </a:r>
            <a:r>
              <a:rPr lang="en-US" b="1" dirty="0" smtClean="0">
                <a:solidFill>
                  <a:srgbClr val="FF0000"/>
                </a:solidFill>
              </a:rPr>
              <a:t>and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&gt;=y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Рис.3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786314" y="4929198"/>
            <a:ext cx="3471858" cy="168275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Для трех граней шесть условий получается потому, что можно каждую грань повернуть на 90° и проверить для каждой грани два случая.</a:t>
            </a:r>
            <a:endParaRPr lang="ru-RU" dirty="0"/>
          </a:p>
        </p:txBody>
      </p:sp>
      <p:sp>
        <p:nvSpPr>
          <p:cNvPr id="18" name="Дата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18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6929454" y="1428736"/>
            <a:ext cx="1857356" cy="1818987"/>
            <a:chOff x="5500694" y="1285860"/>
            <a:chExt cx="2500330" cy="2390491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5500694" y="1285860"/>
              <a:ext cx="2500330" cy="785818"/>
            </a:xfrm>
            <a:prstGeom prst="rect">
              <a:avLst/>
            </a:prstGeom>
            <a:ln/>
            <a:scene3d>
              <a:camera prst="isometricTopUp"/>
              <a:lightRig rig="threePt" dir="t"/>
            </a:scene3d>
            <a:sp3d>
              <a:bevelT w="0" h="203200"/>
              <a:bevelB w="0" h="1250950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72132" y="3214686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29454" y="2928934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15074" y="2500306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endParaRPr lang="ru-RU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57752" y="3357562"/>
            <a:ext cx="1857388" cy="1285884"/>
            <a:chOff x="357158" y="785794"/>
            <a:chExt cx="2214578" cy="1461797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57158" y="785794"/>
              <a:ext cx="1785950" cy="1000132"/>
            </a:xfrm>
            <a:prstGeom prst="rect">
              <a:avLst/>
            </a:prstGeom>
            <a:ln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00100" y="1785926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14546" y="1071546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Примеры построения сложных логических выражений.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Пример 3.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2174875"/>
            <a:ext cx="2786082" cy="382589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Определить принадлежность точки фигуре. </a:t>
            </a:r>
          </a:p>
          <a:p>
            <a:r>
              <a:rPr lang="ru-RU" dirty="0" smtClean="0"/>
              <a:t>Пусть фигура задана ограничивающими ее прямыми (рис.4).</a:t>
            </a:r>
          </a:p>
          <a:p>
            <a:r>
              <a:rPr lang="ru-RU" dirty="0" smtClean="0"/>
              <a:t>Для каждой прямой определим полуплоскость, в которой находится фигура – треугольник </a:t>
            </a:r>
            <a:r>
              <a:rPr lang="en-US" dirty="0" smtClean="0"/>
              <a:t>ABC</a:t>
            </a:r>
            <a:r>
              <a:rPr lang="ru-RU" dirty="0" smtClean="0"/>
              <a:t>. Полуплоскость задается неравенством.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Рис.4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72066" y="2000240"/>
            <a:ext cx="3643338" cy="385765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Полуплоскость, находящаяся выше оси </a:t>
            </a:r>
            <a:r>
              <a:rPr lang="en-US" dirty="0" smtClean="0"/>
              <a:t>x </a:t>
            </a:r>
            <a:r>
              <a:rPr lang="ru-RU" dirty="0" smtClean="0"/>
              <a:t>определяется неравенством </a:t>
            </a:r>
            <a:r>
              <a:rPr lang="en-US" dirty="0" smtClean="0"/>
              <a:t>y&gt;0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Полуплоскость, находящаяся справа от прямой, соединяющей точки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</a:t>
            </a:r>
            <a:r>
              <a:rPr lang="ru-RU" dirty="0" smtClean="0"/>
              <a:t>(</a:t>
            </a:r>
            <a:r>
              <a:rPr lang="en-US" dirty="0" smtClean="0"/>
              <a:t>-</a:t>
            </a:r>
            <a:r>
              <a:rPr lang="ru-RU" dirty="0" smtClean="0"/>
              <a:t>1;0)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(0;2) задается неравенством </a:t>
            </a:r>
            <a:r>
              <a:rPr lang="en-US" dirty="0" smtClean="0"/>
              <a:t>y</a:t>
            </a:r>
            <a:r>
              <a:rPr lang="ru-RU" dirty="0" smtClean="0"/>
              <a:t>-2</a:t>
            </a:r>
            <a:r>
              <a:rPr lang="en-US" dirty="0" smtClean="0"/>
              <a:t>x-2&lt;0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Полуплоскость, находящаяся слева от прямой, соединяющей точки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</a:t>
            </a:r>
            <a:r>
              <a:rPr lang="ru-RU" dirty="0" smtClean="0"/>
              <a:t>(1;0)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(0;2) задается неравенством </a:t>
            </a:r>
            <a:r>
              <a:rPr lang="en-US" dirty="0" smtClean="0"/>
              <a:t>y+</a:t>
            </a:r>
            <a:r>
              <a:rPr lang="ru-RU" dirty="0" smtClean="0"/>
              <a:t>2</a:t>
            </a:r>
            <a:r>
              <a:rPr lang="en-US" dirty="0" smtClean="0"/>
              <a:t>x-2&lt;0</a:t>
            </a:r>
            <a:r>
              <a:rPr lang="ru-RU" dirty="0" smtClean="0"/>
              <a:t>.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19</a:t>
            </a:fld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3071802" y="2071678"/>
            <a:ext cx="1928826" cy="2521341"/>
            <a:chOff x="6000760" y="1479163"/>
            <a:chExt cx="1928826" cy="2521341"/>
          </a:xfrm>
        </p:grpSpPr>
        <p:cxnSp>
          <p:nvCxnSpPr>
            <p:cNvPr id="8" name="Прямая со стрелкой 7"/>
            <p:cNvCxnSpPr/>
            <p:nvPr/>
          </p:nvCxnSpPr>
          <p:spPr>
            <a:xfrm>
              <a:off x="6000760" y="3193675"/>
              <a:ext cx="1850098" cy="112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rot="5400000" flipH="1" flipV="1">
              <a:off x="5724622" y="2739396"/>
              <a:ext cx="2521341" cy="87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6200000" flipV="1">
              <a:off x="6677406" y="2492588"/>
              <a:ext cx="1008536" cy="3936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6283768" y="2492588"/>
              <a:ext cx="1008536" cy="3936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260401" y="3193675"/>
              <a:ext cx="1968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1</a:t>
              </a:r>
              <a:endParaRPr lang="ru-RU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94398" y="3193675"/>
              <a:ext cx="4636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-1</a:t>
              </a:r>
              <a:endParaRPr lang="ru-RU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15140" y="2000240"/>
              <a:ext cx="1968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2</a:t>
              </a:r>
              <a:endParaRPr lang="ru-RU" sz="16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15140" y="1500174"/>
              <a:ext cx="1968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32767" y="3193675"/>
              <a:ext cx="1968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86512" y="2857496"/>
              <a:ext cx="2755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84855" y="1832151"/>
              <a:ext cx="2755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86644" y="2857496"/>
              <a:ext cx="2755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643042" y="5643578"/>
            <a:ext cx="6572296" cy="928694"/>
          </a:xfrm>
          <a:prstGeom prst="rect">
            <a:avLst/>
          </a:prstGeo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algn="ctr">
              <a:spcBef>
                <a:spcPct val="20000"/>
              </a:spcBef>
            </a:pPr>
            <a:r>
              <a:rPr lang="ru-RU" sz="4300" b="1" dirty="0" smtClean="0"/>
              <a:t>Условие принадлежности точки (</a:t>
            </a:r>
            <a:r>
              <a:rPr lang="en-US" sz="4300" b="1" dirty="0" smtClean="0"/>
              <a:t>x;y</a:t>
            </a:r>
            <a:r>
              <a:rPr lang="ru-RU" sz="4300" b="1" dirty="0" smtClean="0"/>
              <a:t>)</a:t>
            </a:r>
            <a:r>
              <a:rPr lang="en-US" sz="4300" b="1" dirty="0" smtClean="0"/>
              <a:t> </a:t>
            </a:r>
            <a:r>
              <a:rPr lang="ru-RU" sz="4300" b="1" dirty="0" smtClean="0"/>
              <a:t>фигуре:</a:t>
            </a:r>
            <a:r>
              <a:rPr lang="en-US" sz="4300" b="1" dirty="0" smtClean="0"/>
              <a:t/>
            </a:r>
            <a:br>
              <a:rPr lang="en-US" sz="4300" b="1" dirty="0" smtClean="0"/>
            </a:br>
            <a:r>
              <a:rPr lang="en-US" sz="4300" b="1" dirty="0" smtClean="0">
                <a:solidFill>
                  <a:srgbClr val="FF0000"/>
                </a:solidFill>
              </a:rPr>
              <a:t>(y&gt;0)and(y</a:t>
            </a:r>
            <a:r>
              <a:rPr lang="ru-RU" sz="4300" b="1" dirty="0" smtClean="0">
                <a:solidFill>
                  <a:srgbClr val="FF0000"/>
                </a:solidFill>
              </a:rPr>
              <a:t>-2</a:t>
            </a:r>
            <a:r>
              <a:rPr lang="en-US" sz="4300" b="1" dirty="0" smtClean="0">
                <a:solidFill>
                  <a:srgbClr val="FF0000"/>
                </a:solidFill>
              </a:rPr>
              <a:t>*x-2&lt;0)and(y+</a:t>
            </a:r>
            <a:r>
              <a:rPr lang="ru-RU" sz="4300" b="1" dirty="0" smtClean="0">
                <a:solidFill>
                  <a:srgbClr val="FF0000"/>
                </a:solidFill>
              </a:rPr>
              <a:t>2</a:t>
            </a:r>
            <a:r>
              <a:rPr lang="en-US" sz="4300" b="1" dirty="0" smtClean="0">
                <a:solidFill>
                  <a:srgbClr val="FF0000"/>
                </a:solidFill>
              </a:rPr>
              <a:t>*x-2&lt;0)</a:t>
            </a:r>
            <a:endParaRPr lang="ru-RU" sz="43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Условный оператор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Тема 4.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7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/>
          <p:nvPr/>
        </p:nvGrpSpPr>
        <p:grpSpPr>
          <a:xfrm>
            <a:off x="2285984" y="214290"/>
            <a:ext cx="4643470" cy="5500726"/>
            <a:chOff x="1357290" y="214290"/>
            <a:chExt cx="3500462" cy="3643338"/>
          </a:xfrm>
        </p:grpSpPr>
        <p:cxnSp>
          <p:nvCxnSpPr>
            <p:cNvPr id="8" name="Прямая со стрелкой 7"/>
            <p:cNvCxnSpPr/>
            <p:nvPr/>
          </p:nvCxnSpPr>
          <p:spPr>
            <a:xfrm>
              <a:off x="1357290" y="2714620"/>
              <a:ext cx="335758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rot="5400000" flipH="1" flipV="1">
              <a:off x="1358084" y="2070884"/>
              <a:ext cx="35719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6200000" flipV="1">
              <a:off x="2786050" y="1643050"/>
              <a:ext cx="1428760" cy="7143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2071670" y="1643050"/>
              <a:ext cx="1428760" cy="7143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643306" y="2714620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1</a:t>
              </a:r>
              <a:endParaRPr lang="ru-RU" sz="24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71670" y="2714620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-1</a:t>
              </a:r>
              <a:endParaRPr lang="ru-RU" sz="24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86050" y="100010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2</a:t>
              </a:r>
              <a:endParaRPr lang="ru-RU" sz="24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4612" y="214290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00562" y="2714620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71670" y="2214554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43240" y="785794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86182" y="2143116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428728" y="5286388"/>
            <a:ext cx="6572296" cy="928694"/>
          </a:xfrm>
          <a:prstGeom prst="rect">
            <a:avLst/>
          </a:prstGeo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algn="ctr">
              <a:spcBef>
                <a:spcPct val="20000"/>
              </a:spcBef>
            </a:pPr>
            <a:r>
              <a:rPr lang="ru-RU" sz="4300" b="1" dirty="0" smtClean="0"/>
              <a:t>Условие принадлежности точки (</a:t>
            </a:r>
            <a:r>
              <a:rPr lang="en-US" sz="4300" b="1" dirty="0" smtClean="0"/>
              <a:t>x;y</a:t>
            </a:r>
            <a:r>
              <a:rPr lang="ru-RU" sz="4300" b="1" dirty="0" smtClean="0"/>
              <a:t>)</a:t>
            </a:r>
            <a:r>
              <a:rPr lang="en-US" sz="4300" b="1" dirty="0" smtClean="0"/>
              <a:t> </a:t>
            </a:r>
            <a:r>
              <a:rPr lang="ru-RU" sz="4300" b="1" dirty="0" smtClean="0"/>
              <a:t>фигуре:</a:t>
            </a:r>
            <a:r>
              <a:rPr lang="en-US" sz="4300" b="1" dirty="0" smtClean="0"/>
              <a:t/>
            </a:r>
            <a:br>
              <a:rPr lang="en-US" sz="4300" b="1" dirty="0" smtClean="0"/>
            </a:br>
            <a:r>
              <a:rPr lang="en-US" sz="4300" b="1" dirty="0" smtClean="0">
                <a:solidFill>
                  <a:srgbClr val="FF0000"/>
                </a:solidFill>
              </a:rPr>
              <a:t>(y&gt;0)and(y</a:t>
            </a:r>
            <a:r>
              <a:rPr lang="ru-RU" sz="4300" b="1" dirty="0" smtClean="0">
                <a:solidFill>
                  <a:srgbClr val="FF0000"/>
                </a:solidFill>
              </a:rPr>
              <a:t>-2</a:t>
            </a:r>
            <a:r>
              <a:rPr lang="en-US" sz="4300" b="1" dirty="0" smtClean="0">
                <a:solidFill>
                  <a:srgbClr val="FF0000"/>
                </a:solidFill>
              </a:rPr>
              <a:t>*x-2&lt;0)and(y+</a:t>
            </a:r>
            <a:r>
              <a:rPr lang="ru-RU" sz="4300" b="1" dirty="0" smtClean="0">
                <a:solidFill>
                  <a:srgbClr val="FF0000"/>
                </a:solidFill>
              </a:rPr>
              <a:t>2</a:t>
            </a:r>
            <a:r>
              <a:rPr lang="en-US" sz="4300" b="1" dirty="0" smtClean="0">
                <a:solidFill>
                  <a:srgbClr val="FF0000"/>
                </a:solidFill>
              </a:rPr>
              <a:t>*x-2&lt;0)</a:t>
            </a:r>
            <a:endParaRPr lang="ru-RU" sz="4300" b="1" dirty="0" smtClean="0">
              <a:solidFill>
                <a:srgbClr val="FF0000"/>
              </a:solidFill>
            </a:endParaRPr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Примеры построения сложных логических выражений.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Пример 4.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Приведем пример программы определения существования треугольника со сторонами </a:t>
            </a:r>
            <a:r>
              <a:rPr lang="en-US" dirty="0" smtClean="0"/>
              <a:t>a</a:t>
            </a:r>
            <a:r>
              <a:rPr lang="ru-RU" dirty="0" smtClean="0"/>
              <a:t>,</a:t>
            </a:r>
            <a:r>
              <a:rPr lang="en-US" dirty="0" smtClean="0"/>
              <a:t> b</a:t>
            </a:r>
            <a:r>
              <a:rPr lang="ru-RU" dirty="0" smtClean="0"/>
              <a:t> и</a:t>
            </a:r>
            <a:r>
              <a:rPr lang="en-US" dirty="0" smtClean="0"/>
              <a:t> c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Условие существования треугольника известно из геометрии: сумма двух сторон должна быть больше третьей. </a:t>
            </a:r>
          </a:p>
          <a:p>
            <a:r>
              <a:rPr lang="ru-RU" dirty="0" smtClean="0"/>
              <a:t>Следовательно, для всех сторон «сумма двух больше третьей» должно выполняться.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program</a:t>
            </a:r>
            <a:r>
              <a:rPr lang="en-US" dirty="0" smtClean="0"/>
              <a:t> E4;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var</a:t>
            </a:r>
            <a:r>
              <a:rPr lang="en-US" dirty="0" smtClean="0"/>
              <a:t> </a:t>
            </a:r>
            <a:r>
              <a:rPr lang="en-US" dirty="0" err="1" smtClean="0"/>
              <a:t>a,b,c</a:t>
            </a:r>
            <a:r>
              <a:rPr lang="en-US" dirty="0" smtClean="0"/>
              <a:t>: real;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/>
              <a:t>     writeln ('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введите длины трех сторон треугольника</a:t>
            </a:r>
            <a:r>
              <a:rPr lang="en-US" dirty="0" smtClean="0"/>
              <a:t>');</a:t>
            </a:r>
          </a:p>
          <a:p>
            <a:pPr>
              <a:buNone/>
            </a:pPr>
            <a:r>
              <a:rPr lang="en-US" dirty="0" smtClean="0"/>
              <a:t>     readln (</a:t>
            </a:r>
            <a:r>
              <a:rPr lang="en-US" dirty="0" err="1" smtClean="0"/>
              <a:t>a,b,c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write (‘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треугольник со сторонами</a:t>
            </a:r>
            <a:r>
              <a:rPr lang="en-US" dirty="0" smtClean="0"/>
              <a:t>', a,'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dirty="0" smtClean="0"/>
              <a:t>',b,'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dirty="0" smtClean="0"/>
              <a:t>',c);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  if </a:t>
            </a:r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&gt;c) and (</a:t>
            </a:r>
            <a:r>
              <a:rPr lang="en-US" dirty="0" err="1" smtClean="0"/>
              <a:t>b+c</a:t>
            </a:r>
            <a:r>
              <a:rPr lang="en-US" dirty="0" smtClean="0"/>
              <a:t>&gt;a) and (</a:t>
            </a:r>
            <a:r>
              <a:rPr lang="en-US" dirty="0" err="1" smtClean="0"/>
              <a:t>a+c</a:t>
            </a:r>
            <a:r>
              <a:rPr lang="en-US" dirty="0" smtClean="0"/>
              <a:t>&gt;b)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US" dirty="0" smtClean="0"/>
              <a:t> write ('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существует</a:t>
            </a:r>
            <a:r>
              <a:rPr lang="en-US" dirty="0" smtClean="0"/>
              <a:t>')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US" dirty="0" smtClean="0"/>
              <a:t> write ('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 существует</a:t>
            </a:r>
            <a:r>
              <a:rPr lang="en-US" dirty="0" smtClean="0"/>
              <a:t>');</a:t>
            </a:r>
            <a:endParaRPr lang="ru-RU" dirty="0" smtClean="0"/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  readln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end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6929454" y="5786454"/>
            <a:ext cx="1857388" cy="785818"/>
          </a:xfrm>
          <a:prstGeom prst="wedgeRoundRectCallout">
            <a:avLst>
              <a:gd name="adj1" fmla="val -128515"/>
              <a:gd name="adj2" fmla="val -6753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Турбо Паскале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 r="52930" b="48047"/>
          <a:stretch>
            <a:fillRect/>
          </a:stretch>
        </p:blipFill>
        <p:spPr bwMode="auto">
          <a:xfrm>
            <a:off x="1071538" y="214290"/>
            <a:ext cx="742164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транслятор анализирует вложенные условные операторы?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работает неполный условный оператор?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проверить, является ли целое число нечетным?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выполняется логические операции </a:t>
            </a:r>
            <a:r>
              <a:rPr lang="ru-RU" b="1" dirty="0" smtClean="0"/>
              <a:t>и</a:t>
            </a:r>
            <a:r>
              <a:rPr lang="ru-RU" dirty="0" smtClean="0"/>
              <a:t>, </a:t>
            </a:r>
            <a:r>
              <a:rPr lang="ru-RU" b="1" dirty="0" smtClean="0"/>
              <a:t>или</a:t>
            </a:r>
            <a:r>
              <a:rPr lang="ru-RU" dirty="0" smtClean="0"/>
              <a:t>, </a:t>
            </a:r>
            <a:r>
              <a:rPr lang="ru-RU" b="1" dirty="0" smtClean="0"/>
              <a:t>не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 Напишите программы на Паскале для решения следующих задач.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Даны три числа </a:t>
            </a:r>
            <a:r>
              <a:rPr lang="en-US" dirty="0" smtClean="0"/>
              <a:t>a, b </a:t>
            </a:r>
            <a:r>
              <a:rPr lang="ru-RU" dirty="0" smtClean="0"/>
              <a:t>и </a:t>
            </a:r>
            <a:r>
              <a:rPr lang="en-US" dirty="0" smtClean="0"/>
              <a:t>c.</a:t>
            </a:r>
            <a:r>
              <a:rPr lang="ru-RU" dirty="0" smtClean="0"/>
              <a:t> Выясните, верно ли </a:t>
            </a:r>
            <a:r>
              <a:rPr lang="en-US" dirty="0" smtClean="0"/>
              <a:t>a&lt;b&lt;c. </a:t>
            </a:r>
            <a:r>
              <a:rPr lang="ru-RU" dirty="0" smtClean="0"/>
              <a:t>Ответ получите в текстовой форме: верно или неверно.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Даны положительные числа </a:t>
            </a:r>
            <a:r>
              <a:rPr lang="en-US" dirty="0" smtClean="0"/>
              <a:t>a, b, c, x. </a:t>
            </a:r>
            <a:r>
              <a:rPr lang="ru-RU" dirty="0" smtClean="0"/>
              <a:t>Выясните, пройдет ли кирпич с ребрами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a, b, c</a:t>
            </a:r>
            <a:r>
              <a:rPr lang="ru-RU" dirty="0" smtClean="0"/>
              <a:t> в квадратное отверстие со стороной </a:t>
            </a:r>
            <a:r>
              <a:rPr lang="en-US" dirty="0" smtClean="0"/>
              <a:t>x.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Выясните, принадлежит ли числа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 промежутку (-1;1).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Даны числа </a:t>
            </a:r>
            <a:r>
              <a:rPr lang="en-US" dirty="0" smtClean="0"/>
              <a:t>x </a:t>
            </a:r>
            <a:r>
              <a:rPr lang="ru-RU" dirty="0" smtClean="0"/>
              <a:t>и</a:t>
            </a:r>
            <a:r>
              <a:rPr lang="en-US" dirty="0" smtClean="0"/>
              <a:t> y</a:t>
            </a:r>
            <a:r>
              <a:rPr lang="ru-RU" dirty="0" smtClean="0"/>
              <a:t>. Вычислите число </a:t>
            </a:r>
            <a:r>
              <a:rPr lang="en-US" dirty="0" smtClean="0"/>
              <a:t>z</a:t>
            </a:r>
            <a:r>
              <a:rPr lang="ru-RU" dirty="0" smtClean="0"/>
              <a:t>, равное </a:t>
            </a:r>
            <a:r>
              <a:rPr lang="en-US" dirty="0" smtClean="0"/>
              <a:t>x</a:t>
            </a:r>
            <a:r>
              <a:rPr lang="ru-RU" dirty="0" smtClean="0"/>
              <a:t>+</a:t>
            </a:r>
            <a:r>
              <a:rPr lang="en-US" dirty="0" smtClean="0"/>
              <a:t>y</a:t>
            </a:r>
            <a:r>
              <a:rPr lang="ru-RU" dirty="0" smtClean="0"/>
              <a:t>, если </a:t>
            </a:r>
            <a:r>
              <a:rPr lang="en-US" dirty="0" err="1" smtClean="0"/>
              <a:t>x</a:t>
            </a:r>
            <a:r>
              <a:rPr lang="en-US" dirty="0" err="1" smtClean="0">
                <a:sym typeface="Symbol"/>
              </a:rPr>
              <a:t></a:t>
            </a:r>
            <a:r>
              <a:rPr lang="en-US" dirty="0" err="1" smtClean="0"/>
              <a:t>y</a:t>
            </a:r>
            <a:r>
              <a:rPr lang="ru-RU" dirty="0" smtClean="0"/>
              <a:t>, и 1-</a:t>
            </a:r>
            <a:r>
              <a:rPr lang="en-US" dirty="0" smtClean="0"/>
              <a:t>x</a:t>
            </a:r>
            <a:r>
              <a:rPr lang="ru-RU" dirty="0" smtClean="0"/>
              <a:t>+</a:t>
            </a:r>
            <a:r>
              <a:rPr lang="en-US" dirty="0" smtClean="0"/>
              <a:t>y </a:t>
            </a:r>
            <a:r>
              <a:rPr lang="ru-RU" dirty="0" smtClean="0"/>
              <a:t>в противном случае.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Присвойте </a:t>
            </a:r>
            <a:r>
              <a:rPr lang="en-US" dirty="0" smtClean="0"/>
              <a:t>z </a:t>
            </a:r>
            <a:r>
              <a:rPr lang="ru-RU" dirty="0" smtClean="0"/>
              <a:t>значение большего из чисел </a:t>
            </a:r>
            <a:r>
              <a:rPr lang="en-US" dirty="0" smtClean="0"/>
              <a:t>x </a:t>
            </a:r>
            <a:r>
              <a:rPr lang="ru-RU" dirty="0" smtClean="0"/>
              <a:t>и </a:t>
            </a:r>
            <a:r>
              <a:rPr lang="en-US" dirty="0" smtClean="0"/>
              <a:t>y</a:t>
            </a:r>
            <a:r>
              <a:rPr lang="ru-RU" dirty="0" smtClean="0"/>
              <a:t> в том случае, если </a:t>
            </a:r>
            <a:r>
              <a:rPr lang="en-US" dirty="0" smtClean="0"/>
              <a:t>x&lt;0</a:t>
            </a:r>
            <a:r>
              <a:rPr lang="ru-RU" dirty="0" smtClean="0"/>
              <a:t>, и меньшего, если </a:t>
            </a:r>
            <a:r>
              <a:rPr lang="en-US" dirty="0" smtClean="0"/>
              <a:t>x</a:t>
            </a:r>
            <a:r>
              <a:rPr lang="en-US" dirty="0" smtClean="0">
                <a:sym typeface="Symbol"/>
              </a:rPr>
              <a:t>0.</a:t>
            </a:r>
            <a:endParaRPr lang="ru-RU" dirty="0" smtClean="0"/>
          </a:p>
          <a:p>
            <a:pPr marL="514350" indent="-514350">
              <a:buFont typeface="+mj-lt"/>
              <a:buAutoNum type="arabicPeriod" startAt="5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 Напишите программы на Паскале для решения следующих задач.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ru-RU" dirty="0" smtClean="0"/>
              <a:t>Даны три действительных числа. Выберите те из них,  которые принадлежат отрезку </a:t>
            </a:r>
            <a:r>
              <a:rPr lang="en-US" dirty="0" smtClean="0"/>
              <a:t>[1;3].</a:t>
            </a:r>
            <a:endParaRPr lang="ru-RU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ru-RU" dirty="0" smtClean="0"/>
              <a:t>Присвойте величине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 значение наибольшего из трех заданных чисел.</a:t>
            </a:r>
            <a:endParaRPr lang="en-US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ru-RU" dirty="0" smtClean="0"/>
              <a:t>Даны два числа. Выведите первое из них, если оно больше второго, и оба числа, если это не так.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ru-RU" dirty="0" smtClean="0"/>
              <a:t>Проверьте, есть ли среди трех заданных чисел равные.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ru-RU" dirty="0" smtClean="0"/>
              <a:t>Даны два действительных числа. Меньшее из них замените полусуммой этих чисел, а большее  – их произведением.</a:t>
            </a:r>
          </a:p>
          <a:p>
            <a:pPr marL="514350" indent="-514350">
              <a:buFont typeface="+mj-lt"/>
              <a:buAutoNum type="arabicPeriod" startAt="10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 Напишите программы на Паскале для решения следующих задач.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15"/>
            </a:pPr>
            <a:r>
              <a:rPr lang="ru-RU" dirty="0" smtClean="0"/>
              <a:t>Вычислите наименьшее из трех заданных чисел.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ru-RU" dirty="0" smtClean="0"/>
              <a:t>Найдите решение уравнения </a:t>
            </a:r>
            <a:r>
              <a:rPr lang="en-US" dirty="0" err="1" smtClean="0"/>
              <a:t>ax+b</a:t>
            </a:r>
            <a:r>
              <a:rPr lang="en-US" dirty="0" smtClean="0"/>
              <a:t>=0</a:t>
            </a:r>
            <a:r>
              <a:rPr lang="ru-RU" dirty="0" smtClean="0"/>
              <a:t>, если оно существует.</a:t>
            </a:r>
            <a:endParaRPr lang="en-US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ru-RU" dirty="0" smtClean="0"/>
              <a:t>Если данное  число </a:t>
            </a:r>
            <a:r>
              <a:rPr lang="en-US" dirty="0" smtClean="0"/>
              <a:t>x </a:t>
            </a:r>
            <a:r>
              <a:rPr lang="ru-RU" dirty="0" smtClean="0"/>
              <a:t>меньше 0, то </a:t>
            </a:r>
            <a:r>
              <a:rPr lang="en-US" dirty="0" smtClean="0"/>
              <a:t>z</a:t>
            </a:r>
            <a:r>
              <a:rPr lang="ru-RU" dirty="0" smtClean="0"/>
              <a:t> присвойте значение большего из двух чисел </a:t>
            </a:r>
            <a:r>
              <a:rPr lang="en-US" dirty="0" smtClean="0"/>
              <a:t>x </a:t>
            </a:r>
            <a:r>
              <a:rPr lang="ru-RU" dirty="0" smtClean="0"/>
              <a:t>и </a:t>
            </a:r>
            <a:r>
              <a:rPr lang="en-US" dirty="0" smtClean="0"/>
              <a:t>y</a:t>
            </a:r>
            <a:r>
              <a:rPr lang="ru-RU" dirty="0" smtClean="0"/>
              <a:t>, иначе </a:t>
            </a:r>
            <a:r>
              <a:rPr lang="en-US" dirty="0" smtClean="0"/>
              <a:t>z</a:t>
            </a:r>
            <a:r>
              <a:rPr lang="ru-RU" dirty="0" smtClean="0"/>
              <a:t> присвойте значение полусуммы этих чисел.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ru-RU" dirty="0" smtClean="0"/>
              <a:t>Даны три действительных числа. Найдите наибольшее значение из их суммы и произведения.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ru-RU" dirty="0" smtClean="0"/>
              <a:t>Даны  действительные  числа </a:t>
            </a:r>
            <a:r>
              <a:rPr lang="en-US" dirty="0" smtClean="0"/>
              <a:t>a</a:t>
            </a:r>
            <a:r>
              <a:rPr lang="ru-RU" dirty="0" smtClean="0"/>
              <a:t>,</a:t>
            </a:r>
            <a:r>
              <a:rPr lang="en-US" dirty="0" smtClean="0"/>
              <a:t> b </a:t>
            </a:r>
            <a:r>
              <a:rPr lang="ru-RU" dirty="0" smtClean="0"/>
              <a:t>и </a:t>
            </a:r>
            <a:r>
              <a:rPr lang="en-US" dirty="0" smtClean="0"/>
              <a:t>c</a:t>
            </a:r>
            <a:r>
              <a:rPr lang="ru-RU" dirty="0" smtClean="0"/>
              <a:t>. Удвойте эти числа, если они являются упорядоченными по возрастанию.</a:t>
            </a:r>
          </a:p>
          <a:p>
            <a:pPr marL="514350" indent="-514350">
              <a:buFont typeface="+mj-lt"/>
              <a:buAutoNum type="arabicPeriod" startAt="15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А.А.Кузнецов, Н.В.Ипатова </a:t>
            </a:r>
            <a:br>
              <a:rPr lang="ru-RU" b="1" dirty="0" smtClean="0"/>
            </a:br>
            <a:r>
              <a:rPr lang="ru-RU" dirty="0" smtClean="0"/>
              <a:t>«Основы информатики», 8-9 </a:t>
            </a:r>
            <a:r>
              <a:rPr lang="ru-RU" dirty="0" err="1" smtClean="0"/>
              <a:t>кл</a:t>
            </a:r>
            <a:r>
              <a:rPr lang="ru-RU" dirty="0" smtClean="0"/>
              <a:t>.:</a:t>
            </a:r>
          </a:p>
          <a:p>
            <a:pPr lvl="1"/>
            <a:r>
              <a:rPr lang="ru-RU" dirty="0" smtClean="0"/>
              <a:t>Раздел 3. ОСНОВЫ ПРОГРАММИРОВАНИЯ,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С.93-99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Условный оператор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рассмотренных до сих пор алгоритмах и программах все команды (операторы) выполнялись последовательно одна за другой в том порядке, в каком они были записаны. Однако таким образом может быть построен алгоритм для решения далеко не всякой задачи.</a:t>
            </a:r>
          </a:p>
          <a:p>
            <a:r>
              <a:rPr lang="ru-RU" dirty="0" smtClean="0"/>
              <a:t>В практике  хорошо известны задачи, дальнейший ход решения которых зависит от выполнения какого-либо </a:t>
            </a:r>
            <a:r>
              <a:rPr lang="ru-RU" b="1" i="1" dirty="0" smtClean="0">
                <a:solidFill>
                  <a:srgbClr val="FF0000"/>
                </a:solidFill>
              </a:rPr>
              <a:t>условия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Рассмотрим простой пример из курса алгебры.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Требуется построить алгоритм вычисления значения функции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y=|x|</a:t>
            </a:r>
            <a:r>
              <a:rPr lang="ru-RU" dirty="0" smtClean="0"/>
              <a:t>. Она задаётся соотношением:</a:t>
            </a:r>
          </a:p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635896" y="3356992"/>
          <a:ext cx="4759944" cy="1679981"/>
        </p:xfrm>
        <a:graphic>
          <a:graphicData uri="http://schemas.openxmlformats.org/presentationml/2006/ole">
            <p:oleObj spid="_x0000_s28674" name="Формула" r:id="rId3" imgW="1295280" imgH="4572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142976" y="3717032"/>
          <a:ext cx="2309237" cy="962920"/>
        </p:xfrm>
        <a:graphic>
          <a:graphicData uri="http://schemas.openxmlformats.org/presentationml/2006/ole">
            <p:oleObj spid="_x0000_s28677" name="Формула" r:id="rId4" imgW="609480" imgH="253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384AFA"/>
                </a:solidFill>
              </a:rPr>
              <a:t>При решении этой задачи требуется выполнить следующие условия: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проверить больше или равен нулю </a:t>
            </a:r>
            <a:r>
              <a:rPr lang="en-US" i="1" dirty="0" smtClean="0"/>
              <a:t>x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если </a:t>
            </a:r>
            <a:r>
              <a:rPr lang="en-US" i="1" dirty="0" smtClean="0"/>
              <a:t>x </a:t>
            </a:r>
            <a:r>
              <a:rPr lang="ru-RU" dirty="0" smtClean="0"/>
              <a:t>больше или равен 0, то присвоить </a:t>
            </a:r>
            <a:r>
              <a:rPr lang="en-US" dirty="0" smtClean="0"/>
              <a:t>y </a:t>
            </a:r>
            <a:r>
              <a:rPr lang="ru-RU" dirty="0" smtClean="0"/>
              <a:t>значение </a:t>
            </a:r>
            <a:r>
              <a:rPr lang="en-US" i="1" dirty="0" smtClean="0"/>
              <a:t>x </a:t>
            </a:r>
            <a:r>
              <a:rPr lang="ru-RU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y:=x</a:t>
            </a:r>
            <a:r>
              <a:rPr lang="en-US" dirty="0" smtClean="0"/>
              <a:t>)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если </a:t>
            </a:r>
            <a:r>
              <a:rPr lang="en-US" i="1" dirty="0" smtClean="0"/>
              <a:t>x </a:t>
            </a:r>
            <a:r>
              <a:rPr lang="ru-RU" i="1" dirty="0" smtClean="0"/>
              <a:t>меньше 0, то </a:t>
            </a:r>
            <a:r>
              <a:rPr lang="ru-RU" dirty="0" smtClean="0"/>
              <a:t>присвоить </a:t>
            </a:r>
            <a:r>
              <a:rPr lang="en-US" dirty="0" smtClean="0"/>
              <a:t>y </a:t>
            </a:r>
            <a:r>
              <a:rPr lang="ru-RU" dirty="0" smtClean="0"/>
              <a:t>значение -</a:t>
            </a:r>
            <a:r>
              <a:rPr lang="en-US" i="1" dirty="0" smtClean="0"/>
              <a:t>x </a:t>
            </a:r>
            <a:r>
              <a:rPr lang="ru-RU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y:=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6016" y="1772816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384AFA"/>
                </a:solidFill>
              </a:rPr>
              <a:t>Коротко алгоритм решения этой задачи может быть записан так:</a:t>
            </a:r>
          </a:p>
          <a:p>
            <a:pPr marL="1344613">
              <a:buNone/>
            </a:pP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44613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ЕСЛИ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x≥0,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44613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ТО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y:=x,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44613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ИНАЧЕ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y:=x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915816" y="404664"/>
          <a:ext cx="3429025" cy="1210048"/>
        </p:xfrm>
        <a:graphic>
          <a:graphicData uri="http://schemas.openxmlformats.org/presentationml/2006/ole">
            <p:oleObj spid="_x0000_s29698" name="Формула" r:id="rId3" imgW="129528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Команды ветвления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Команды, с помощью которых записываются алгоритмы подобного типа (разветвляющиеся алгоритмы), называются </a:t>
            </a:r>
            <a:r>
              <a:rPr lang="ru-RU" dirty="0" smtClean="0">
                <a:solidFill>
                  <a:srgbClr val="384AFA"/>
                </a:solidFill>
              </a:rPr>
              <a:t>командами ветвления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Команде ветвления в Паскале соответствует </a:t>
            </a:r>
            <a:r>
              <a:rPr lang="ru-RU" dirty="0" smtClean="0">
                <a:solidFill>
                  <a:srgbClr val="384AFA"/>
                </a:solidFill>
              </a:rPr>
              <a:t>условный оператор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Условный оператор может иметь две формы (структуры), представленные на </a:t>
            </a:r>
            <a:r>
              <a:rPr lang="ru-RU" dirty="0" smtClean="0">
                <a:solidFill>
                  <a:srgbClr val="FF0000"/>
                </a:solidFill>
              </a:rPr>
              <a:t>рисунках 1 и 2.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Рисунок 1</a:t>
            </a:r>
            <a:endParaRPr lang="ru-RU" dirty="0"/>
          </a:p>
        </p:txBody>
      </p:sp>
      <p:grpSp>
        <p:nvGrpSpPr>
          <p:cNvPr id="5" name="Содержимое 4"/>
          <p:cNvGrpSpPr>
            <a:grpSpLocks noGrp="1"/>
          </p:cNvGrpSpPr>
          <p:nvPr>
            <p:ph sz="half" idx="1"/>
          </p:nvPr>
        </p:nvGrpSpPr>
        <p:grpSpPr>
          <a:xfrm>
            <a:off x="457200" y="1600200"/>
            <a:ext cx="4038600" cy="4524854"/>
            <a:chOff x="428596" y="1214422"/>
            <a:chExt cx="4214842" cy="5213696"/>
          </a:xfrm>
        </p:grpSpPr>
        <p:grpSp>
          <p:nvGrpSpPr>
            <p:cNvPr id="6" name="Группа 29"/>
            <p:cNvGrpSpPr/>
            <p:nvPr/>
          </p:nvGrpSpPr>
          <p:grpSpPr>
            <a:xfrm>
              <a:off x="500034" y="2285992"/>
              <a:ext cx="3500462" cy="4142126"/>
              <a:chOff x="142844" y="928670"/>
              <a:chExt cx="3500462" cy="4142126"/>
            </a:xfrm>
          </p:grpSpPr>
          <p:grpSp>
            <p:nvGrpSpPr>
              <p:cNvPr id="8" name="Группа 23"/>
              <p:cNvGrpSpPr/>
              <p:nvPr/>
            </p:nvGrpSpPr>
            <p:grpSpPr>
              <a:xfrm>
                <a:off x="928662" y="2499658"/>
                <a:ext cx="2714644" cy="2571138"/>
                <a:chOff x="785786" y="2500306"/>
                <a:chExt cx="2859108" cy="2428892"/>
              </a:xfrm>
            </p:grpSpPr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>
                  <a:off x="785786" y="2500306"/>
                  <a:ext cx="285752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>
                  <a:off x="785786" y="3929066"/>
                  <a:ext cx="285752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72200" y="3213892"/>
                  <a:ext cx="142876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rot="5400000">
                  <a:off x="2929720" y="3213892"/>
                  <a:ext cx="142876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 стрелкой 19"/>
                <p:cNvCxnSpPr/>
                <p:nvPr/>
              </p:nvCxnSpPr>
              <p:spPr>
                <a:xfrm rot="5400000">
                  <a:off x="1715274" y="4428338"/>
                  <a:ext cx="1000132" cy="1588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Блок-схема: решение 4"/>
              <p:cNvSpPr/>
              <p:nvPr/>
            </p:nvSpPr>
            <p:spPr>
              <a:xfrm>
                <a:off x="1357290" y="1928802"/>
                <a:ext cx="1857388" cy="1143008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/>
                  <a:t>?</a:t>
                </a:r>
                <a:endParaRPr lang="ru-RU" sz="3600" b="1" dirty="0"/>
              </a:p>
            </p:txBody>
          </p:sp>
          <p:cxnSp>
            <p:nvCxnSpPr>
              <p:cNvPr id="10" name="Прямая со стрелкой 9"/>
              <p:cNvCxnSpPr/>
              <p:nvPr/>
            </p:nvCxnSpPr>
            <p:spPr>
              <a:xfrm rot="5400000">
                <a:off x="1786712" y="1427942"/>
                <a:ext cx="1000132" cy="15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Блок-схема: процесс 10"/>
              <p:cNvSpPr/>
              <p:nvPr/>
            </p:nvSpPr>
            <p:spPr>
              <a:xfrm>
                <a:off x="214282" y="3000372"/>
                <a:ext cx="1428760" cy="571504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/>
                  <a:t>оператор</a:t>
                </a:r>
                <a:endParaRPr lang="ru-RU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857356" y="928670"/>
                <a:ext cx="642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IF</a:t>
                </a:r>
                <a:endParaRPr lang="ru-RU" sz="28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42844" y="1714487"/>
                <a:ext cx="9286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THEN</a:t>
                </a:r>
                <a:endParaRPr lang="ru-RU" sz="24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000100" y="2000239"/>
                <a:ext cx="357190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+</a:t>
                </a:r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143240" y="1928802"/>
                <a:ext cx="428628" cy="584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C00000"/>
                    </a:solidFill>
                  </a:rPr>
                  <a:t>-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28596" y="1214422"/>
              <a:ext cx="4214842" cy="1241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>
                  <a:solidFill>
                    <a:srgbClr val="C00000"/>
                  </a:solidFill>
                </a:rPr>
                <a:t>Неполная форма </a:t>
              </a:r>
            </a:p>
            <a:p>
              <a:pPr algn="ctr"/>
              <a:r>
                <a:rPr lang="ru-RU" sz="3200" dirty="0" smtClean="0">
                  <a:solidFill>
                    <a:srgbClr val="C00000"/>
                  </a:solidFill>
                </a:rPr>
                <a:t>условного оператора</a:t>
              </a:r>
              <a:endParaRPr lang="ru-RU" sz="3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рис.1  показана неполная форма условного оператора: действие выполняется тогда и только тогда, когда выполняется записанное в ромбе условие.  В случае невыполнения условия происходит переход к следующему оператору (выход из структуры).</a:t>
            </a:r>
          </a:p>
          <a:p>
            <a:endParaRPr lang="ru-RU" dirty="0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Рисунок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На рисунке 2 изображена полная форма условного оператора: в случае выполнения условия (выход «</a:t>
            </a:r>
            <a:r>
              <a:rPr lang="ru-RU" b="1" dirty="0" smtClean="0">
                <a:solidFill>
                  <a:srgbClr val="FF0000"/>
                </a:solidFill>
              </a:rPr>
              <a:t>+</a:t>
            </a:r>
            <a:r>
              <a:rPr lang="ru-RU" dirty="0" smtClean="0"/>
              <a:t>» из ромба) выполняется одно действие, в случае невыполнения (выход «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dirty="0" smtClean="0"/>
              <a:t>») – другое действие.</a:t>
            </a:r>
            <a:endParaRPr lang="ru-RU" dirty="0"/>
          </a:p>
        </p:txBody>
      </p:sp>
      <p:grpSp>
        <p:nvGrpSpPr>
          <p:cNvPr id="5" name="Содержимое 4"/>
          <p:cNvGrpSpPr>
            <a:grpSpLocks noGrp="1"/>
          </p:cNvGrpSpPr>
          <p:nvPr>
            <p:ph sz="half" idx="2"/>
          </p:nvPr>
        </p:nvGrpSpPr>
        <p:grpSpPr>
          <a:xfrm>
            <a:off x="4648200" y="1600200"/>
            <a:ext cx="4038600" cy="4525963"/>
            <a:chOff x="4643438" y="1357298"/>
            <a:chExt cx="4286280" cy="5142258"/>
          </a:xfrm>
        </p:grpSpPr>
        <p:grpSp>
          <p:nvGrpSpPr>
            <p:cNvPr id="6" name="Группа 30"/>
            <p:cNvGrpSpPr/>
            <p:nvPr/>
          </p:nvGrpSpPr>
          <p:grpSpPr>
            <a:xfrm>
              <a:off x="4714876" y="2357430"/>
              <a:ext cx="4214842" cy="4142126"/>
              <a:chOff x="214282" y="928670"/>
              <a:chExt cx="4214842" cy="4142126"/>
            </a:xfrm>
          </p:grpSpPr>
          <p:grpSp>
            <p:nvGrpSpPr>
              <p:cNvPr id="8" name="Группа 31"/>
              <p:cNvGrpSpPr/>
              <p:nvPr/>
            </p:nvGrpSpPr>
            <p:grpSpPr>
              <a:xfrm>
                <a:off x="928662" y="2499658"/>
                <a:ext cx="2714644" cy="2571138"/>
                <a:chOff x="785786" y="2500306"/>
                <a:chExt cx="2859108" cy="2428892"/>
              </a:xfrm>
            </p:grpSpPr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>
                  <a:off x="785786" y="2500306"/>
                  <a:ext cx="285752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>
                  <a:off x="785786" y="3929066"/>
                  <a:ext cx="285752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rot="5400000">
                  <a:off x="72200" y="3213892"/>
                  <a:ext cx="142876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rot="5400000">
                  <a:off x="2929720" y="3213892"/>
                  <a:ext cx="142876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 стрелкой 21"/>
                <p:cNvCxnSpPr/>
                <p:nvPr/>
              </p:nvCxnSpPr>
              <p:spPr>
                <a:xfrm rot="5400000">
                  <a:off x="1715274" y="4428338"/>
                  <a:ext cx="1000132" cy="1588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Блок-схема: решение 8"/>
              <p:cNvSpPr/>
              <p:nvPr/>
            </p:nvSpPr>
            <p:spPr>
              <a:xfrm>
                <a:off x="1357290" y="1928802"/>
                <a:ext cx="1857388" cy="1143008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/>
                  <a:t>?</a:t>
                </a:r>
                <a:endParaRPr lang="ru-RU" sz="3600" b="1" dirty="0"/>
              </a:p>
            </p:txBody>
          </p:sp>
          <p:cxnSp>
            <p:nvCxnSpPr>
              <p:cNvPr id="10" name="Прямая со стрелкой 9"/>
              <p:cNvCxnSpPr/>
              <p:nvPr/>
            </p:nvCxnSpPr>
            <p:spPr>
              <a:xfrm rot="5400000">
                <a:off x="1786712" y="1427942"/>
                <a:ext cx="1000132" cy="15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Блок-схема: процесс 10"/>
              <p:cNvSpPr/>
              <p:nvPr/>
            </p:nvSpPr>
            <p:spPr>
              <a:xfrm>
                <a:off x="214282" y="3000372"/>
                <a:ext cx="1571636" cy="571504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/>
                  <a:t>оператор</a:t>
                </a:r>
                <a:r>
                  <a:rPr lang="en-US" sz="2000" b="1" dirty="0" smtClean="0"/>
                  <a:t>_1</a:t>
                </a:r>
                <a:endParaRPr lang="ru-RU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857356" y="928670"/>
                <a:ext cx="642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IF</a:t>
                </a:r>
                <a:endParaRPr lang="ru-RU" sz="28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85720" y="1714488"/>
                <a:ext cx="9286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THEN</a:t>
                </a:r>
                <a:endParaRPr lang="ru-RU" sz="24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071538" y="2000240"/>
                <a:ext cx="4286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+</a:t>
                </a:r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143240" y="1928802"/>
                <a:ext cx="4286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C00000"/>
                    </a:solidFill>
                  </a:rPr>
                  <a:t>-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43240" y="1643050"/>
                <a:ext cx="9286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ELSE</a:t>
                </a:r>
                <a:endParaRPr lang="ru-RU" sz="2400" dirty="0"/>
              </a:p>
            </p:txBody>
          </p:sp>
          <p:sp>
            <p:nvSpPr>
              <p:cNvPr id="17" name="Блок-схема: процесс 16"/>
              <p:cNvSpPr/>
              <p:nvPr/>
            </p:nvSpPr>
            <p:spPr>
              <a:xfrm>
                <a:off x="2857488" y="3000372"/>
                <a:ext cx="1571636" cy="571504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/>
                  <a:t>оператор</a:t>
                </a:r>
                <a:r>
                  <a:rPr lang="en-US" sz="2000" b="1" dirty="0" smtClean="0"/>
                  <a:t>_2</a:t>
                </a:r>
                <a:endParaRPr lang="ru-RU" sz="2000" b="1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643438" y="1357298"/>
              <a:ext cx="4214842" cy="1084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rgbClr val="C00000"/>
                  </a:solidFill>
                </a:rPr>
                <a:t>Полная форма </a:t>
              </a:r>
            </a:p>
            <a:p>
              <a:pPr algn="ctr"/>
              <a:r>
                <a:rPr lang="ru-RU" sz="2800" dirty="0" smtClean="0">
                  <a:solidFill>
                    <a:srgbClr val="C00000"/>
                  </a:solidFill>
                </a:rPr>
                <a:t>условного оператора</a:t>
              </a:r>
              <a:endParaRPr lang="ru-RU" sz="2800" dirty="0">
                <a:solidFill>
                  <a:srgbClr val="C00000"/>
                </a:solidFill>
              </a:endParaRPr>
            </a:p>
          </p:txBody>
        </p:sp>
      </p:grp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25" name="Нижний колонтитул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Группа 48"/>
          <p:cNvGrpSpPr/>
          <p:nvPr/>
        </p:nvGrpSpPr>
        <p:grpSpPr>
          <a:xfrm>
            <a:off x="285720" y="1428736"/>
            <a:ext cx="4214842" cy="5072098"/>
            <a:chOff x="428596" y="1214422"/>
            <a:chExt cx="4214842" cy="5214974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500034" y="2285992"/>
              <a:ext cx="3500462" cy="4143404"/>
              <a:chOff x="142844" y="928670"/>
              <a:chExt cx="3500462" cy="4143404"/>
            </a:xfrm>
          </p:grpSpPr>
          <p:grpSp>
            <p:nvGrpSpPr>
              <p:cNvPr id="24" name="Группа 23"/>
              <p:cNvGrpSpPr/>
              <p:nvPr/>
            </p:nvGrpSpPr>
            <p:grpSpPr>
              <a:xfrm>
                <a:off x="928662" y="2500306"/>
                <a:ext cx="2714644" cy="2571768"/>
                <a:chOff x="785786" y="2500306"/>
                <a:chExt cx="2859108" cy="2428892"/>
              </a:xfrm>
            </p:grpSpPr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>
                  <a:off x="785786" y="2500306"/>
                  <a:ext cx="285752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>
                  <a:off x="785786" y="3929066"/>
                  <a:ext cx="285752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rot="5400000">
                  <a:off x="72200" y="3213892"/>
                  <a:ext cx="142876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5400000">
                  <a:off x="2929720" y="3213892"/>
                  <a:ext cx="142876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 стрелкой 22"/>
                <p:cNvCxnSpPr/>
                <p:nvPr/>
              </p:nvCxnSpPr>
              <p:spPr>
                <a:xfrm rot="5400000">
                  <a:off x="1715274" y="4428338"/>
                  <a:ext cx="1000132" cy="1588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Блок-схема: решение 4"/>
              <p:cNvSpPr/>
              <p:nvPr/>
            </p:nvSpPr>
            <p:spPr>
              <a:xfrm>
                <a:off x="1357290" y="1928802"/>
                <a:ext cx="1857388" cy="1143008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/>
                  <a:t>?</a:t>
                </a:r>
                <a:endParaRPr lang="ru-RU" sz="3600" b="1" dirty="0"/>
              </a:p>
            </p:txBody>
          </p:sp>
          <p:cxnSp>
            <p:nvCxnSpPr>
              <p:cNvPr id="7" name="Прямая со стрелкой 6"/>
              <p:cNvCxnSpPr/>
              <p:nvPr/>
            </p:nvCxnSpPr>
            <p:spPr>
              <a:xfrm rot="5400000">
                <a:off x="1786712" y="1427942"/>
                <a:ext cx="1000132" cy="15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Блок-схема: процесс 24"/>
              <p:cNvSpPr/>
              <p:nvPr/>
            </p:nvSpPr>
            <p:spPr>
              <a:xfrm>
                <a:off x="214282" y="3000372"/>
                <a:ext cx="1428760" cy="571504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/>
                  <a:t>оператор</a:t>
                </a:r>
                <a:endParaRPr lang="ru-RU" sz="2000" b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857356" y="928670"/>
                <a:ext cx="642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IF</a:t>
                </a:r>
                <a:endParaRPr lang="ru-RU" sz="28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42844" y="1714488"/>
                <a:ext cx="9286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THEN</a:t>
                </a:r>
                <a:endParaRPr lang="ru-RU" sz="24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000100" y="2000240"/>
                <a:ext cx="357190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+</a:t>
                </a:r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143240" y="1928802"/>
                <a:ext cx="4286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C00000"/>
                    </a:solidFill>
                  </a:rPr>
                  <a:t>-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428596" y="1214422"/>
              <a:ext cx="4214842" cy="980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rgbClr val="C00000"/>
                  </a:solidFill>
                </a:rPr>
                <a:t>Неполная форма </a:t>
              </a:r>
            </a:p>
            <a:p>
              <a:pPr algn="ctr"/>
              <a:r>
                <a:rPr lang="ru-RU" sz="2800" dirty="0" smtClean="0">
                  <a:solidFill>
                    <a:srgbClr val="C00000"/>
                  </a:solidFill>
                </a:rPr>
                <a:t>условного оператора</a:t>
              </a:r>
              <a:endParaRPr lang="ru-RU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4643438" y="1428736"/>
            <a:ext cx="4214810" cy="5072098"/>
            <a:chOff x="4643438" y="1357298"/>
            <a:chExt cx="4286280" cy="5142258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4714876" y="2357430"/>
              <a:ext cx="4214842" cy="4142126"/>
              <a:chOff x="214282" y="928670"/>
              <a:chExt cx="4214842" cy="4142126"/>
            </a:xfrm>
          </p:grpSpPr>
          <p:grpSp>
            <p:nvGrpSpPr>
              <p:cNvPr id="32" name="Группа 31"/>
              <p:cNvGrpSpPr/>
              <p:nvPr/>
            </p:nvGrpSpPr>
            <p:grpSpPr>
              <a:xfrm>
                <a:off x="928662" y="2499658"/>
                <a:ext cx="2714644" cy="2571138"/>
                <a:chOff x="785786" y="2500306"/>
                <a:chExt cx="2859108" cy="2428892"/>
              </a:xfrm>
            </p:grpSpPr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>
                  <a:off x="785786" y="2500306"/>
                  <a:ext cx="285752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>
                  <a:off x="785786" y="3929066"/>
                  <a:ext cx="285752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 rot="5400000">
                  <a:off x="72200" y="3213892"/>
                  <a:ext cx="142876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 rot="5400000">
                  <a:off x="2929720" y="3213892"/>
                  <a:ext cx="142876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 стрелкой 43"/>
                <p:cNvCxnSpPr/>
                <p:nvPr/>
              </p:nvCxnSpPr>
              <p:spPr>
                <a:xfrm rot="5400000">
                  <a:off x="1715274" y="4428338"/>
                  <a:ext cx="1000132" cy="1588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Блок-схема: решение 32"/>
              <p:cNvSpPr/>
              <p:nvPr/>
            </p:nvSpPr>
            <p:spPr>
              <a:xfrm>
                <a:off x="1357290" y="1928802"/>
                <a:ext cx="1857388" cy="1143008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/>
                  <a:t>?</a:t>
                </a:r>
                <a:endParaRPr lang="ru-RU" sz="3600" b="1" dirty="0"/>
              </a:p>
            </p:txBody>
          </p:sp>
          <p:cxnSp>
            <p:nvCxnSpPr>
              <p:cNvPr id="34" name="Прямая со стрелкой 33"/>
              <p:cNvCxnSpPr/>
              <p:nvPr/>
            </p:nvCxnSpPr>
            <p:spPr>
              <a:xfrm rot="5400000">
                <a:off x="1786712" y="1427942"/>
                <a:ext cx="1000132" cy="15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Блок-схема: процесс 34"/>
              <p:cNvSpPr/>
              <p:nvPr/>
            </p:nvSpPr>
            <p:spPr>
              <a:xfrm>
                <a:off x="214282" y="3000372"/>
                <a:ext cx="1571636" cy="571504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/>
                  <a:t>оператор</a:t>
                </a:r>
                <a:r>
                  <a:rPr lang="en-US" sz="2000" b="1" dirty="0" smtClean="0"/>
                  <a:t>_1</a:t>
                </a:r>
                <a:endParaRPr lang="ru-RU" sz="2000" b="1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857356" y="928670"/>
                <a:ext cx="642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IF</a:t>
                </a:r>
                <a:endParaRPr lang="ru-RU" sz="28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85720" y="1714488"/>
                <a:ext cx="9286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THEN</a:t>
                </a:r>
                <a:endParaRPr lang="ru-RU" sz="24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071538" y="2000240"/>
                <a:ext cx="4286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+</a:t>
                </a:r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143240" y="1928802"/>
                <a:ext cx="4286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C00000"/>
                    </a:solidFill>
                  </a:rPr>
                  <a:t>-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143240" y="1643050"/>
                <a:ext cx="9286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ELSE</a:t>
                </a:r>
                <a:endParaRPr lang="ru-RU" sz="2400" dirty="0"/>
              </a:p>
            </p:txBody>
          </p:sp>
          <p:sp>
            <p:nvSpPr>
              <p:cNvPr id="46" name="Блок-схема: процесс 45"/>
              <p:cNvSpPr/>
              <p:nvPr/>
            </p:nvSpPr>
            <p:spPr>
              <a:xfrm>
                <a:off x="2857488" y="3000372"/>
                <a:ext cx="1571636" cy="571504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/>
                  <a:t>оператор</a:t>
                </a:r>
                <a:r>
                  <a:rPr lang="en-US" sz="2000" b="1" dirty="0" smtClean="0"/>
                  <a:t>_2</a:t>
                </a:r>
                <a:endParaRPr lang="ru-RU" sz="2000" b="1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4643438" y="1357298"/>
              <a:ext cx="4214842" cy="967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rgbClr val="C00000"/>
                  </a:solidFill>
                </a:rPr>
                <a:t>Полная форма </a:t>
              </a:r>
            </a:p>
            <a:p>
              <a:pPr algn="ctr"/>
              <a:r>
                <a:rPr lang="ru-RU" sz="2800" dirty="0" smtClean="0">
                  <a:solidFill>
                    <a:srgbClr val="C00000"/>
                  </a:solidFill>
                </a:rPr>
                <a:t>условного оператора</a:t>
              </a:r>
              <a:endParaRPr lang="ru-RU" sz="2800" dirty="0">
                <a:solidFill>
                  <a:srgbClr val="C00000"/>
                </a:solidFill>
              </a:endParaRPr>
            </a:p>
          </p:txBody>
        </p:sp>
      </p:grpSp>
      <p:sp>
        <p:nvSpPr>
          <p:cNvPr id="51" name="Заголовок 5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Структуры условного оператора</a:t>
            </a:r>
            <a:endParaRPr lang="ru-RU" dirty="0"/>
          </a:p>
        </p:txBody>
      </p:sp>
      <p:sp>
        <p:nvSpPr>
          <p:cNvPr id="52" name="Дата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4" name="Нижний колонтитул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3" name="Номер слайда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1990</TotalTime>
  <Words>1367</Words>
  <Application>Microsoft Office PowerPoint</Application>
  <PresentationFormat>Экран (4:3)</PresentationFormat>
  <Paragraphs>315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Формула</vt:lpstr>
      <vt:lpstr> Основы программирования</vt:lpstr>
      <vt:lpstr>Условный оператор</vt:lpstr>
      <vt:lpstr>Условный оператор</vt:lpstr>
      <vt:lpstr>Рассмотрим простой пример из курса алгебры. </vt:lpstr>
      <vt:lpstr>Слайд 5</vt:lpstr>
      <vt:lpstr>Команды ветвления</vt:lpstr>
      <vt:lpstr>Рисунок 1</vt:lpstr>
      <vt:lpstr>Рисунок 2</vt:lpstr>
      <vt:lpstr>Структуры условного оператора</vt:lpstr>
      <vt:lpstr>Структуры условного оператора</vt:lpstr>
      <vt:lpstr>Условный оператор</vt:lpstr>
      <vt:lpstr>Примеры условного оператора</vt:lpstr>
      <vt:lpstr>В качестве выполняемого в условном операторе действия может быть другой условный оператор.</vt:lpstr>
      <vt:lpstr>Пример программы</vt:lpstr>
      <vt:lpstr>Логические выражения</vt:lpstr>
      <vt:lpstr>Таблицы истинности  для логических операций</vt:lpstr>
      <vt:lpstr> Примеры построения сложных логических выражений.</vt:lpstr>
      <vt:lpstr> Примеры построения сложных логических выражений.</vt:lpstr>
      <vt:lpstr> Примеры построения сложных логических выражений.</vt:lpstr>
      <vt:lpstr>Слайд 20</vt:lpstr>
      <vt:lpstr> Примеры построения сложных логических выражений.</vt:lpstr>
      <vt:lpstr>Слайд 22</vt:lpstr>
      <vt:lpstr>Вопросы и задания</vt:lpstr>
      <vt:lpstr> Напишите программы на Паскале для решения следующих задач.</vt:lpstr>
      <vt:lpstr> Напишите программы на Паскале для решения следующих задач.</vt:lpstr>
      <vt:lpstr> Напишите программы на Паскале для решения следующих задач.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Тамара Цыбикова</dc:creator>
  <cp:lastModifiedBy>Тамара Цыбикова</cp:lastModifiedBy>
  <cp:revision>283</cp:revision>
  <dcterms:created xsi:type="dcterms:W3CDTF">2012-09-24T15:18:35Z</dcterms:created>
  <dcterms:modified xsi:type="dcterms:W3CDTF">2014-01-26T01:00:12Z</dcterms:modified>
</cp:coreProperties>
</file>