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0"/>
  </p:notesMasterIdLst>
  <p:sldIdLst>
    <p:sldId id="256" r:id="rId2"/>
    <p:sldId id="308" r:id="rId3"/>
    <p:sldId id="362" r:id="rId4"/>
    <p:sldId id="363" r:id="rId5"/>
    <p:sldId id="365" r:id="rId6"/>
    <p:sldId id="32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80" r:id="rId15"/>
    <p:sldId id="373" r:id="rId16"/>
    <p:sldId id="381" r:id="rId17"/>
    <p:sldId id="374" r:id="rId18"/>
    <p:sldId id="383" r:id="rId19"/>
    <p:sldId id="384" r:id="rId20"/>
    <p:sldId id="376" r:id="rId21"/>
    <p:sldId id="385" r:id="rId22"/>
    <p:sldId id="387" r:id="rId23"/>
    <p:sldId id="382" r:id="rId24"/>
    <p:sldId id="377" r:id="rId25"/>
    <p:sldId id="388" r:id="rId26"/>
    <p:sldId id="378" r:id="rId27"/>
    <p:sldId id="389" r:id="rId28"/>
    <p:sldId id="379" r:id="rId29"/>
    <p:sldId id="375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439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kMIYIN/Jcsrz4SjBZcEwNw==" hashData="x8l67ryayXYttuR4il0xAhFbrE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AFA"/>
    <a:srgbClr val="030E73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6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0537-04F7-4E77-BEB7-70D69FF2BD38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D29-D1FB-4743-98AF-8F5EDE2C0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>
                <a:solidFill>
                  <a:srgbClr val="384AFA"/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84AFA"/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5" y="4406900"/>
            <a:ext cx="7351737" cy="1362075"/>
          </a:xfrm>
        </p:spPr>
        <p:txBody>
          <a:bodyPr anchor="t"/>
          <a:lstStyle>
            <a:lvl1pPr algn="l">
              <a:defRPr sz="4000" b="1" cap="all">
                <a:solidFill>
                  <a:srgbClr val="384AFA"/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84AFA"/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84AFA"/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84AFA"/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http://game-good.my1.ru/_ld/0/2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85786" cy="775215"/>
          </a:xfrm>
          <a:prstGeom prst="rect">
            <a:avLst/>
          </a:prstGeom>
          <a:noFill/>
        </p:spPr>
      </p:pic>
      <p:pic>
        <p:nvPicPr>
          <p:cNvPr id="8" name="Picture 4" descr="http://oplata.biz/uploads/images/works/1292069715-17397-51ef912a5caf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72182"/>
            <a:ext cx="785818" cy="78581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lang="ru-RU" sz="3200" kern="1200" dirty="0">
          <a:solidFill>
            <a:srgbClr val="384AFA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 Основы программирования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Учитель информатики и ИКТ</a:t>
            </a:r>
            <a:br>
              <a:rPr lang="ru-RU" dirty="0" smtClean="0"/>
            </a:br>
            <a:r>
              <a:rPr lang="ru-RU" dirty="0" smtClean="0"/>
              <a:t>ГОУ г.Москвы СОШ №310</a:t>
            </a:r>
            <a:br>
              <a:rPr lang="ru-RU" dirty="0" smtClean="0"/>
            </a:br>
            <a:r>
              <a:rPr lang="ru-RU" dirty="0" smtClean="0"/>
              <a:t> «У Чистых прудов»</a:t>
            </a:r>
            <a:br>
              <a:rPr lang="ru-RU" dirty="0" smtClean="0"/>
            </a:br>
            <a:r>
              <a:rPr lang="ru-RU" dirty="0" smtClean="0"/>
              <a:t>Цыбикова Т.Р.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Организация циклов </a:t>
            </a:r>
            <a:br>
              <a:rPr lang="ru-RU" sz="3200" dirty="0" smtClean="0"/>
            </a:br>
            <a:r>
              <a:rPr lang="ru-RU" sz="3200" dirty="0" smtClean="0"/>
              <a:t>с помощью операторов </a:t>
            </a:r>
            <a:br>
              <a:rPr lang="ru-RU" sz="3200" dirty="0" smtClean="0"/>
            </a:br>
            <a:r>
              <a:rPr lang="ru-RU" sz="3200" dirty="0" smtClean="0"/>
              <a:t>условного и безусловного переходов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Пусть требуется вычислить НОД двух натуральных чисел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Воспользуемся алгоритмом Евклида: будем уменьшать каждый раз большее из чисел на величину меньшего до тех пор, пока оба числа не станут равны.</a:t>
            </a:r>
          </a:p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3429000"/>
          <a:ext cx="8001059" cy="2000264"/>
        </p:xfrm>
        <a:graphic>
          <a:graphicData uri="http://schemas.openxmlformats.org/drawingml/2006/table">
            <a:tbl>
              <a:tblPr/>
              <a:tblGrid>
                <a:gridCol w="1542900"/>
                <a:gridCol w="1542900"/>
                <a:gridCol w="1542900"/>
                <a:gridCol w="1542900"/>
                <a:gridCol w="1829459"/>
              </a:tblGrid>
              <a:tr h="100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Исходные</a:t>
                      </a:r>
                      <a:b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данные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Первый</a:t>
                      </a:r>
                      <a:b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шаг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Второй</a:t>
                      </a:r>
                      <a:b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шаг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Третий</a:t>
                      </a:r>
                      <a:b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шаг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НОД(</a:t>
                      </a: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B)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=5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A=25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A=10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A=10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A=5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B=15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B=15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B=5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B=5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7" name="Picture 3"/>
          <p:cNvPicPr>
            <a:picLocks noChangeAspect="1" noChangeArrowheads="1"/>
          </p:cNvPicPr>
          <p:nvPr/>
        </p:nvPicPr>
        <p:blipFill>
          <a:blip r:embed="rId2" cstate="print"/>
          <a:srcRect r="36621" b="43359"/>
          <a:stretch>
            <a:fillRect/>
          </a:stretch>
        </p:blipFill>
        <p:spPr bwMode="auto">
          <a:xfrm>
            <a:off x="714348" y="710142"/>
            <a:ext cx="7786742" cy="52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 cstate="print"/>
          <a:srcRect r="40519" b="43061"/>
          <a:stretch>
            <a:fillRect/>
          </a:stretch>
        </p:blipFill>
        <p:spPr bwMode="auto">
          <a:xfrm>
            <a:off x="714348" y="609948"/>
            <a:ext cx="7786742" cy="559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цикла </a:t>
            </a:r>
            <a:r>
              <a:rPr lang="ru-RU" b="1" dirty="0" smtClean="0">
                <a:solidFill>
                  <a:srgbClr val="FF0000"/>
                </a:solidFill>
              </a:rPr>
              <a:t>пока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 видно из предыдущего примера, циклический процесс можно организовать без использования специальных операторов. </a:t>
            </a:r>
          </a:p>
          <a:p>
            <a:r>
              <a:rPr lang="ru-RU" dirty="0" smtClean="0"/>
              <a:t>Однако при составлении достаточно серьезных программ использовать оператор безусловного перехода не рекомендуется, так как можно быстро запутаться при проверке программы.</a:t>
            </a:r>
          </a:p>
          <a:p>
            <a:r>
              <a:rPr lang="ru-RU" dirty="0" smtClean="0"/>
              <a:t>Оператор цикла </a:t>
            </a:r>
            <a:r>
              <a:rPr lang="ru-RU" b="1" dirty="0" smtClean="0">
                <a:solidFill>
                  <a:srgbClr val="FF0000"/>
                </a:solidFill>
              </a:rPr>
              <a:t>пока</a:t>
            </a:r>
            <a:r>
              <a:rPr lang="ru-RU" dirty="0" smtClean="0"/>
              <a:t> имеет вид:</a:t>
            </a:r>
          </a:p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4214818"/>
            <a:ext cx="7943848" cy="642942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/>
            <a:r>
              <a:rPr lang="en-US" sz="4400" b="1" dirty="0" smtClean="0">
                <a:solidFill>
                  <a:srgbClr val="030E73"/>
                </a:solidFill>
              </a:rPr>
              <a:t>while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/>
              <a:t>условие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030E73"/>
                </a:solidFill>
              </a:rPr>
              <a:t>do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/>
              <a:t>оператор</a:t>
            </a:r>
            <a:r>
              <a:rPr lang="en-US" sz="4400" b="1" dirty="0" smtClean="0"/>
              <a:t>;</a:t>
            </a:r>
            <a:endParaRPr lang="ru-RU" sz="4400" b="1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4857760"/>
            <a:ext cx="8229600" cy="178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 smtClean="0"/>
              <a:t>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выполняется следующим образом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/>
              <a:t> оператор( тело цикла) повторяется до тех пор, пока выполняется условие (истинно логическое выражение).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 smtClean="0"/>
              <a:t>Оператор может быть простым или составным, заключенным в операторные скобки </a:t>
            </a:r>
            <a:r>
              <a:rPr lang="en-US" sz="2400" b="1" dirty="0" smtClean="0">
                <a:solidFill>
                  <a:srgbClr val="030E73"/>
                </a:solidFill>
              </a:rPr>
              <a:t>begin … end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 cstate="print"/>
          <a:srcRect r="57520" b="52148"/>
          <a:stretch>
            <a:fillRect/>
          </a:stretch>
        </p:blipFill>
        <p:spPr bwMode="auto">
          <a:xfrm>
            <a:off x="1357290" y="1546949"/>
            <a:ext cx="6286544" cy="531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алгоритма Евклида программа примет вид: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цикла </a:t>
            </a:r>
            <a:r>
              <a:rPr lang="ru-RU" b="1" dirty="0" smtClean="0">
                <a:solidFill>
                  <a:srgbClr val="FF0000"/>
                </a:solidFill>
              </a:rPr>
              <a:t>до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893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Проверка условия в цикле </a:t>
            </a:r>
            <a:r>
              <a:rPr lang="ru-RU" b="1" dirty="0" smtClean="0"/>
              <a:t>до</a:t>
            </a:r>
            <a:r>
              <a:rPr lang="ru-RU" dirty="0" smtClean="0"/>
              <a:t> осуществляется после выполнения оператора. </a:t>
            </a:r>
          </a:p>
          <a:p>
            <a:r>
              <a:rPr lang="ru-RU" dirty="0" smtClean="0"/>
              <a:t>Если условие в цикле </a:t>
            </a:r>
            <a:r>
              <a:rPr lang="ru-RU" b="1" dirty="0" smtClean="0"/>
              <a:t>пока</a:t>
            </a:r>
            <a:r>
              <a:rPr lang="ru-RU" dirty="0" smtClean="0"/>
              <a:t> является условием продолжения повторений, то условие </a:t>
            </a:r>
            <a:r>
              <a:rPr lang="ru-RU" b="1" dirty="0" smtClean="0"/>
              <a:t>до</a:t>
            </a:r>
            <a:r>
              <a:rPr lang="ru-RU" dirty="0" smtClean="0"/>
              <a:t> – условием выхода из цикла, его завершением. </a:t>
            </a:r>
          </a:p>
          <a:p>
            <a:r>
              <a:rPr lang="ru-RU" dirty="0" smtClean="0"/>
              <a:t>Поэтому для одной и той же задачи эти условия противоположны.</a:t>
            </a:r>
          </a:p>
          <a:p>
            <a:r>
              <a:rPr lang="ru-RU" dirty="0" smtClean="0"/>
              <a:t>Общий вид оператора цикла </a:t>
            </a:r>
            <a:r>
              <a:rPr lang="ru-RU" b="1" dirty="0" smtClean="0">
                <a:solidFill>
                  <a:srgbClr val="FF0000"/>
                </a:solidFill>
              </a:rPr>
              <a:t>до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4357694"/>
            <a:ext cx="7943848" cy="642942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/>
            <a:r>
              <a:rPr lang="en-US" sz="4400" b="1" dirty="0" smtClean="0">
                <a:solidFill>
                  <a:srgbClr val="030E73"/>
                </a:solidFill>
              </a:rPr>
              <a:t>repeat </a:t>
            </a:r>
            <a:r>
              <a:rPr lang="ru-RU" sz="4400" b="1" dirty="0" smtClean="0"/>
              <a:t>оператор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030E73"/>
                </a:solidFill>
              </a:rPr>
              <a:t>until </a:t>
            </a:r>
            <a:r>
              <a:rPr lang="ru-RU" sz="4400" b="1" dirty="0" smtClean="0"/>
              <a:t>условие</a:t>
            </a:r>
            <a:r>
              <a:rPr lang="en-US" sz="4400" b="1" dirty="0" smtClean="0"/>
              <a:t>;</a:t>
            </a:r>
            <a:endParaRPr lang="ru-RU" sz="4400" b="1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5000636"/>
            <a:ext cx="8229600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 smtClean="0"/>
              <a:t>Между словами </a:t>
            </a:r>
            <a:r>
              <a:rPr lang="en-US" sz="2200" b="1" dirty="0" smtClean="0">
                <a:solidFill>
                  <a:srgbClr val="030E73"/>
                </a:solidFill>
              </a:rPr>
              <a:t>repeat </a:t>
            </a:r>
            <a:r>
              <a:rPr lang="ru-RU" sz="2200" dirty="0" smtClean="0"/>
              <a:t>(повторить) и </a:t>
            </a:r>
            <a:r>
              <a:rPr lang="en-US" sz="2200" b="1" dirty="0" smtClean="0">
                <a:solidFill>
                  <a:srgbClr val="030E73"/>
                </a:solidFill>
              </a:rPr>
              <a:t>until </a:t>
            </a:r>
            <a:r>
              <a:rPr lang="ru-RU" sz="2200" dirty="0" smtClean="0"/>
              <a:t>(до тех пор пока) можно записать любое количество операторов </a:t>
            </a:r>
            <a:r>
              <a:rPr lang="ru-RU" sz="2200" dirty="0" smtClean="0">
                <a:solidFill>
                  <a:srgbClr val="FF0000"/>
                </a:solidFill>
              </a:rPr>
              <a:t>без использования операторных скобок.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словом </a:t>
            </a:r>
            <a:r>
              <a:rPr lang="en-US" sz="2200" b="1" dirty="0" smtClean="0">
                <a:solidFill>
                  <a:srgbClr val="030E73"/>
                </a:solidFill>
              </a:rPr>
              <a:t>until 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ставится точка с запятой.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 cstate="print"/>
          <a:srcRect r="57520" b="51172"/>
          <a:stretch>
            <a:fillRect/>
          </a:stretch>
        </p:blipFill>
        <p:spPr bwMode="auto">
          <a:xfrm>
            <a:off x="1928794" y="1571612"/>
            <a:ext cx="5454976" cy="470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нахождения </a:t>
            </a:r>
            <a:br>
              <a:rPr lang="ru-RU" dirty="0" smtClean="0"/>
            </a:br>
            <a:r>
              <a:rPr lang="ru-RU" dirty="0" smtClean="0"/>
              <a:t>НОД чисел примет вид: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циклов </a:t>
            </a:r>
            <a:r>
              <a:rPr lang="ru-RU" b="1" dirty="0" smtClean="0">
                <a:solidFill>
                  <a:srgbClr val="FF0000"/>
                </a:solidFill>
              </a:rPr>
              <a:t>пересчет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выполнении программ нахождения НОД число повторений различно для разных чисел.</a:t>
            </a:r>
          </a:p>
          <a:p>
            <a:r>
              <a:rPr lang="ru-RU" dirty="0" smtClean="0"/>
              <a:t>Когда известно число повторений, удобно использовать цикл </a:t>
            </a:r>
            <a:r>
              <a:rPr lang="ru-RU" b="1" dirty="0" smtClean="0">
                <a:solidFill>
                  <a:srgbClr val="FF0000"/>
                </a:solidFill>
              </a:rPr>
              <a:t>пересчет.</a:t>
            </a:r>
          </a:p>
          <a:p>
            <a:r>
              <a:rPr lang="ru-RU" dirty="0" smtClean="0"/>
              <a:t>В Паскале имеется два оператора для организации циклов </a:t>
            </a:r>
            <a:r>
              <a:rPr lang="ru-RU" b="1" dirty="0" smtClean="0"/>
              <a:t>пересчет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прямой и обратный.</a:t>
            </a:r>
          </a:p>
          <a:p>
            <a:r>
              <a:rPr lang="ru-RU" dirty="0" smtClean="0"/>
              <a:t>Прямой пересчет идет от известного меньшего числа до известного большего, на каждом шаге прибавляется единица (например, от 120 до 140: 121, 122, 123, …, 139, 140).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ru-RU" dirty="0" smtClean="0"/>
              <a:t>Оператор </a:t>
            </a:r>
            <a:r>
              <a:rPr lang="ru-RU" dirty="0" smtClean="0">
                <a:solidFill>
                  <a:srgbClr val="FF0000"/>
                </a:solidFill>
              </a:rPr>
              <a:t>прямого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пересчета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	</a:t>
            </a:r>
            <a:r>
              <a:rPr lang="ru-RU" dirty="0" smtClean="0"/>
              <a:t>читается как «для </a:t>
            </a:r>
            <a:r>
              <a:rPr lang="en-US" dirty="0" err="1" smtClean="0"/>
              <a:t>i</a:t>
            </a:r>
            <a:r>
              <a:rPr lang="ru-RU" dirty="0" smtClean="0"/>
              <a:t> начиная </a:t>
            </a:r>
            <a:r>
              <a:rPr lang="en-US" b="1" dirty="0" smtClean="0">
                <a:solidFill>
                  <a:srgbClr val="030E73"/>
                </a:solidFill>
              </a:rPr>
              <a:t>n1</a:t>
            </a:r>
            <a:r>
              <a:rPr lang="ru-RU" dirty="0" smtClean="0"/>
              <a:t>с до </a:t>
            </a:r>
            <a:r>
              <a:rPr lang="en-US" b="1" dirty="0" smtClean="0">
                <a:solidFill>
                  <a:srgbClr val="030E73"/>
                </a:solidFill>
              </a:rPr>
              <a:t>n2</a:t>
            </a:r>
            <a:r>
              <a:rPr lang="ru-RU" b="1" dirty="0" smtClean="0">
                <a:solidFill>
                  <a:srgbClr val="030E73"/>
                </a:solidFill>
              </a:rPr>
              <a:t> </a:t>
            </a:r>
            <a:r>
              <a:rPr lang="ru-RU" dirty="0" smtClean="0"/>
              <a:t>выполнить оператор».</a:t>
            </a:r>
          </a:p>
          <a:p>
            <a:r>
              <a:rPr lang="ru-RU" dirty="0" smtClean="0"/>
              <a:t>Переменная </a:t>
            </a:r>
            <a:r>
              <a:rPr lang="en-US" dirty="0" err="1" smtClean="0"/>
              <a:t>i</a:t>
            </a:r>
            <a:r>
              <a:rPr lang="ru-RU" dirty="0" smtClean="0"/>
              <a:t> называется переменной цикла, она при прямом пересчете всегда меняется от меньшего значения до большего.</a:t>
            </a:r>
          </a:p>
          <a:p>
            <a:r>
              <a:rPr lang="ru-RU" dirty="0" smtClean="0"/>
              <a:t>При </a:t>
            </a:r>
            <a:r>
              <a:rPr lang="en-US" b="1" dirty="0" err="1" smtClean="0">
                <a:solidFill>
                  <a:srgbClr val="030E73"/>
                </a:solidFill>
              </a:rPr>
              <a:t>i</a:t>
            </a:r>
            <a:r>
              <a:rPr lang="en-US" b="1" dirty="0" smtClean="0">
                <a:solidFill>
                  <a:srgbClr val="030E73"/>
                </a:solidFill>
              </a:rPr>
              <a:t>:=n1 </a:t>
            </a:r>
            <a:r>
              <a:rPr lang="ru-RU" dirty="0" smtClean="0"/>
              <a:t>цикл выполняется первый раз. </a:t>
            </a:r>
            <a:endParaRPr lang="en-US" dirty="0" smtClean="0"/>
          </a:p>
          <a:p>
            <a:r>
              <a:rPr lang="ru-RU" dirty="0" smtClean="0"/>
              <a:t>Затем к значению </a:t>
            </a:r>
            <a:r>
              <a:rPr lang="en-US" b="1" dirty="0" err="1" smtClean="0">
                <a:solidFill>
                  <a:srgbClr val="030E73"/>
                </a:solidFill>
              </a:rPr>
              <a:t>i</a:t>
            </a:r>
            <a:r>
              <a:rPr lang="en-US" b="1" dirty="0" smtClean="0"/>
              <a:t> </a:t>
            </a:r>
            <a:r>
              <a:rPr lang="ru-RU" dirty="0" smtClean="0"/>
              <a:t>добавляется единица и осуществляется проверка, не превысило ли полученное значение величину </a:t>
            </a:r>
            <a:r>
              <a:rPr lang="en-US" b="1" dirty="0" smtClean="0">
                <a:solidFill>
                  <a:srgbClr val="030E73"/>
                </a:solidFill>
              </a:rPr>
              <a:t>n2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Если </a:t>
            </a:r>
            <a:r>
              <a:rPr lang="en-US" b="1" dirty="0" smtClean="0">
                <a:solidFill>
                  <a:srgbClr val="FF0000"/>
                </a:solidFill>
              </a:rPr>
              <a:t>i+1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n2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ru-RU" dirty="0" smtClean="0">
                <a:sym typeface="Symbol"/>
              </a:rPr>
              <a:t>то оператор выполняется, если нет, то происходит выход из цикла и выполнение следующего по порядку оператора программы.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1214422"/>
            <a:ext cx="7943848" cy="642942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algn="ctr"/>
            <a:r>
              <a:rPr lang="en-US" sz="4000" b="1" dirty="0" smtClean="0">
                <a:solidFill>
                  <a:srgbClr val="030E73"/>
                </a:solidFill>
              </a:rPr>
              <a:t>for </a:t>
            </a:r>
            <a:r>
              <a:rPr lang="en-US" sz="4000" b="1" dirty="0" err="1" smtClean="0">
                <a:solidFill>
                  <a:srgbClr val="030E73"/>
                </a:solidFill>
              </a:rPr>
              <a:t>i</a:t>
            </a:r>
            <a:r>
              <a:rPr lang="en-US" sz="4000" b="1" dirty="0" smtClean="0">
                <a:solidFill>
                  <a:srgbClr val="030E73"/>
                </a:solidFill>
              </a:rPr>
              <a:t>:=</a:t>
            </a:r>
            <a:r>
              <a:rPr lang="en-US" sz="4000" b="1" dirty="0" smtClean="0"/>
              <a:t>n1</a:t>
            </a:r>
            <a:r>
              <a:rPr lang="en-US" sz="4000" b="1" dirty="0" smtClean="0">
                <a:solidFill>
                  <a:srgbClr val="030E73"/>
                </a:solidFill>
              </a:rPr>
              <a:t> to </a:t>
            </a:r>
            <a:r>
              <a:rPr lang="en-US" sz="4000" b="1" dirty="0" smtClean="0"/>
              <a:t>n2</a:t>
            </a:r>
            <a:r>
              <a:rPr lang="en-US" sz="4000" b="1" dirty="0" smtClean="0">
                <a:solidFill>
                  <a:srgbClr val="030E73"/>
                </a:solidFill>
              </a:rPr>
              <a:t> do </a:t>
            </a:r>
            <a:r>
              <a:rPr lang="ru-RU" sz="4000" b="1" dirty="0" smtClean="0"/>
              <a:t>оператор</a:t>
            </a:r>
            <a:r>
              <a:rPr lang="ru-RU" sz="4000" b="1" dirty="0" smtClean="0">
                <a:solidFill>
                  <a:srgbClr val="030E73"/>
                </a:solidFill>
              </a:rPr>
              <a:t>;</a:t>
            </a:r>
            <a:endParaRPr lang="ru-RU" sz="4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Оператор </a:t>
            </a:r>
            <a:r>
              <a:rPr lang="ru-RU" dirty="0" smtClean="0">
                <a:solidFill>
                  <a:srgbClr val="FF0000"/>
                </a:solidFill>
              </a:rPr>
              <a:t>прямого пересчета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ym typeface="Symbol"/>
              </a:rPr>
              <a:t>Поскольку оператор цикла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for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сам изменяет значение переменной цикла, ее нельзя менять другими способами, например присваиванием ей какого-либо значения в теле цикла (она не должна появиться слева от знака «:=»).</a:t>
            </a:r>
            <a:endParaRPr lang="ru-RU" dirty="0" smtClean="0"/>
          </a:p>
          <a:p>
            <a:r>
              <a:rPr lang="ru-RU" dirty="0" smtClean="0"/>
              <a:t>Оператор в цикле может быть простым или составным, заключенным в операторные скобки.</a:t>
            </a:r>
          </a:p>
          <a:p>
            <a:r>
              <a:rPr lang="ru-RU" dirty="0" smtClean="0"/>
              <a:t>Оператор </a:t>
            </a:r>
            <a:r>
              <a:rPr lang="ru-RU" b="1" dirty="0" smtClean="0">
                <a:solidFill>
                  <a:srgbClr val="FF0000"/>
                </a:solidFill>
              </a:rPr>
              <a:t>пересчет</a:t>
            </a:r>
            <a:r>
              <a:rPr lang="ru-RU" dirty="0" smtClean="0"/>
              <a:t> работает как цикл </a:t>
            </a:r>
            <a:r>
              <a:rPr lang="ru-RU" b="1" dirty="0" smtClean="0">
                <a:solidFill>
                  <a:srgbClr val="FF0000"/>
                </a:solidFill>
              </a:rPr>
              <a:t>до</a:t>
            </a:r>
            <a:r>
              <a:rPr lang="ru-RU" dirty="0" smtClean="0"/>
              <a:t>, поэтому надо быть внимательным, оператор в теле цикла выполнится всегда хотя бы один раз.</a:t>
            </a:r>
          </a:p>
          <a:p>
            <a:r>
              <a:rPr lang="ru-RU" dirty="0" smtClean="0"/>
              <a:t>Рассмотрим примеры использования операторов цикла.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циклов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5.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Операторы циклов </a:t>
            </a:r>
            <a:r>
              <a:rPr lang="ru-RU" b="1" dirty="0" smtClean="0">
                <a:solidFill>
                  <a:srgbClr val="FF0000"/>
                </a:solidFill>
              </a:rPr>
              <a:t>пересчет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70000"/>
              </a:lnSpc>
            </a:pPr>
            <a:r>
              <a:rPr lang="ru-RU" sz="2100" dirty="0" smtClean="0">
                <a:solidFill>
                  <a:srgbClr val="FF0000"/>
                </a:solidFill>
              </a:rPr>
              <a:t>Пример 1.</a:t>
            </a:r>
            <a:endParaRPr lang="ru-RU" sz="21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5452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Известно, что для получения целой степени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числа </a:t>
            </a:r>
            <a:r>
              <a:rPr lang="en-US" b="1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его надо умножить само на себя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раз.</a:t>
            </a:r>
          </a:p>
          <a:p>
            <a:r>
              <a:rPr lang="ru-RU" dirty="0" smtClean="0"/>
              <a:t>Это произведение при выполнении программы будет храниться в ячейке с именем </a:t>
            </a:r>
            <a:r>
              <a:rPr lang="en-US" b="1" i="1" dirty="0" smtClean="0"/>
              <a:t>p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Каждый раз, при очередном выполнении цикла, из этой ячейки будет считываться предыдущий результат, домножаться на основание степени</a:t>
            </a:r>
            <a:r>
              <a:rPr lang="en-US" dirty="0" smtClean="0"/>
              <a:t> </a:t>
            </a:r>
            <a:r>
              <a:rPr lang="en-US" b="1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и снова записываться в ячейку </a:t>
            </a:r>
            <a:r>
              <a:rPr lang="en-US" b="1" i="1" dirty="0" smtClean="0"/>
              <a:t>p</a:t>
            </a:r>
            <a:r>
              <a:rPr lang="en-US" dirty="0" smtClean="0"/>
              <a:t>.</a:t>
            </a:r>
          </a:p>
          <a:p>
            <a:r>
              <a:rPr lang="ru-RU" dirty="0" smtClean="0"/>
              <a:t>Основной оператор в теле цикла повторяется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раз и имеет вид:</a:t>
            </a:r>
            <a:br>
              <a:rPr lang="ru-RU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p:=p*a;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algn="ctr">
              <a:lnSpc>
                <a:spcPct val="90000"/>
              </a:lnSpc>
            </a:pPr>
            <a:r>
              <a:rPr lang="ru-RU" sz="4000" dirty="0" smtClean="0">
                <a:solidFill>
                  <a:srgbClr val="030E73"/>
                </a:solidFill>
              </a:rPr>
              <a:t>Пусть надо вычислить 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baseline="30000" dirty="0" smtClean="0">
                <a:solidFill>
                  <a:srgbClr val="FF0000"/>
                </a:solidFill>
              </a:rPr>
              <a:t>n</a:t>
            </a:r>
            <a:r>
              <a:rPr lang="en-US" sz="4000" dirty="0" smtClean="0">
                <a:solidFill>
                  <a:srgbClr val="030E73"/>
                </a:solidFill>
              </a:rPr>
              <a:t>.</a:t>
            </a:r>
            <a:endParaRPr lang="ru-RU" sz="4000" dirty="0">
              <a:solidFill>
                <a:srgbClr val="030E73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3255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первом выполнении цикла в ячейке </a:t>
            </a:r>
            <a:r>
              <a:rPr lang="en-US" dirty="0" smtClean="0"/>
              <a:t>p </a:t>
            </a:r>
            <a:r>
              <a:rPr lang="ru-RU" dirty="0" smtClean="0"/>
              <a:t>должно находиться число, не влияющее на умножение, т.е. до цикла туда надо записать единицу.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20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500694" y="3571876"/>
          <a:ext cx="2643206" cy="2928959"/>
        </p:xfrm>
        <a:graphic>
          <a:graphicData uri="http://schemas.openxmlformats.org/drawingml/2006/table">
            <a:tbl>
              <a:tblPr/>
              <a:tblGrid>
                <a:gridCol w="1449365"/>
                <a:gridCol w="1193841"/>
              </a:tblGrid>
              <a:tr h="5857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Выполнение программы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8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Calibri"/>
                          <a:cs typeface="Times New Roman"/>
                        </a:rPr>
                        <a:t>a=2           n=5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err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Программа</a:t>
            </a:r>
            <a:r>
              <a:rPr lang="ru-RU" dirty="0" smtClean="0"/>
              <a:t> имеет вид: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program</a:t>
            </a:r>
            <a:r>
              <a:rPr lang="en-US" dirty="0" smtClean="0"/>
              <a:t> E8;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30E73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a,p</a:t>
            </a:r>
            <a:r>
              <a:rPr lang="en-US" dirty="0" smtClean="0"/>
              <a:t>: real; </a:t>
            </a:r>
            <a:r>
              <a:rPr lang="en-US" dirty="0" err="1" smtClean="0"/>
              <a:t>i</a:t>
            </a:r>
            <a:r>
              <a:rPr lang="en-US" dirty="0" smtClean="0"/>
              <a:t>, n: integer;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write(‘</a:t>
            </a:r>
            <a:r>
              <a:rPr lang="ru-RU" dirty="0" smtClean="0">
                <a:solidFill>
                  <a:srgbClr val="030E73"/>
                </a:solidFill>
              </a:rPr>
              <a:t>введите </a:t>
            </a:r>
            <a:r>
              <a:rPr lang="en-US" i="1" dirty="0" smtClean="0">
                <a:solidFill>
                  <a:srgbClr val="030E73"/>
                </a:solidFill>
              </a:rPr>
              <a:t>a</a:t>
            </a:r>
            <a:r>
              <a:rPr lang="ru-RU" dirty="0" smtClean="0">
                <a:solidFill>
                  <a:srgbClr val="030E73"/>
                </a:solidFill>
              </a:rPr>
              <a:t> – основание  степени</a:t>
            </a:r>
            <a:r>
              <a:rPr lang="en-US" dirty="0" smtClean="0">
                <a:solidFill>
                  <a:srgbClr val="030E73"/>
                </a:solidFill>
              </a:rPr>
              <a:t>, </a:t>
            </a:r>
            <a:r>
              <a:rPr lang="en-US" i="1" dirty="0" smtClean="0">
                <a:solidFill>
                  <a:srgbClr val="030E73"/>
                </a:solidFill>
              </a:rPr>
              <a:t>a </a:t>
            </a:r>
            <a:r>
              <a:rPr lang="en-US" dirty="0" smtClean="0">
                <a:solidFill>
                  <a:srgbClr val="030E73"/>
                </a:solidFill>
              </a:rPr>
              <a:t>=</a:t>
            </a:r>
            <a:r>
              <a:rPr lang="en-US" dirty="0" smtClean="0"/>
              <a:t>');</a:t>
            </a:r>
          </a:p>
          <a:p>
            <a:pPr>
              <a:buNone/>
            </a:pPr>
            <a:r>
              <a:rPr lang="en-US" dirty="0" smtClean="0"/>
              <a:t>  readln (a);</a:t>
            </a:r>
          </a:p>
          <a:p>
            <a:pPr>
              <a:buNone/>
            </a:pPr>
            <a:r>
              <a:rPr lang="en-US" dirty="0" smtClean="0"/>
              <a:t>  write (‘</a:t>
            </a:r>
            <a:r>
              <a:rPr lang="ru-RU" dirty="0" smtClean="0">
                <a:solidFill>
                  <a:srgbClr val="030E73"/>
                </a:solidFill>
              </a:rPr>
              <a:t>введите целое </a:t>
            </a:r>
            <a:r>
              <a:rPr lang="en-US" dirty="0" smtClean="0">
                <a:solidFill>
                  <a:srgbClr val="030E73"/>
                </a:solidFill>
              </a:rPr>
              <a:t>n</a:t>
            </a:r>
            <a:r>
              <a:rPr lang="ru-RU" dirty="0" smtClean="0">
                <a:solidFill>
                  <a:srgbClr val="030E73"/>
                </a:solidFill>
              </a:rPr>
              <a:t> </a:t>
            </a:r>
            <a:r>
              <a:rPr lang="en-US" dirty="0" smtClean="0">
                <a:solidFill>
                  <a:srgbClr val="030E73"/>
                </a:solidFill>
              </a:rPr>
              <a:t>–</a:t>
            </a:r>
            <a:r>
              <a:rPr lang="ru-RU" dirty="0" smtClean="0">
                <a:solidFill>
                  <a:srgbClr val="030E73"/>
                </a:solidFill>
              </a:rPr>
              <a:t> показатель степени</a:t>
            </a:r>
            <a:r>
              <a:rPr lang="en-US" dirty="0" smtClean="0">
                <a:solidFill>
                  <a:srgbClr val="030E73"/>
                </a:solidFill>
              </a:rPr>
              <a:t>, n=</a:t>
            </a:r>
            <a:r>
              <a:rPr lang="en-US" dirty="0" smtClean="0"/>
              <a:t>');</a:t>
            </a:r>
          </a:p>
          <a:p>
            <a:pPr>
              <a:buNone/>
            </a:pPr>
            <a:r>
              <a:rPr lang="en-US" dirty="0" smtClean="0"/>
              <a:t>  readln (n);</a:t>
            </a:r>
          </a:p>
          <a:p>
            <a:pPr>
              <a:buNone/>
            </a:pPr>
            <a:r>
              <a:rPr lang="en-US" dirty="0" smtClean="0"/>
              <a:t>  p:=1;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30E73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:=1 </a:t>
            </a:r>
            <a:r>
              <a:rPr lang="en-US" b="1" dirty="0" smtClean="0">
                <a:solidFill>
                  <a:srgbClr val="030E73"/>
                </a:solidFill>
              </a:rPr>
              <a:t>to</a:t>
            </a:r>
            <a:r>
              <a:rPr lang="en-US" dirty="0" smtClean="0"/>
              <a:t> n </a:t>
            </a:r>
            <a:r>
              <a:rPr lang="en-US" b="1" dirty="0" smtClean="0">
                <a:solidFill>
                  <a:srgbClr val="030E73"/>
                </a:solidFill>
              </a:rPr>
              <a:t>do</a:t>
            </a:r>
          </a:p>
          <a:p>
            <a:pPr>
              <a:buNone/>
            </a:pPr>
            <a:r>
              <a:rPr lang="en-US" dirty="0" smtClean="0"/>
              <a:t>      p:=p*a;</a:t>
            </a:r>
          </a:p>
          <a:p>
            <a:pPr>
              <a:buNone/>
            </a:pPr>
            <a:r>
              <a:rPr lang="en-US" dirty="0" smtClean="0"/>
              <a:t>      write ('</a:t>
            </a:r>
            <a:r>
              <a:rPr lang="en-US" dirty="0" smtClean="0">
                <a:solidFill>
                  <a:srgbClr val="030E73"/>
                </a:solidFill>
              </a:rPr>
              <a:t>p=</a:t>
            </a:r>
            <a:r>
              <a:rPr lang="en-US" dirty="0" smtClean="0"/>
              <a:t>',p);</a:t>
            </a:r>
          </a:p>
          <a:p>
            <a:pPr>
              <a:buNone/>
            </a:pPr>
            <a:r>
              <a:rPr lang="en-US" dirty="0" smtClean="0"/>
              <a:t>      readln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end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Отладка</a:t>
            </a:r>
            <a:r>
              <a:rPr lang="ru-RU" dirty="0" smtClean="0"/>
              <a:t>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Перед текстом программы представлен </a:t>
            </a:r>
            <a:r>
              <a:rPr lang="ru-RU" b="1" dirty="0" smtClean="0">
                <a:solidFill>
                  <a:srgbClr val="FF0000"/>
                </a:solidFill>
              </a:rPr>
              <a:t>протокол</a:t>
            </a:r>
            <a:r>
              <a:rPr lang="ru-RU" dirty="0" smtClean="0"/>
              <a:t> её выполнения при возведении числа 2 в пятую степень.</a:t>
            </a:r>
          </a:p>
          <a:p>
            <a:r>
              <a:rPr lang="ru-RU" dirty="0" smtClean="0"/>
              <a:t>Таблица заполнена вручную, процесс её заполнения называется отладкой программы.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Отладка</a:t>
            </a:r>
            <a:r>
              <a:rPr lang="ru-RU" dirty="0" smtClean="0"/>
              <a:t> - это проверка всех этапов работы программы.</a:t>
            </a:r>
          </a:p>
          <a:p>
            <a:r>
              <a:rPr lang="ru-RU" dirty="0" smtClean="0"/>
              <a:t>Для сложных задач сначала составляется </a:t>
            </a:r>
            <a:r>
              <a:rPr lang="ru-RU" b="1" dirty="0" smtClean="0">
                <a:solidFill>
                  <a:srgbClr val="FF0000"/>
                </a:solidFill>
              </a:rPr>
              <a:t>контрольный пример </a:t>
            </a:r>
            <a:r>
              <a:rPr lang="ru-RU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тест</a:t>
            </a:r>
            <a:r>
              <a:rPr lang="ru-RU" dirty="0" smtClean="0"/>
              <a:t>) и программа выполняется человеком, который выполняет каждый оператор так, как его выполняет компьютер.</a:t>
            </a:r>
          </a:p>
          <a:p>
            <a:r>
              <a:rPr lang="ru-RU" dirty="0" smtClean="0"/>
              <a:t>Затем программу выполняет компьютер и сверяет все промежуточные, полученные при счете данные и конечные результаты.</a:t>
            </a:r>
          </a:p>
          <a:p>
            <a:r>
              <a:rPr lang="ru-RU" dirty="0" smtClean="0"/>
              <a:t>Только после полного совпадения  программа выполняется с реальными данными.</a:t>
            </a:r>
          </a:p>
          <a:p>
            <a:r>
              <a:rPr lang="ru-RU" dirty="0" smtClean="0"/>
              <a:t>Для понимания работы программы, выполнения отдельных операторов полезно заполнять подобные протоколы для всех учебных задач.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2" cstate="print"/>
          <a:srcRect r="57520" b="46289"/>
          <a:stretch>
            <a:fillRect/>
          </a:stretch>
        </p:blipFill>
        <p:spPr bwMode="auto">
          <a:xfrm>
            <a:off x="1428728" y="428604"/>
            <a:ext cx="6102069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циклов </a:t>
            </a:r>
            <a:r>
              <a:rPr lang="ru-RU" b="1" dirty="0" smtClean="0">
                <a:solidFill>
                  <a:srgbClr val="FF0000"/>
                </a:solidFill>
              </a:rPr>
              <a:t>пересчет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70000"/>
              </a:lnSpc>
            </a:pPr>
            <a:r>
              <a:rPr lang="ru-RU" sz="2200" dirty="0" smtClean="0">
                <a:solidFill>
                  <a:srgbClr val="FF0000"/>
                </a:solidFill>
              </a:rPr>
              <a:t>Пример 2.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По определению </a:t>
            </a:r>
            <a:r>
              <a:rPr lang="en-US" sz="2200" dirty="0" smtClean="0">
                <a:solidFill>
                  <a:srgbClr val="FF0000"/>
                </a:solidFill>
              </a:rPr>
              <a:t>n!</a:t>
            </a:r>
            <a:r>
              <a:rPr lang="ru-RU" sz="2200" dirty="0" smtClean="0">
                <a:solidFill>
                  <a:srgbClr val="FF0000"/>
                </a:solidFill>
              </a:rPr>
              <a:t>=1*2*3*…*</a:t>
            </a:r>
            <a:r>
              <a:rPr lang="en-US" sz="2200" dirty="0" smtClean="0">
                <a:solidFill>
                  <a:srgbClr val="FF0000"/>
                </a:solidFill>
              </a:rPr>
              <a:t>n</a:t>
            </a:r>
            <a:r>
              <a:rPr lang="ru-RU" sz="22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200" dirty="0" smtClean="0"/>
              <a:t>Используя предыдущую программу, вычислим </a:t>
            </a:r>
            <a:r>
              <a:rPr lang="en-US" sz="2200" b="1" i="1" dirty="0" smtClean="0"/>
              <a:t>p</a:t>
            </a:r>
            <a:r>
              <a:rPr lang="en-US" sz="2200" dirty="0" smtClean="0"/>
              <a:t> </a:t>
            </a:r>
            <a:r>
              <a:rPr lang="ru-RU" sz="2200" dirty="0" smtClean="0"/>
              <a:t>как произведение чисел от </a:t>
            </a:r>
            <a:r>
              <a:rPr lang="ru-RU" sz="2200" b="1" i="1" dirty="0" smtClean="0"/>
              <a:t>1</a:t>
            </a:r>
            <a:r>
              <a:rPr lang="ru-RU" sz="2200" dirty="0" smtClean="0"/>
              <a:t> до </a:t>
            </a:r>
            <a:r>
              <a:rPr lang="en-US" sz="2200" b="1" i="1" dirty="0" smtClean="0"/>
              <a:t>n</a:t>
            </a:r>
            <a:r>
              <a:rPr lang="ru-RU" sz="2200" dirty="0" smtClean="0"/>
              <a:t>, т.е. </a:t>
            </a:r>
            <a:r>
              <a:rPr lang="en-US" sz="2200" b="1" i="1" dirty="0" smtClean="0"/>
              <a:t>p</a:t>
            </a:r>
            <a:r>
              <a:rPr lang="en-US" sz="2200" dirty="0" smtClean="0"/>
              <a:t> </a:t>
            </a:r>
            <a:r>
              <a:rPr lang="ru-RU" sz="2200" dirty="0" smtClean="0"/>
              <a:t>каждый раз умножается не на одно и то же число,  а на значение переменной цикла.</a:t>
            </a:r>
            <a:endParaRPr lang="ru-RU" sz="2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13255" cy="639762"/>
          </a:xfr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algn="ctr">
              <a:lnSpc>
                <a:spcPct val="70000"/>
              </a:lnSpc>
            </a:pPr>
            <a:r>
              <a:rPr lang="ru-RU" sz="2700" dirty="0" smtClean="0">
                <a:solidFill>
                  <a:srgbClr val="030E73"/>
                </a:solidFill>
              </a:rPr>
              <a:t>Вычисление </a:t>
            </a:r>
            <a:r>
              <a:rPr lang="en-US" sz="2700" dirty="0" smtClean="0">
                <a:solidFill>
                  <a:srgbClr val="FF0000"/>
                </a:solidFill>
              </a:rPr>
              <a:t>p=n!</a:t>
            </a:r>
            <a:r>
              <a:rPr lang="en-US" sz="2700" dirty="0" smtClean="0">
                <a:solidFill>
                  <a:srgbClr val="030E73"/>
                </a:solidFill>
              </a:rPr>
              <a:t> </a:t>
            </a:r>
            <a:r>
              <a:rPr lang="ru-RU" sz="2700" dirty="0" smtClean="0">
                <a:solidFill>
                  <a:srgbClr val="030E73"/>
                </a:solidFill>
              </a:rPr>
              <a:t/>
            </a:r>
            <a:br>
              <a:rPr lang="ru-RU" sz="2700" dirty="0" smtClean="0">
                <a:solidFill>
                  <a:srgbClr val="030E73"/>
                </a:solidFill>
              </a:rPr>
            </a:br>
            <a:r>
              <a:rPr lang="en-US" sz="2700" dirty="0" smtClean="0">
                <a:solidFill>
                  <a:srgbClr val="030E73"/>
                </a:solidFill>
              </a:rPr>
              <a:t>(n</a:t>
            </a:r>
            <a:r>
              <a:rPr lang="ru-RU" sz="2700" dirty="0" smtClean="0">
                <a:solidFill>
                  <a:srgbClr val="030E73"/>
                </a:solidFill>
              </a:rPr>
              <a:t> факториал)</a:t>
            </a:r>
            <a:endParaRPr lang="ru-RU" sz="2700" dirty="0">
              <a:solidFill>
                <a:srgbClr val="030E73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program</a:t>
            </a:r>
            <a:r>
              <a:rPr lang="en-US" dirty="0" smtClean="0"/>
              <a:t> E9;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30E73"/>
                </a:solidFill>
              </a:rPr>
              <a:t>var</a:t>
            </a:r>
            <a:r>
              <a:rPr lang="en-US" dirty="0" smtClean="0"/>
              <a:t> p, </a:t>
            </a:r>
            <a:r>
              <a:rPr lang="en-US" dirty="0" err="1" smtClean="0"/>
              <a:t>i</a:t>
            </a:r>
            <a:r>
              <a:rPr lang="en-US" dirty="0" smtClean="0"/>
              <a:t>, n: integer;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write(‘</a:t>
            </a:r>
            <a:r>
              <a:rPr lang="ru-RU" dirty="0" smtClean="0"/>
              <a:t>введите целое </a:t>
            </a:r>
            <a:r>
              <a:rPr lang="en-US" dirty="0" smtClean="0"/>
              <a:t>n=');</a:t>
            </a:r>
          </a:p>
          <a:p>
            <a:pPr>
              <a:buNone/>
            </a:pPr>
            <a:r>
              <a:rPr lang="en-US" dirty="0" smtClean="0"/>
              <a:t>  readln (n);</a:t>
            </a:r>
          </a:p>
          <a:p>
            <a:pPr>
              <a:buNone/>
            </a:pPr>
            <a:r>
              <a:rPr lang="en-US" dirty="0" smtClean="0"/>
              <a:t>  p:=1;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30E73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:=1 </a:t>
            </a:r>
            <a:r>
              <a:rPr lang="en-US" b="1" dirty="0" smtClean="0">
                <a:solidFill>
                  <a:srgbClr val="030E73"/>
                </a:solidFill>
              </a:rPr>
              <a:t>to</a:t>
            </a:r>
            <a:r>
              <a:rPr lang="en-US" dirty="0" smtClean="0"/>
              <a:t> n </a:t>
            </a:r>
            <a:r>
              <a:rPr lang="en-US" b="1" dirty="0" smtClean="0">
                <a:solidFill>
                  <a:srgbClr val="030E73"/>
                </a:solidFill>
              </a:rPr>
              <a:t>do</a:t>
            </a:r>
          </a:p>
          <a:p>
            <a:pPr>
              <a:buNone/>
            </a:pPr>
            <a:r>
              <a:rPr lang="en-US" dirty="0" smtClean="0"/>
              <a:t>      p:=p*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write (n, '</a:t>
            </a:r>
            <a:r>
              <a:rPr lang="en-US" dirty="0" smtClean="0">
                <a:solidFill>
                  <a:srgbClr val="030E73"/>
                </a:solidFill>
              </a:rPr>
              <a:t>!=</a:t>
            </a:r>
            <a:r>
              <a:rPr lang="en-US" dirty="0" smtClean="0"/>
              <a:t>',p);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end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2" cstate="print"/>
          <a:srcRect r="60449" b="57031"/>
          <a:stretch>
            <a:fillRect/>
          </a:stretch>
        </p:blipFill>
        <p:spPr bwMode="auto">
          <a:xfrm>
            <a:off x="1357290" y="500042"/>
            <a:ext cx="6786610" cy="5529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циклов </a:t>
            </a:r>
            <a:r>
              <a:rPr lang="ru-RU" b="1" dirty="0" smtClean="0">
                <a:solidFill>
                  <a:srgbClr val="FF0000"/>
                </a:solidFill>
              </a:rPr>
              <a:t>пересчет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70000"/>
              </a:lnSpc>
            </a:pPr>
            <a:r>
              <a:rPr lang="ru-RU" sz="2300" dirty="0" smtClean="0">
                <a:solidFill>
                  <a:srgbClr val="FF0000"/>
                </a:solidFill>
              </a:rPr>
              <a:t>Пример 3.</a:t>
            </a:r>
            <a:endParaRPr lang="ru-RU" sz="23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Пусть требуется составить таблицу значений	 функции на отрезке </a:t>
            </a:r>
            <a:r>
              <a:rPr lang="en-US" dirty="0" smtClean="0"/>
              <a:t>[0;3,14] </a:t>
            </a:r>
            <a:r>
              <a:rPr lang="ru-RU" dirty="0" smtClean="0"/>
              <a:t>с шагом 0,1.</a:t>
            </a:r>
          </a:p>
          <a:p>
            <a:r>
              <a:rPr lang="ru-RU" dirty="0" smtClean="0"/>
              <a:t>Чтобы не определять количество повторений вычислений, можно воспользоваться циклом </a:t>
            </a:r>
            <a:r>
              <a:rPr lang="ru-RU" b="1" dirty="0" smtClean="0">
                <a:solidFill>
                  <a:srgbClr val="FF0000"/>
                </a:solidFill>
              </a:rPr>
              <a:t>пока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Используя вывод вещественных чисел с фиксированной точкой, определим, что количество цифр после запятой в значении функции будет равно 5.</a:t>
            </a:r>
          </a:p>
          <a:p>
            <a:r>
              <a:rPr lang="ru-RU" dirty="0" smtClean="0"/>
              <a:t>Тогда все число, учитывая область значений синуса, займет 7 позиций (числа положительные, значит, добавится позиция для десятичной точки и целой части числа).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>
              <a:lnSpc>
                <a:spcPct val="80000"/>
              </a:lnSpc>
            </a:pPr>
            <a:r>
              <a:rPr lang="ru-RU" sz="2600" dirty="0" smtClean="0">
                <a:solidFill>
                  <a:srgbClr val="030E73"/>
                </a:solidFill>
              </a:rPr>
              <a:t>Составление таблицы значений функции </a:t>
            </a:r>
            <a:r>
              <a:rPr lang="en-US" sz="2600" dirty="0" smtClean="0">
                <a:solidFill>
                  <a:srgbClr val="FF0000"/>
                </a:solidFill>
              </a:rPr>
              <a:t>y=sin x</a:t>
            </a:r>
            <a:r>
              <a:rPr lang="ru-RU" sz="2600" dirty="0" smtClean="0">
                <a:solidFill>
                  <a:srgbClr val="FF0000"/>
                </a:solidFill>
              </a:rPr>
              <a:t>.</a:t>
            </a:r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program</a:t>
            </a:r>
            <a:r>
              <a:rPr lang="en-US" dirty="0" smtClean="0"/>
              <a:t> E10;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30E73"/>
                </a:solidFill>
              </a:rPr>
              <a:t>var</a:t>
            </a:r>
            <a:r>
              <a:rPr lang="en-US" dirty="0" smtClean="0"/>
              <a:t> x,y: real;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x:=0;</a:t>
            </a:r>
          </a:p>
          <a:p>
            <a:pPr>
              <a:buNone/>
            </a:pPr>
            <a:r>
              <a:rPr lang="en-US" dirty="0" smtClean="0"/>
              <a:t>  write('x':100, 'sin x':100);</a:t>
            </a:r>
          </a:p>
          <a:p>
            <a:pPr>
              <a:buNone/>
            </a:pPr>
            <a:r>
              <a:rPr lang="en-US" dirty="0" smtClean="0"/>
              <a:t>  while x&lt;=3.14 do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030E73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    y:=sin(x);</a:t>
            </a:r>
          </a:p>
          <a:p>
            <a:pPr>
              <a:buNone/>
            </a:pPr>
            <a:r>
              <a:rPr lang="en-US" dirty="0" smtClean="0"/>
              <a:t>      writeln (x:100,' ',y:7:5);</a:t>
            </a:r>
          </a:p>
          <a:p>
            <a:pPr>
              <a:buNone/>
            </a:pPr>
            <a:r>
              <a:rPr lang="en-US" dirty="0" smtClean="0"/>
              <a:t>      x:=x+0.1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030E73"/>
                </a:solidFill>
              </a:rPr>
              <a:t>end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readln</a:t>
            </a:r>
            <a:r>
              <a:rPr lang="ru-RU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end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27</a:t>
            </a:fld>
            <a:endParaRPr lang="ru-RU"/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 cstate="print"/>
          <a:srcRect t="11719" r="69971" b="54691"/>
          <a:stretch>
            <a:fillRect/>
          </a:stretch>
        </p:blipFill>
        <p:spPr bwMode="auto">
          <a:xfrm>
            <a:off x="357158" y="1250341"/>
            <a:ext cx="4214842" cy="353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45309" r="69971" b="6250"/>
          <a:stretch>
            <a:fillRect/>
          </a:stretch>
        </p:blipFill>
        <p:spPr bwMode="auto">
          <a:xfrm>
            <a:off x="4714876" y="1214422"/>
            <a:ext cx="4002198" cy="484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циклов </a:t>
            </a:r>
            <a:r>
              <a:rPr lang="ru-RU" b="1" dirty="0" smtClean="0">
                <a:solidFill>
                  <a:srgbClr val="FF0000"/>
                </a:solidFill>
              </a:rPr>
              <a:t>пересчет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7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Пример 4.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 суммировании, как и при умножении нескольких чисел, необходимо накапливать результат в некоторой ячейке памяти, каждый раз считывая из этой ячейки предыдущее значение суммы и увеличивая его на очередное слагаемое.</a:t>
            </a:r>
          </a:p>
          <a:p>
            <a:r>
              <a:rPr lang="ru-RU" dirty="0" smtClean="0"/>
              <a:t>Пусть известно, что будет складываться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слагаемое.</a:t>
            </a:r>
          </a:p>
          <a:p>
            <a:r>
              <a:rPr lang="ru-RU" dirty="0" smtClean="0"/>
              <a:t>Путь известно, что будет складываться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чисел.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70000"/>
              </a:lnSpc>
            </a:pPr>
            <a:r>
              <a:rPr lang="ru-RU" sz="2000" dirty="0" smtClean="0">
                <a:solidFill>
                  <a:srgbClr val="030E73"/>
                </a:solidFill>
              </a:rPr>
              <a:t>Суммирование чисел.</a:t>
            </a:r>
            <a:endParaRPr lang="ru-RU" sz="2000" dirty="0">
              <a:solidFill>
                <a:srgbClr val="030E73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этом случае надо </a:t>
            </a:r>
            <a:r>
              <a:rPr lang="en-US" dirty="0" smtClean="0"/>
              <a:t>n </a:t>
            </a:r>
            <a:r>
              <a:rPr lang="ru-RU" dirty="0" smtClean="0"/>
              <a:t>раз выполнить действие </a:t>
            </a:r>
            <a:r>
              <a:rPr lang="en-US" b="1" i="1" dirty="0" smtClean="0"/>
              <a:t>s:=s+a; </a:t>
            </a:r>
            <a:r>
              <a:rPr lang="ru-RU" dirty="0" smtClean="0"/>
              <a:t>здесь </a:t>
            </a:r>
            <a:r>
              <a:rPr lang="en-US" b="1" i="1" dirty="0" smtClean="0"/>
              <a:t>a</a:t>
            </a:r>
            <a:r>
              <a:rPr lang="ru-RU" b="1" i="1" dirty="0" smtClean="0"/>
              <a:t> – </a:t>
            </a:r>
            <a:r>
              <a:rPr lang="ru-RU" dirty="0" smtClean="0"/>
              <a:t>очередное число, вводимое с клавиатуры. </a:t>
            </a:r>
          </a:p>
          <a:p>
            <a:r>
              <a:rPr lang="ru-RU" dirty="0" smtClean="0"/>
              <a:t>Для первого выполнения этого оператора присваивания надо из ячейки с именем </a:t>
            </a:r>
            <a:r>
              <a:rPr lang="en-US" b="1" i="1" dirty="0" smtClean="0"/>
              <a:t>s</a:t>
            </a:r>
            <a:r>
              <a:rPr lang="ru-RU" dirty="0" smtClean="0"/>
              <a:t> взять такое число, которое не повлияло бы на результат сложения.</a:t>
            </a:r>
          </a:p>
          <a:p>
            <a:r>
              <a:rPr lang="ru-RU" dirty="0" smtClean="0"/>
              <a:t>Следовательно, прежде чем начать выполнять цикл, надо поместить в эту ячейку (или, что то же самое, присвоить переменной </a:t>
            </a:r>
            <a:r>
              <a:rPr lang="en-US" b="1" i="1" dirty="0" smtClean="0"/>
              <a:t>s</a:t>
            </a:r>
            <a:r>
              <a:rPr lang="ru-RU" dirty="0" smtClean="0"/>
              <a:t>) число нуль.</a:t>
            </a:r>
          </a:p>
          <a:p>
            <a:endParaRPr lang="ru-RU" dirty="0" smtClean="0"/>
          </a:p>
          <a:p>
            <a:endParaRPr lang="ru-RU" b="1" i="1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Программа</a:t>
            </a:r>
            <a:r>
              <a:rPr smtClean="0"/>
              <a:t> имеет вид: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00200"/>
            <a:ext cx="5929354" cy="475775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program</a:t>
            </a:r>
            <a:r>
              <a:rPr lang="en-US" dirty="0" smtClean="0"/>
              <a:t> E11;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30E73"/>
                </a:solidFill>
              </a:rPr>
              <a:t>var</a:t>
            </a:r>
            <a:r>
              <a:rPr lang="en-US" dirty="0" smtClean="0"/>
              <a:t> a,s: real; i,n: integer;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write(‘</a:t>
            </a:r>
            <a:r>
              <a:rPr lang="ru-RU" dirty="0" smtClean="0"/>
              <a:t>введите количество слагаемых</a:t>
            </a:r>
            <a:r>
              <a:rPr lang="en-US" dirty="0" smtClean="0"/>
              <a:t> n=');</a:t>
            </a:r>
          </a:p>
          <a:p>
            <a:pPr>
              <a:buNone/>
            </a:pPr>
            <a:r>
              <a:rPr lang="en-US" dirty="0" smtClean="0"/>
              <a:t>  readln (n);</a:t>
            </a:r>
          </a:p>
          <a:p>
            <a:pPr>
              <a:buNone/>
            </a:pPr>
            <a:r>
              <a:rPr lang="en-US" dirty="0" smtClean="0"/>
              <a:t>  s:=0;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30E73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:=1 </a:t>
            </a:r>
            <a:r>
              <a:rPr lang="en-US" b="1" dirty="0" smtClean="0">
                <a:solidFill>
                  <a:srgbClr val="030E73"/>
                </a:solidFill>
              </a:rPr>
              <a:t>to</a:t>
            </a:r>
            <a:r>
              <a:rPr lang="en-US" dirty="0" smtClean="0"/>
              <a:t> n </a:t>
            </a:r>
            <a:r>
              <a:rPr lang="en-US" b="1" dirty="0" smtClean="0">
                <a:solidFill>
                  <a:srgbClr val="030E73"/>
                </a:solidFill>
              </a:rPr>
              <a:t>do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030E73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    write (</a:t>
            </a:r>
            <a:r>
              <a:rPr lang="en-US" dirty="0" err="1" smtClean="0"/>
              <a:t>i</a:t>
            </a:r>
            <a:r>
              <a:rPr lang="en-US" dirty="0" smtClean="0"/>
              <a:t>,'-</a:t>
            </a:r>
            <a:r>
              <a:rPr lang="ru-RU" dirty="0" err="1" smtClean="0"/>
              <a:t>ое</a:t>
            </a:r>
            <a:r>
              <a:rPr lang="ru-RU" dirty="0" smtClean="0"/>
              <a:t> число</a:t>
            </a:r>
            <a:r>
              <a:rPr lang="en-US" dirty="0" smtClean="0"/>
              <a:t>=');</a:t>
            </a:r>
          </a:p>
          <a:p>
            <a:pPr>
              <a:buNone/>
            </a:pPr>
            <a:r>
              <a:rPr lang="en-US" dirty="0" smtClean="0"/>
              <a:t>      readln (a);</a:t>
            </a:r>
          </a:p>
          <a:p>
            <a:pPr>
              <a:buNone/>
            </a:pPr>
            <a:r>
              <a:rPr lang="en-US" dirty="0" smtClean="0"/>
              <a:t>      s:=s+a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030E73"/>
                </a:solidFill>
              </a:rPr>
              <a:t>end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write (‘</a:t>
            </a:r>
            <a:r>
              <a:rPr lang="ru-RU" dirty="0" smtClean="0"/>
              <a:t>сумма </a:t>
            </a:r>
            <a:r>
              <a:rPr lang="en-US" dirty="0" smtClean="0"/>
              <a:t>s=',s);</a:t>
            </a:r>
          </a:p>
          <a:p>
            <a:pPr>
              <a:buNone/>
            </a:pPr>
            <a:r>
              <a:rPr lang="en-US" dirty="0" smtClean="0"/>
              <a:t>    readln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end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своей практической деятельности человек постоянно сталкивается с задачами, при решении которых требуется многократно повторять одни и те же действия. </a:t>
            </a:r>
          </a:p>
          <a:p>
            <a:r>
              <a:rPr lang="ru-RU" dirty="0" smtClean="0"/>
              <a:t>Для составления алгоритмов решения таких задач используются команды повторения (циклы).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30</a:t>
            </a:fld>
            <a:endParaRPr lang="ru-RU"/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 cstate="print"/>
          <a:srcRect r="41406" b="38210"/>
          <a:stretch>
            <a:fillRect/>
          </a:stretch>
        </p:blipFill>
        <p:spPr bwMode="auto">
          <a:xfrm>
            <a:off x="1142976" y="714356"/>
            <a:ext cx="6929486" cy="548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Если количество чисел неизвестно</a:t>
            </a:r>
            <a:r>
              <a:rPr lang="ru-RU" sz="2400" dirty="0" smtClean="0"/>
              <a:t>, </a:t>
            </a:r>
            <a:br>
              <a:rPr lang="ru-RU" sz="2400" dirty="0" smtClean="0"/>
            </a:br>
            <a:r>
              <a:rPr lang="ru-RU" sz="2400" dirty="0" smtClean="0"/>
              <a:t>то можно задать число-ограничитель, например 0. </a:t>
            </a:r>
            <a:br>
              <a:rPr lang="ru-RU" sz="2400" dirty="0" smtClean="0"/>
            </a:br>
            <a:r>
              <a:rPr lang="ru-RU" sz="2400" dirty="0" smtClean="0"/>
              <a:t>В таком случае используется цикл </a:t>
            </a:r>
            <a:r>
              <a:rPr lang="en-US" sz="2400" b="1" dirty="0" smtClean="0">
                <a:solidFill>
                  <a:srgbClr val="FF0000"/>
                </a:solidFill>
              </a:rPr>
              <a:t>while</a:t>
            </a:r>
            <a:r>
              <a:rPr lang="en-US" sz="2400" dirty="0" smtClean="0"/>
              <a:t> </a:t>
            </a:r>
            <a:r>
              <a:rPr lang="ru-RU" sz="2400" dirty="0" smtClean="0"/>
              <a:t>или </a:t>
            </a:r>
            <a:r>
              <a:rPr lang="en-US" sz="2400" b="1" dirty="0" smtClean="0">
                <a:solidFill>
                  <a:srgbClr val="FF0000"/>
                </a:solidFill>
              </a:rPr>
              <a:t>repeat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19736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s:=0;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readln</a:t>
            </a:r>
            <a:r>
              <a:rPr lang="en-US" dirty="0" smtClean="0"/>
              <a:t> (a);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while</a:t>
            </a:r>
            <a:r>
              <a:rPr lang="en-US" dirty="0" smtClean="0"/>
              <a:t> a&lt;&gt;0 do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begin</a:t>
            </a:r>
            <a:r>
              <a:rPr lang="en-US" dirty="0" smtClean="0"/>
              <a:t> s:=s+a;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30E73"/>
                </a:solidFill>
              </a:rPr>
              <a:t>readln</a:t>
            </a:r>
            <a:r>
              <a:rPr lang="en-US" dirty="0" smtClean="0"/>
              <a:t> (a)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end;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s:=0;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repeat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	readln</a:t>
            </a:r>
            <a:r>
              <a:rPr lang="en-US" dirty="0" smtClean="0"/>
              <a:t> (a);</a:t>
            </a:r>
          </a:p>
          <a:p>
            <a:pPr>
              <a:buNone/>
            </a:pPr>
            <a:r>
              <a:rPr lang="en-US" dirty="0" smtClean="0"/>
              <a:t>	s:=s+a;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until</a:t>
            </a:r>
            <a:r>
              <a:rPr lang="en-US" dirty="0" smtClean="0"/>
              <a:t> a=0;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Оператор цикла </a:t>
            </a:r>
            <a:br>
              <a:rPr smtClean="0"/>
            </a:br>
            <a:r>
              <a:rPr smtClean="0">
                <a:solidFill>
                  <a:srgbClr val="FF0000"/>
                </a:solidFill>
              </a:rPr>
              <a:t>обратный пересчет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5"/>
          </a:xfrm>
        </p:spPr>
        <p:txBody>
          <a:bodyPr>
            <a:normAutofit/>
          </a:bodyPr>
          <a:lstStyle/>
          <a:p>
            <a:r>
              <a:rPr lang="ru-RU" dirty="0" smtClean="0"/>
              <a:t>Оператор цикла обратный пересчет работает аналогично оператору цикла прямого пересчета, только переменная цикла не возрастает с каждым шагом на единицу, а на единицу убывает.</a:t>
            </a:r>
          </a:p>
          <a:p>
            <a:r>
              <a:rPr lang="ru-RU" dirty="0" smtClean="0"/>
              <a:t>Оператор имеет вид: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755576" y="3501008"/>
            <a:ext cx="7500990" cy="857256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solidFill>
                  <a:srgbClr val="030E73"/>
                </a:solidFill>
              </a:rPr>
              <a:t>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0E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/>
              <a:t>:=n2 </a:t>
            </a:r>
            <a:r>
              <a:rPr lang="en-US" sz="2400" b="1" dirty="0" smtClean="0">
                <a:solidFill>
                  <a:srgbClr val="030E73"/>
                </a:solidFill>
              </a:rPr>
              <a:t>downto </a:t>
            </a:r>
            <a:r>
              <a:rPr lang="en-US" sz="2400" dirty="0" smtClean="0"/>
              <a:t>n1</a:t>
            </a:r>
            <a:r>
              <a:rPr lang="en-US" sz="2400" b="1" dirty="0" smtClean="0">
                <a:solidFill>
                  <a:srgbClr val="030E73"/>
                </a:solidFill>
              </a:rPr>
              <a:t> do </a:t>
            </a:r>
            <a:r>
              <a:rPr lang="ru-RU" sz="2400" dirty="0" smtClean="0"/>
              <a:t>оператор</a:t>
            </a:r>
            <a:r>
              <a:rPr lang="en-US" sz="2400" b="1" dirty="0" smtClean="0">
                <a:solidFill>
                  <a:srgbClr val="030E73"/>
                </a:solidFill>
              </a:rPr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584" y="458112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Для этого оператора должно также выполняться </a:t>
            </a:r>
            <a:r>
              <a:rPr lang="en-US" sz="2400" b="1" dirty="0" smtClean="0"/>
              <a:t>n2</a:t>
            </a:r>
            <a:r>
              <a:rPr lang="en-US" sz="2400" b="1" dirty="0" smtClean="0">
                <a:sym typeface="Symbol"/>
              </a:rPr>
              <a:t>n1. 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sym typeface="Symbol"/>
              </a:rPr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ym typeface="Symbol"/>
              </a:rPr>
              <a:t>При использовании в программе операторов цикла необходимо соблюдать следующие правила:</a:t>
            </a:r>
          </a:p>
          <a:p>
            <a:pPr lvl="1"/>
            <a:r>
              <a:rPr lang="ru-RU" dirty="0" smtClean="0">
                <a:sym typeface="Symbol"/>
              </a:rPr>
              <a:t>внутри цикла может находиться другой цикл, но необходимо, чтобы циклы имели разные переменные и внутренний цикл полностью находился в теле внешнего цикла;</a:t>
            </a:r>
          </a:p>
          <a:p>
            <a:pPr lvl="1"/>
            <a:r>
              <a:rPr lang="ru-RU" dirty="0" smtClean="0">
                <a:sym typeface="Symbol"/>
              </a:rPr>
              <a:t>нельзя передавать управление в тело цикла, минуя заголовок (это значит, что метка и оператор </a:t>
            </a:r>
            <a:r>
              <a:rPr lang="en-US" b="1" dirty="0" smtClean="0">
                <a:sym typeface="Symbol"/>
              </a:rPr>
              <a:t>goto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с этой меткой должны находиться в теле цикла);</a:t>
            </a:r>
          </a:p>
          <a:p>
            <a:pPr lvl="1"/>
            <a:r>
              <a:rPr lang="ru-RU" dirty="0" smtClean="0">
                <a:sym typeface="Symbol"/>
              </a:rPr>
              <a:t>если требуется обойти группу операторов в теле цикла и продолжить цикл, т.е.выполнить его следующий шаг, то надо передать управление на замыкающий цикл </a:t>
            </a:r>
            <a:r>
              <a:rPr lang="en-US" b="1" dirty="0" smtClean="0">
                <a:sym typeface="Symbol"/>
              </a:rPr>
              <a:t>end</a:t>
            </a:r>
            <a:r>
              <a:rPr lang="ru-RU" dirty="0" smtClean="0">
                <a:sym typeface="Symbol"/>
              </a:rPr>
              <a:t>;</a:t>
            </a:r>
          </a:p>
          <a:p>
            <a:pPr lvl="1"/>
            <a:r>
              <a:rPr lang="ru-RU" dirty="0" smtClean="0">
                <a:sym typeface="Symbol"/>
              </a:rPr>
              <a:t>Можно досрочно выйти из цикла, или используя оператор </a:t>
            </a:r>
            <a:r>
              <a:rPr lang="en-US" b="1" dirty="0" smtClean="0">
                <a:sym typeface="Symbol"/>
              </a:rPr>
              <a:t>goto</a:t>
            </a:r>
            <a:r>
              <a:rPr lang="ru-RU" b="1" dirty="0" smtClean="0">
                <a:sym typeface="Symbol"/>
              </a:rPr>
              <a:t>, </a:t>
            </a:r>
            <a:r>
              <a:rPr lang="ru-RU" dirty="0" smtClean="0">
                <a:sym typeface="Symbol"/>
              </a:rPr>
              <a:t>или изменив параметр условия в операторах </a:t>
            </a:r>
            <a:r>
              <a:rPr lang="en-US" b="1" dirty="0" smtClean="0">
                <a:sym typeface="Symbol"/>
              </a:rPr>
              <a:t>while </a:t>
            </a:r>
            <a:r>
              <a:rPr lang="ru-RU" dirty="0" smtClean="0">
                <a:sym typeface="Symbol"/>
              </a:rPr>
              <a:t>и </a:t>
            </a:r>
            <a:r>
              <a:rPr lang="en-US" b="1" dirty="0" smtClean="0">
                <a:sym typeface="Symbol"/>
              </a:rPr>
              <a:t>repeat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так, чтобы цикл больше не выполнялся.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Пусть тело цикла в программе </a:t>
            </a:r>
            <a:r>
              <a:rPr lang="en-US" dirty="0" smtClean="0"/>
              <a:t>E7</a:t>
            </a:r>
            <a:r>
              <a:rPr lang="ru-RU" dirty="0" smtClean="0"/>
              <a:t> такое же, как в программе </a:t>
            </a:r>
            <a:r>
              <a:rPr lang="en-US" dirty="0" smtClean="0"/>
              <a:t>E6</a:t>
            </a:r>
            <a:r>
              <a:rPr lang="ru-RU" dirty="0" smtClean="0"/>
              <a:t>.  Как будет работать программа </a:t>
            </a:r>
            <a:r>
              <a:rPr lang="en-US" dirty="0" smtClean="0"/>
              <a:t>E7</a:t>
            </a:r>
            <a:r>
              <a:rPr lang="ru-RU" dirty="0" smtClean="0"/>
              <a:t>, если ввести два одинаковых числа </a:t>
            </a:r>
            <a:r>
              <a:rPr lang="en-US" b="1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b="1" i="1" dirty="0" smtClean="0"/>
              <a:t>b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Сколько раз выполнится оператор цикла </a:t>
            </a:r>
            <a:r>
              <a:rPr lang="en-US" b="1" dirty="0" smtClean="0"/>
              <a:t>repeat</a:t>
            </a:r>
            <a:r>
              <a:rPr lang="ru-RU" dirty="0" smtClean="0"/>
              <a:t>, если условие после слова </a:t>
            </a:r>
            <a:r>
              <a:rPr lang="en-US" b="1" dirty="0" smtClean="0"/>
              <a:t>until</a:t>
            </a:r>
            <a:r>
              <a:rPr lang="ru-RU" dirty="0" smtClean="0"/>
              <a:t> истинно при входе в цикл?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Объясните, какая разница между условиями, записанными после слов </a:t>
            </a: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b="1" dirty="0" smtClean="0"/>
              <a:t>repeat</a:t>
            </a:r>
            <a:r>
              <a:rPr lang="en-US" dirty="0" smtClean="0"/>
              <a:t> </a:t>
            </a:r>
            <a:r>
              <a:rPr lang="ru-RU" dirty="0" smtClean="0"/>
              <a:t>для одной и той же задачи.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Напишите программы вычисления сумм: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dirty="0" smtClean="0"/>
              <a:t>Сорока слагаемых вида </a:t>
            </a:r>
            <a:r>
              <a:rPr lang="en-US" dirty="0" smtClean="0"/>
              <a:t>n-</a:t>
            </a:r>
            <a:r>
              <a:rPr lang="en-US" dirty="0" err="1" smtClean="0"/>
              <a:t>i</a:t>
            </a:r>
            <a:r>
              <a:rPr lang="ru-RU" dirty="0" smtClean="0"/>
              <a:t>, где </a:t>
            </a:r>
            <a:r>
              <a:rPr lang="en-US" dirty="0" err="1" smtClean="0"/>
              <a:t>i</a:t>
            </a:r>
            <a:r>
              <a:rPr lang="ru-RU" dirty="0" smtClean="0"/>
              <a:t>= 1, 2, 3,…, 40, а </a:t>
            </a:r>
            <a:r>
              <a:rPr lang="en-US" dirty="0" smtClean="0"/>
              <a:t>n</a:t>
            </a:r>
            <a:r>
              <a:rPr lang="ru-RU" dirty="0" smtClean="0"/>
              <a:t> – данное число;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 </a:t>
            </a:r>
            <a:r>
              <a:rPr lang="ru-RU" dirty="0" smtClean="0"/>
              <a:t>слагаемых вида </a:t>
            </a:r>
            <a:r>
              <a:rPr lang="en-US" dirty="0" smtClean="0"/>
              <a:t>x + </a:t>
            </a:r>
            <a:r>
              <a:rPr lang="en-US" dirty="0" err="1" smtClean="0"/>
              <a:t>i</a:t>
            </a:r>
            <a:r>
              <a:rPr lang="ru-RU" dirty="0" smtClean="0"/>
              <a:t>, где </a:t>
            </a:r>
            <a:r>
              <a:rPr lang="en-US" dirty="0" smtClean="0"/>
              <a:t>x – </a:t>
            </a:r>
            <a:r>
              <a:rPr lang="ru-RU" dirty="0" smtClean="0"/>
              <a:t>данное число, а </a:t>
            </a:r>
            <a:r>
              <a:rPr lang="en-US" dirty="0" err="1" smtClean="0"/>
              <a:t>i</a:t>
            </a:r>
            <a:r>
              <a:rPr lang="ru-RU" dirty="0" smtClean="0"/>
              <a:t> меняется от 1 до </a:t>
            </a:r>
            <a:r>
              <a:rPr lang="en-US" dirty="0" smtClean="0"/>
              <a:t>n</a:t>
            </a:r>
            <a:r>
              <a:rPr lang="ru-RU" dirty="0" smtClean="0"/>
              <a:t>;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dirty="0" smtClean="0"/>
              <a:t>Ста слагаемых, имеющих вид дроби (</a:t>
            </a:r>
            <a:r>
              <a:rPr lang="en-US" dirty="0" smtClean="0"/>
              <a:t>i+1)</a:t>
            </a:r>
            <a:r>
              <a:rPr lang="ru-RU" dirty="0" smtClean="0"/>
              <a:t>/(</a:t>
            </a:r>
            <a:r>
              <a:rPr lang="en-US" dirty="0" smtClean="0"/>
              <a:t>i+2)</a:t>
            </a:r>
            <a:r>
              <a:rPr lang="ru-RU" dirty="0" smtClean="0"/>
              <a:t>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 </a:t>
            </a:r>
            <a:r>
              <a:rPr lang="ru-RU" dirty="0" smtClean="0"/>
              <a:t>слагаемых вида (</a:t>
            </a:r>
            <a:r>
              <a:rPr lang="en-US" dirty="0" smtClean="0"/>
              <a:t>i+1)</a:t>
            </a:r>
            <a:r>
              <a:rPr lang="en-US" baseline="30000" dirty="0" smtClean="0"/>
              <a:t>2</a:t>
            </a:r>
            <a:r>
              <a:rPr lang="ru-RU" dirty="0" smtClean="0"/>
              <a:t>, где </a:t>
            </a:r>
            <a:r>
              <a:rPr lang="en-US" dirty="0" err="1" smtClean="0"/>
              <a:t>i</a:t>
            </a:r>
            <a:r>
              <a:rPr lang="ru-RU" dirty="0" smtClean="0"/>
              <a:t> = 1, 2, …, </a:t>
            </a:r>
            <a:r>
              <a:rPr lang="en-US" dirty="0" smtClean="0"/>
              <a:t>n</a:t>
            </a:r>
            <a:r>
              <a:rPr lang="ru-RU" dirty="0" smtClean="0"/>
              <a:t>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 </a:t>
            </a:r>
            <a:r>
              <a:rPr lang="ru-RU" dirty="0" smtClean="0"/>
              <a:t>слагаемых </a:t>
            </a:r>
            <a:r>
              <a:rPr lang="en-US" dirty="0" smtClean="0"/>
              <a:t>sin x</a:t>
            </a:r>
            <a:r>
              <a:rPr lang="ru-RU" dirty="0" smtClean="0"/>
              <a:t> </a:t>
            </a:r>
            <a:r>
              <a:rPr lang="en-US" dirty="0" smtClean="0"/>
              <a:t>+</a:t>
            </a:r>
            <a:r>
              <a:rPr lang="ru-RU" dirty="0" smtClean="0"/>
              <a:t> </a:t>
            </a:r>
            <a:r>
              <a:rPr lang="en-US" dirty="0" smtClean="0"/>
              <a:t>sin x</a:t>
            </a:r>
            <a:r>
              <a:rPr lang="en-US" baseline="30000" dirty="0" smtClean="0"/>
              <a:t>2</a:t>
            </a:r>
            <a:r>
              <a:rPr lang="ru-RU" dirty="0" smtClean="0"/>
              <a:t> + </a:t>
            </a:r>
            <a:r>
              <a:rPr lang="en-US" dirty="0" smtClean="0"/>
              <a:t>sin x</a:t>
            </a:r>
            <a:r>
              <a:rPr lang="ru-RU" baseline="30000" dirty="0" smtClean="0"/>
              <a:t>3</a:t>
            </a:r>
            <a:r>
              <a:rPr lang="ru-RU" dirty="0" smtClean="0"/>
              <a:t> +…+</a:t>
            </a:r>
            <a:r>
              <a:rPr lang="en-US" dirty="0" smtClean="0"/>
              <a:t> sin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ru-RU" dirty="0" smtClean="0"/>
              <a:t>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 </a:t>
            </a:r>
            <a:r>
              <a:rPr lang="ru-RU" dirty="0" smtClean="0"/>
              <a:t>слагаемых </a:t>
            </a:r>
            <a:r>
              <a:rPr lang="en-US" dirty="0" smtClean="0"/>
              <a:t>sin x</a:t>
            </a:r>
            <a:r>
              <a:rPr lang="ru-RU" dirty="0" smtClean="0"/>
              <a:t> </a:t>
            </a:r>
            <a:r>
              <a:rPr lang="en-US" dirty="0" smtClean="0"/>
              <a:t>+</a:t>
            </a:r>
            <a:r>
              <a:rPr lang="ru-RU" dirty="0" smtClean="0"/>
              <a:t> </a:t>
            </a:r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 x</a:t>
            </a:r>
            <a:r>
              <a:rPr lang="ru-RU" dirty="0" smtClean="0"/>
              <a:t> + </a:t>
            </a:r>
            <a:r>
              <a:rPr lang="en-US" dirty="0" smtClean="0"/>
              <a:t>sin</a:t>
            </a:r>
            <a:r>
              <a:rPr lang="ru-RU" baseline="30000" dirty="0" smtClean="0"/>
              <a:t>3</a:t>
            </a:r>
            <a:r>
              <a:rPr lang="en-US" dirty="0" smtClean="0"/>
              <a:t> x</a:t>
            </a:r>
            <a:r>
              <a:rPr lang="ru-RU" dirty="0" smtClean="0"/>
              <a:t> +…+</a:t>
            </a:r>
            <a:r>
              <a:rPr lang="en-US" dirty="0" smtClean="0"/>
              <a:t> </a:t>
            </a:r>
            <a:r>
              <a:rPr lang="en-US" dirty="0" err="1" smtClean="0"/>
              <a:t>sin</a:t>
            </a:r>
            <a:r>
              <a:rPr lang="en-US" baseline="30000" dirty="0" err="1" smtClean="0"/>
              <a:t>n</a:t>
            </a:r>
            <a:r>
              <a:rPr lang="en-US" dirty="0" smtClean="0"/>
              <a:t> x</a:t>
            </a:r>
            <a:r>
              <a:rPr lang="ru-RU" dirty="0" smtClean="0"/>
              <a:t>;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dirty="0" smtClean="0"/>
              <a:t>Кубов </a:t>
            </a:r>
            <a:r>
              <a:rPr lang="en-US" dirty="0" smtClean="0"/>
              <a:t>n</a:t>
            </a:r>
            <a:r>
              <a:rPr lang="ru-RU" dirty="0" smtClean="0"/>
              <a:t> первых натуральных чисел.</a:t>
            </a:r>
          </a:p>
          <a:p>
            <a:pPr marL="914400" lvl="1" indent="-514350">
              <a:buFont typeface="+mj-lt"/>
              <a:buAutoNum type="alphaLcParenR"/>
            </a:pPr>
            <a:endParaRPr lang="ru-RU" dirty="0" smtClean="0"/>
          </a:p>
          <a:p>
            <a:pPr marL="914400" lvl="1" indent="-514350">
              <a:buFont typeface="+mj-lt"/>
              <a:buAutoNum type="alphaLcParenR"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6863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Для различных вводимых с клавиатуры целых чисел найдите сумму положительных нечетных.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Напишите программы вычисления произведений: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a*(a+1)*(a+2)*…*(a+n-1);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a*(a-n)*(a-2n)*…*(a-n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(x-1)(x-2)(x-3)…(x-n);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2*4*6*…*(2n);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(1+sin 0.1)(1+sin 0.2)…(1+sin 10);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Всех чисел от 1 до 100 кратных 3, но не кратных 6;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сомножителей вида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x+i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ru-RU" dirty="0" smtClean="0"/>
              <a:t>Дано положительное число </a:t>
            </a:r>
            <a:r>
              <a:rPr lang="en-US" dirty="0" smtClean="0"/>
              <a:t>A</a:t>
            </a:r>
            <a:r>
              <a:rPr lang="ru-RU" dirty="0" smtClean="0"/>
              <a:t>. Найдите среди чисел 1, 1+1/2, 1+1/2+1/3,… первое, большее </a:t>
            </a:r>
            <a:r>
              <a:rPr lang="en-US" dirty="0" smtClean="0"/>
              <a:t>A.</a:t>
            </a:r>
            <a:endParaRPr lang="ru-RU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ru-RU" dirty="0" smtClean="0"/>
              <a:t>Вводя числа с клавиатуры без ограничения их количество (конец ввода – число нуль), найдите сумму положительных и произведение отрицательных.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 startAt="7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37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043608" y="3645024"/>
          <a:ext cx="7377050" cy="912058"/>
        </p:xfrm>
        <a:graphic>
          <a:graphicData uri="http://schemas.openxmlformats.org/presentationml/2006/ole">
            <p:oleObj spid="_x0000_s147458" name="Формула" r:id="rId3" imgW="278100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А.А.Кузнецов, Н.В.Ипатова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«Основы информатики», 8-9 </a:t>
            </a:r>
            <a:r>
              <a:rPr lang="ru-RU" dirty="0" err="1" smtClean="0"/>
              <a:t>кл</a:t>
            </a:r>
            <a:r>
              <a:rPr lang="ru-RU" dirty="0" smtClean="0"/>
              <a:t>.:</a:t>
            </a:r>
          </a:p>
          <a:p>
            <a:pPr lvl="1"/>
            <a:r>
              <a:rPr lang="ru-RU" dirty="0" smtClean="0"/>
              <a:t>Раздел 3. ОСНОВЫ ПРОГРАММИРОВАНИЯ, </a:t>
            </a:r>
            <a:br>
              <a:rPr lang="ru-RU" dirty="0" smtClean="0"/>
            </a:br>
            <a:r>
              <a:rPr lang="ru-RU" dirty="0" smtClean="0"/>
              <a:t>С.99-107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Рассмотрим следующий пример.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Пусть требуется определить остаток от деления числа 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ru-RU" dirty="0" smtClean="0">
                <a:solidFill>
                  <a:srgbClr val="FF0000"/>
                </a:solidFill>
              </a:rPr>
              <a:t>на число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ru-RU" dirty="0" smtClean="0">
                <a:solidFill>
                  <a:srgbClr val="FF0000"/>
                </a:solidFill>
              </a:rPr>
              <a:t> - произвольные натуральные числа).</a:t>
            </a:r>
          </a:p>
          <a:p>
            <a:r>
              <a:rPr lang="ru-RU" dirty="0" smtClean="0"/>
              <a:t>Самый простой способ решения этой задачи заключается в следующем: </a:t>
            </a:r>
            <a:endParaRPr lang="en-US" dirty="0" smtClean="0"/>
          </a:p>
          <a:p>
            <a:pPr lvl="1"/>
            <a:r>
              <a:rPr lang="ru-RU" dirty="0" smtClean="0"/>
              <a:t>проверяем, не меньше ли </a:t>
            </a:r>
            <a:r>
              <a:rPr lang="en-US" dirty="0" smtClean="0"/>
              <a:t>M</a:t>
            </a:r>
            <a:r>
              <a:rPr lang="ru-RU" dirty="0" smtClean="0"/>
              <a:t>, чем </a:t>
            </a:r>
            <a:r>
              <a:rPr lang="en-US" dirty="0" smtClean="0"/>
              <a:t>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если </a:t>
            </a:r>
            <a:r>
              <a:rPr lang="en-US" dirty="0" smtClean="0"/>
              <a:t>M&lt;N</a:t>
            </a:r>
            <a:r>
              <a:rPr lang="ru-RU" dirty="0" smtClean="0"/>
              <a:t>, то </a:t>
            </a:r>
            <a:r>
              <a:rPr lang="en-US" dirty="0" smtClean="0"/>
              <a:t>M</a:t>
            </a:r>
            <a:r>
              <a:rPr lang="ru-RU" dirty="0" smtClean="0"/>
              <a:t> и есть остаток от деления </a:t>
            </a:r>
            <a:r>
              <a:rPr lang="en-US" dirty="0" smtClean="0"/>
              <a:t>M </a:t>
            </a:r>
            <a:r>
              <a:rPr lang="ru-RU" dirty="0" smtClean="0"/>
              <a:t>на </a:t>
            </a:r>
            <a:r>
              <a:rPr lang="en-US" dirty="0" smtClean="0"/>
              <a:t>N);</a:t>
            </a:r>
            <a:r>
              <a:rPr lang="ru-RU" dirty="0" smtClean="0"/>
              <a:t> </a:t>
            </a:r>
            <a:endParaRPr lang="en-US" dirty="0" smtClean="0"/>
          </a:p>
          <a:p>
            <a:pPr lvl="1"/>
            <a:r>
              <a:rPr lang="ru-RU" dirty="0" smtClean="0"/>
              <a:t>Если </a:t>
            </a:r>
            <a:r>
              <a:rPr lang="en-US" dirty="0" smtClean="0"/>
              <a:t>M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N</a:t>
            </a:r>
            <a:r>
              <a:rPr lang="ru-RU" dirty="0" smtClean="0"/>
              <a:t>, то уменьшаем значение </a:t>
            </a:r>
            <a:r>
              <a:rPr lang="en-US" dirty="0" smtClean="0"/>
              <a:t>M</a:t>
            </a:r>
            <a:r>
              <a:rPr lang="ru-RU" dirty="0" smtClean="0"/>
              <a:t> на значение </a:t>
            </a:r>
            <a:r>
              <a:rPr lang="en-US" dirty="0" smtClean="0"/>
              <a:t>N</a:t>
            </a:r>
            <a:r>
              <a:rPr lang="ru-RU" dirty="0" smtClean="0"/>
              <a:t>, если не стало, то еще раз уменьшаем значение </a:t>
            </a:r>
            <a:r>
              <a:rPr lang="en-US" dirty="0" smtClean="0"/>
              <a:t>M </a:t>
            </a:r>
            <a:r>
              <a:rPr lang="ru-RU" dirty="0" smtClean="0"/>
              <a:t>на величину </a:t>
            </a:r>
            <a:r>
              <a:rPr lang="en-US" dirty="0" smtClean="0"/>
              <a:t>N </a:t>
            </a:r>
            <a:r>
              <a:rPr lang="ru-RU" dirty="0" smtClean="0"/>
              <a:t>и т.д.</a:t>
            </a:r>
            <a:endParaRPr lang="en-US" dirty="0" smtClean="0"/>
          </a:p>
          <a:p>
            <a:r>
              <a:rPr lang="ru-RU" dirty="0" smtClean="0"/>
              <a:t>Эти две операции (сравнения и вычитания) повторяются до тех пор, пока очередное значение </a:t>
            </a:r>
            <a:r>
              <a:rPr lang="en-US" dirty="0" smtClean="0"/>
              <a:t>M </a:t>
            </a:r>
            <a:r>
              <a:rPr lang="ru-RU" dirty="0" smtClean="0"/>
              <a:t>не станет меньше значения </a:t>
            </a:r>
            <a:r>
              <a:rPr lang="en-US" dirty="0" smtClean="0"/>
              <a:t>N</a:t>
            </a:r>
            <a:r>
              <a:rPr lang="ru-RU" dirty="0" smtClean="0"/>
              <a:t>. Значение </a:t>
            </a:r>
            <a:r>
              <a:rPr lang="en-US" dirty="0" smtClean="0"/>
              <a:t>M </a:t>
            </a:r>
            <a:r>
              <a:rPr lang="ru-RU" dirty="0" smtClean="0"/>
              <a:t>в этот момент и будет остатком от деления заданных вначале чисел.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Повторяющиеся действия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Как видно, в этом примере несколько раз повторяется одна и та же последовательность действий.</a:t>
            </a:r>
          </a:p>
          <a:p>
            <a:r>
              <a:rPr lang="ru-RU" dirty="0" smtClean="0"/>
              <a:t>Компьютер может заданное число раз выполнить одни и те же действия с разными данными. </a:t>
            </a:r>
            <a:r>
              <a:rPr lang="ru-RU" dirty="0" smtClean="0">
                <a:solidFill>
                  <a:srgbClr val="FF0000"/>
                </a:solidFill>
              </a:rPr>
              <a:t>Повторяющиеся действия в программировании называются </a:t>
            </a:r>
            <a:r>
              <a:rPr lang="ru-RU" b="1" dirty="0" smtClean="0">
                <a:solidFill>
                  <a:srgbClr val="FF0000"/>
                </a:solidFill>
              </a:rPr>
              <a:t>циклом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Если изобразить в виде блок-схемы, то получатся две разные структуры </a:t>
            </a:r>
            <a:r>
              <a:rPr lang="ru-RU" dirty="0" smtClean="0">
                <a:solidFill>
                  <a:srgbClr val="FF0000"/>
                </a:solidFill>
              </a:rPr>
              <a:t>(рис.1 и 2).</a:t>
            </a:r>
          </a:p>
          <a:p>
            <a:r>
              <a:rPr lang="ru-RU" dirty="0" smtClean="0"/>
              <a:t>Цикл не может выполняться вечно, в этом случае нарушается свойство алгоритма решить задачу за конечное число шагов.</a:t>
            </a:r>
          </a:p>
          <a:p>
            <a:r>
              <a:rPr lang="ru-RU" dirty="0" smtClean="0"/>
              <a:t>Цикл заканчивается по какому-либо условию.</a:t>
            </a:r>
          </a:p>
          <a:p>
            <a:r>
              <a:rPr lang="ru-RU" dirty="0" smtClean="0"/>
              <a:t>Проверка этого условия может производиться </a:t>
            </a:r>
            <a:r>
              <a:rPr lang="ru-RU" i="1" dirty="0" smtClean="0">
                <a:solidFill>
                  <a:srgbClr val="FF0000"/>
                </a:solidFill>
              </a:rPr>
              <a:t>в начале</a:t>
            </a:r>
            <a:r>
              <a:rPr lang="ru-RU" dirty="0" smtClean="0"/>
              <a:t> каждого повторяющегося шага, в этом случае цикл называется 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пока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При проверке условия </a:t>
            </a:r>
            <a:r>
              <a:rPr lang="ru-RU" i="1" dirty="0" smtClean="0">
                <a:solidFill>
                  <a:srgbClr val="FF0000"/>
                </a:solidFill>
              </a:rPr>
              <a:t>в конце </a:t>
            </a:r>
            <a:r>
              <a:rPr lang="ru-RU" dirty="0" smtClean="0"/>
              <a:t>каждого шага цикл называется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до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Разновидностью цикла до является цикл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пересчет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Группа 94"/>
          <p:cNvGrpSpPr/>
          <p:nvPr/>
        </p:nvGrpSpPr>
        <p:grpSpPr>
          <a:xfrm>
            <a:off x="428596" y="1714488"/>
            <a:ext cx="4286280" cy="4747945"/>
            <a:chOff x="285720" y="285728"/>
            <a:chExt cx="4286280" cy="4747945"/>
          </a:xfrm>
        </p:grpSpPr>
        <p:sp>
          <p:nvSpPr>
            <p:cNvPr id="10" name="TextBox 9"/>
            <p:cNvSpPr txBox="1"/>
            <p:nvPr/>
          </p:nvSpPr>
          <p:spPr>
            <a:xfrm>
              <a:off x="1142976" y="4572008"/>
              <a:ext cx="26432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Цикл 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пока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285720" y="285728"/>
              <a:ext cx="4286280" cy="3857652"/>
              <a:chOff x="500034" y="2214554"/>
              <a:chExt cx="4071966" cy="3084864"/>
            </a:xfrm>
          </p:grpSpPr>
          <p:grpSp>
            <p:nvGrpSpPr>
              <p:cNvPr id="30" name="Группа 29"/>
              <p:cNvGrpSpPr/>
              <p:nvPr/>
            </p:nvGrpSpPr>
            <p:grpSpPr>
              <a:xfrm>
                <a:off x="500034" y="2214554"/>
                <a:ext cx="4071966" cy="3084864"/>
                <a:chOff x="-794" y="1643050"/>
                <a:chExt cx="4071966" cy="3084864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1285852" y="2714621"/>
                  <a:ext cx="357190" cy="5168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rgbClr val="C00000"/>
                      </a:solidFill>
                    </a:rPr>
                    <a:t>+</a:t>
                  </a:r>
                  <a:endParaRPr lang="ru-RU" sz="3600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1142976" y="3214038"/>
                  <a:ext cx="2928196" cy="64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10800000">
                  <a:off x="0" y="4714884"/>
                  <a:ext cx="1142976" cy="1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387512" y="3969501"/>
                  <a:ext cx="1512434" cy="150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5400000">
                  <a:off x="-1042763" y="3685151"/>
                  <a:ext cx="2084732" cy="7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 стрелкой 16"/>
                <p:cNvCxnSpPr>
                  <a:endCxn id="6" idx="0"/>
                </p:cNvCxnSpPr>
                <p:nvPr/>
              </p:nvCxnSpPr>
              <p:spPr>
                <a:xfrm>
                  <a:off x="0" y="2643182"/>
                  <a:ext cx="2536017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Блок-схема: решение 5"/>
                <p:cNvSpPr/>
                <p:nvPr/>
              </p:nvSpPr>
              <p:spPr>
                <a:xfrm>
                  <a:off x="1571604" y="2643182"/>
                  <a:ext cx="1928826" cy="1143008"/>
                </a:xfrm>
                <a:prstGeom prst="flowChartDecision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rPr>
                    <a:t>?</a:t>
                  </a:r>
                  <a:endParaRPr lang="ru-RU" sz="3600" b="1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7" name="Прямая со стрелкой 6"/>
                <p:cNvCxnSpPr/>
                <p:nvPr/>
              </p:nvCxnSpPr>
              <p:spPr>
                <a:xfrm rot="5400000">
                  <a:off x="2001026" y="2142322"/>
                  <a:ext cx="1000132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Блок-схема: процесс 7"/>
                <p:cNvSpPr/>
                <p:nvPr/>
              </p:nvSpPr>
              <p:spPr>
                <a:xfrm>
                  <a:off x="428596" y="3714752"/>
                  <a:ext cx="1428760" cy="571504"/>
                </a:xfrm>
                <a:prstGeom prst="flowChartProcess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000" b="1" dirty="0" smtClean="0"/>
                    <a:t>оператор</a:t>
                  </a:r>
                  <a:endParaRPr lang="ru-RU" sz="2000" b="1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071670" y="1643050"/>
                  <a:ext cx="642942" cy="418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3357554" y="2643182"/>
                  <a:ext cx="428628" cy="5660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 smtClean="0">
                      <a:solidFill>
                        <a:srgbClr val="C00000"/>
                      </a:solidFill>
                    </a:rPr>
                    <a:t>-</a:t>
                  </a:r>
                  <a:endParaRPr lang="ru-RU" sz="4000" b="1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1714480" y="3857628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</a:rPr>
                  <a:t>да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786182" y="3857628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</a:rPr>
                  <a:t>нет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96" name="Группа 95"/>
          <p:cNvGrpSpPr/>
          <p:nvPr/>
        </p:nvGrpSpPr>
        <p:grpSpPr>
          <a:xfrm>
            <a:off x="5357818" y="1285860"/>
            <a:ext cx="3357586" cy="5248011"/>
            <a:chOff x="5500694" y="714356"/>
            <a:chExt cx="3357586" cy="5248011"/>
          </a:xfrm>
        </p:grpSpPr>
        <p:grpSp>
          <p:nvGrpSpPr>
            <p:cNvPr id="93" name="Группа 92"/>
            <p:cNvGrpSpPr/>
            <p:nvPr/>
          </p:nvGrpSpPr>
          <p:grpSpPr>
            <a:xfrm>
              <a:off x="5500694" y="714356"/>
              <a:ext cx="3170352" cy="4572825"/>
              <a:chOff x="5785652" y="1072341"/>
              <a:chExt cx="3170352" cy="457282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6858016" y="5000636"/>
                <a:ext cx="375989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-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4143372" y="4000504"/>
                <a:ext cx="328614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0800000">
                <a:off x="5786446" y="5643578"/>
                <a:ext cx="143662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6823091" y="5249875"/>
                <a:ext cx="78581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 стрелкой 43"/>
              <p:cNvCxnSpPr/>
              <p:nvPr/>
            </p:nvCxnSpPr>
            <p:spPr>
              <a:xfrm>
                <a:off x="5786446" y="2357430"/>
                <a:ext cx="740666" cy="198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Блок-схема: решение 44"/>
              <p:cNvSpPr/>
              <p:nvPr/>
            </p:nvSpPr>
            <p:spPr>
              <a:xfrm>
                <a:off x="6215074" y="3500438"/>
                <a:ext cx="2030343" cy="1429342"/>
              </a:xfrm>
              <a:prstGeom prst="flowChartDecision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?</a:t>
                </a:r>
                <a:endParaRPr lang="ru-RU" sz="36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6" name="Прямая со стрелкой 45"/>
              <p:cNvCxnSpPr/>
              <p:nvPr/>
            </p:nvCxnSpPr>
            <p:spPr>
              <a:xfrm rot="5400000">
                <a:off x="6768465" y="1518289"/>
                <a:ext cx="893483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Блок-схема: процесс 46"/>
              <p:cNvSpPr/>
              <p:nvPr/>
            </p:nvSpPr>
            <p:spPr>
              <a:xfrm>
                <a:off x="6500826" y="2000240"/>
                <a:ext cx="1503958" cy="714671"/>
              </a:xfrm>
              <a:prstGeom prst="flowChartProcess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оператор</a:t>
                </a:r>
                <a:endParaRPr lang="ru-RU" sz="2000" b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8215338" y="3643314"/>
                <a:ext cx="4511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+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286644" y="5143512"/>
                <a:ext cx="642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</a:rPr>
                  <a:t>нет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143900" y="4286256"/>
                <a:ext cx="6015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</a:rPr>
                  <a:t>да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51" name="Прямая со стрелкой 50"/>
              <p:cNvCxnSpPr/>
              <p:nvPr/>
            </p:nvCxnSpPr>
            <p:spPr>
              <a:xfrm rot="5400000">
                <a:off x="6819206" y="3110620"/>
                <a:ext cx="792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 стрелкой 83"/>
              <p:cNvCxnSpPr/>
              <p:nvPr/>
            </p:nvCxnSpPr>
            <p:spPr>
              <a:xfrm>
                <a:off x="8215338" y="4214818"/>
                <a:ext cx="740666" cy="198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TextBox 93"/>
            <p:cNvSpPr txBox="1"/>
            <p:nvPr/>
          </p:nvSpPr>
          <p:spPr>
            <a:xfrm>
              <a:off x="6215074" y="5500702"/>
              <a:ext cx="26432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Цикл 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до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8" name="Заголовок 9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Циклические структуры</a:t>
            </a:r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Рис.1</a:t>
            </a:r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Рис.2</a:t>
            </a:r>
            <a:endParaRPr lang="ru-RU" dirty="0"/>
          </a:p>
        </p:txBody>
      </p:sp>
      <p:sp>
        <p:nvSpPr>
          <p:cNvPr id="48" name="Дата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3" name="Нижний колонтитул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2" name="Номер слайда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Циклические структуры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Цикл </a:t>
            </a:r>
            <a:r>
              <a:rPr lang="ru-RU" dirty="0" smtClean="0">
                <a:solidFill>
                  <a:srgbClr val="FF0000"/>
                </a:solidFill>
              </a:rPr>
              <a:t>пока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цикле пока проверяется условие, и если оно выполняется, т.е.  логическое выражение истинно, то выполняется оператор и снова проверяется условие.</a:t>
            </a:r>
          </a:p>
          <a:p>
            <a:r>
              <a:rPr lang="ru-RU" dirty="0" smtClean="0"/>
              <a:t>Записанное в цикле пока условие является условием продолжения цикла.</a:t>
            </a:r>
          </a:p>
          <a:p>
            <a:r>
              <a:rPr lang="ru-RU" dirty="0" smtClean="0"/>
              <a:t>Как только оно перестанет выполняться, цикл завершится.</a:t>
            </a:r>
          </a:p>
          <a:p>
            <a:r>
              <a:rPr lang="ru-RU" dirty="0" smtClean="0"/>
              <a:t>На рис.1 выход из ромба «+» (или </a:t>
            </a:r>
            <a:r>
              <a:rPr lang="ru-RU" b="1" dirty="0" smtClean="0"/>
              <a:t>да</a:t>
            </a:r>
            <a:r>
              <a:rPr lang="ru-RU" dirty="0" smtClean="0"/>
              <a:t>) означает выполнение   условия цикла, «-» (или </a:t>
            </a:r>
            <a:r>
              <a:rPr lang="ru-RU" b="1" dirty="0" smtClean="0"/>
              <a:t>нет</a:t>
            </a:r>
            <a:r>
              <a:rPr lang="ru-RU" dirty="0" smtClean="0"/>
              <a:t>) – невыполнение.</a:t>
            </a:r>
          </a:p>
          <a:p>
            <a:r>
              <a:rPr lang="ru-RU" dirty="0" smtClean="0"/>
              <a:t>Цикл пока не выполнится ни разу, если условие при входе с структуру окажется ложным.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Рис.1</a:t>
            </a:r>
          </a:p>
        </p:txBody>
      </p:sp>
      <p:grpSp>
        <p:nvGrpSpPr>
          <p:cNvPr id="8" name="Содержимое 7"/>
          <p:cNvGrpSpPr>
            <a:grpSpLocks noGrp="1"/>
          </p:cNvGrpSpPr>
          <p:nvPr>
            <p:ph sz="quarter" idx="4"/>
          </p:nvPr>
        </p:nvGrpSpPr>
        <p:grpSpPr>
          <a:xfrm>
            <a:off x="5143504" y="2174875"/>
            <a:ext cx="3543296" cy="3951288"/>
            <a:chOff x="285720" y="285728"/>
            <a:chExt cx="4286280" cy="4747945"/>
          </a:xfrm>
        </p:grpSpPr>
        <p:sp>
          <p:nvSpPr>
            <p:cNvPr id="9" name="TextBox 8"/>
            <p:cNvSpPr txBox="1"/>
            <p:nvPr/>
          </p:nvSpPr>
          <p:spPr>
            <a:xfrm>
              <a:off x="1142976" y="4572008"/>
              <a:ext cx="26432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Цикл </a:t>
              </a:r>
              <a:r>
                <a:rPr lang="ru-RU" sz="2400" b="1" dirty="0" smtClean="0">
                  <a:solidFill>
                    <a:srgbClr val="C00000"/>
                  </a:solidFill>
                </a:rPr>
                <a:t>пока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10" name="Группа 34"/>
            <p:cNvGrpSpPr/>
            <p:nvPr/>
          </p:nvGrpSpPr>
          <p:grpSpPr>
            <a:xfrm>
              <a:off x="285720" y="285727"/>
              <a:ext cx="4286278" cy="3857651"/>
              <a:chOff x="500034" y="2214554"/>
              <a:chExt cx="4071966" cy="3084864"/>
            </a:xfrm>
          </p:grpSpPr>
          <p:grpSp>
            <p:nvGrpSpPr>
              <p:cNvPr id="11" name="Группа 29"/>
              <p:cNvGrpSpPr/>
              <p:nvPr/>
            </p:nvGrpSpPr>
            <p:grpSpPr>
              <a:xfrm>
                <a:off x="500034" y="2214554"/>
                <a:ext cx="4071966" cy="3084864"/>
                <a:chOff x="-794" y="1643050"/>
                <a:chExt cx="4071966" cy="3084864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1285852" y="2714621"/>
                  <a:ext cx="357190" cy="5168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rgbClr val="C00000"/>
                      </a:solidFill>
                    </a:rPr>
                    <a:t>+</a:t>
                  </a:r>
                  <a:endParaRPr lang="ru-RU" sz="3600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1142976" y="3214038"/>
                  <a:ext cx="2928196" cy="64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0" y="4714884"/>
                  <a:ext cx="1142976" cy="1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5400000">
                  <a:off x="387512" y="3969501"/>
                  <a:ext cx="1512434" cy="150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-1042763" y="3685151"/>
                  <a:ext cx="2084732" cy="7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 стрелкой 18"/>
                <p:cNvCxnSpPr/>
                <p:nvPr/>
              </p:nvCxnSpPr>
              <p:spPr>
                <a:xfrm>
                  <a:off x="0" y="2643182"/>
                  <a:ext cx="2536017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Блок-схема: решение 19"/>
                <p:cNvSpPr/>
                <p:nvPr/>
              </p:nvSpPr>
              <p:spPr>
                <a:xfrm>
                  <a:off x="1571604" y="2643182"/>
                  <a:ext cx="1928826" cy="1143008"/>
                </a:xfrm>
                <a:prstGeom prst="flowChartDecision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rPr>
                    <a:t>?</a:t>
                  </a:r>
                  <a:endParaRPr lang="ru-RU" sz="3600" b="1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21" name="Прямая со стрелкой 20"/>
                <p:cNvCxnSpPr/>
                <p:nvPr/>
              </p:nvCxnSpPr>
              <p:spPr>
                <a:xfrm rot="5400000">
                  <a:off x="2001026" y="2142322"/>
                  <a:ext cx="1000132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Блок-схема: процесс 21"/>
                <p:cNvSpPr/>
                <p:nvPr/>
              </p:nvSpPr>
              <p:spPr>
                <a:xfrm>
                  <a:off x="428596" y="3714752"/>
                  <a:ext cx="1428760" cy="571504"/>
                </a:xfrm>
                <a:prstGeom prst="flowChartProcess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000" b="1" dirty="0" smtClean="0"/>
                    <a:t>оператор</a:t>
                  </a:r>
                  <a:endParaRPr lang="ru-RU" sz="2000" b="1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071670" y="1643050"/>
                  <a:ext cx="642942" cy="418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3357554" y="2643182"/>
                  <a:ext cx="428628" cy="5660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 smtClean="0">
                      <a:solidFill>
                        <a:srgbClr val="C00000"/>
                      </a:solidFill>
                    </a:rPr>
                    <a:t>-</a:t>
                  </a:r>
                  <a:endParaRPr lang="ru-RU" sz="4000" b="1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1714480" y="3857628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</a:rPr>
                  <a:t>да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786182" y="3857628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</a:rPr>
                  <a:t>нет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Циклические структуры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Цикл </a:t>
            </a:r>
            <a:r>
              <a:rPr lang="ru-RU" dirty="0" smtClean="0">
                <a:solidFill>
                  <a:srgbClr val="FF0000"/>
                </a:solidFill>
              </a:rPr>
              <a:t>до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2595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 правило, цикл </a:t>
            </a:r>
            <a:r>
              <a:rPr lang="ru-RU" b="1" dirty="0" smtClean="0"/>
              <a:t>пока</a:t>
            </a:r>
            <a:r>
              <a:rPr lang="ru-RU" dirty="0" smtClean="0"/>
              <a:t> содержит </a:t>
            </a:r>
            <a:r>
              <a:rPr lang="ru-RU" i="1" dirty="0" smtClean="0">
                <a:solidFill>
                  <a:srgbClr val="FF0000"/>
                </a:solidFill>
              </a:rPr>
              <a:t>условие повторения</a:t>
            </a:r>
            <a:r>
              <a:rPr lang="ru-RU" dirty="0" smtClean="0"/>
              <a:t>, о цикл </a:t>
            </a:r>
            <a:r>
              <a:rPr lang="ru-RU" b="1" dirty="0" smtClean="0"/>
              <a:t>до</a:t>
            </a:r>
            <a:r>
              <a:rPr lang="ru-RU" dirty="0" smtClean="0"/>
              <a:t> условие </a:t>
            </a:r>
            <a:r>
              <a:rPr lang="ru-RU" i="1" dirty="0" smtClean="0">
                <a:solidFill>
                  <a:srgbClr val="FF0000"/>
                </a:solidFill>
              </a:rPr>
              <a:t>окончания  работы цикла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Обе структуры имеют один вход и один выход.</a:t>
            </a:r>
          </a:p>
          <a:p>
            <a:r>
              <a:rPr lang="ru-RU" dirty="0" smtClean="0"/>
              <a:t>Однако цикл </a:t>
            </a:r>
            <a:r>
              <a:rPr lang="ru-RU" b="1" dirty="0" smtClean="0"/>
              <a:t>до</a:t>
            </a:r>
            <a:r>
              <a:rPr lang="ru-RU" dirty="0" smtClean="0"/>
              <a:t> всегда выполняется хотя бы один раз, потому что условие проверяется после выполнения действия. Это затрудняет проверку правильности программы, поэтому лучше использовать цикл </a:t>
            </a:r>
            <a:r>
              <a:rPr lang="ru-RU" b="1" dirty="0" smtClean="0"/>
              <a:t>пока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Оператор в цикле может быть простым или составным, заключенным о операторные скобки.</a:t>
            </a:r>
          </a:p>
          <a:p>
            <a:r>
              <a:rPr lang="ru-RU" dirty="0" smtClean="0"/>
              <a:t>В этом случае в цикле могут повторяться несколько операторов, а не один.</a:t>
            </a:r>
          </a:p>
          <a:p>
            <a:r>
              <a:rPr lang="ru-RU" dirty="0" smtClean="0"/>
              <a:t>Повторяющиеся в цикле операторы называются </a:t>
            </a:r>
            <a:r>
              <a:rPr lang="ru-RU" b="1" dirty="0" smtClean="0"/>
              <a:t>телом цикла.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Рис.2</a:t>
            </a:r>
            <a:endParaRPr lang="ru-RU" dirty="0"/>
          </a:p>
        </p:txBody>
      </p:sp>
      <p:grpSp>
        <p:nvGrpSpPr>
          <p:cNvPr id="7" name="Содержимое 6"/>
          <p:cNvGrpSpPr>
            <a:grpSpLocks noGrp="1"/>
          </p:cNvGrpSpPr>
          <p:nvPr>
            <p:ph sz="quarter" idx="4"/>
          </p:nvPr>
        </p:nvGrpSpPr>
        <p:grpSpPr>
          <a:xfrm>
            <a:off x="4929190" y="2357429"/>
            <a:ext cx="3757610" cy="3768733"/>
            <a:chOff x="5500694" y="714356"/>
            <a:chExt cx="3357586" cy="5248011"/>
          </a:xfrm>
        </p:grpSpPr>
        <p:grpSp>
          <p:nvGrpSpPr>
            <p:cNvPr id="8" name="Группа 92"/>
            <p:cNvGrpSpPr/>
            <p:nvPr/>
          </p:nvGrpSpPr>
          <p:grpSpPr>
            <a:xfrm>
              <a:off x="5500694" y="714356"/>
              <a:ext cx="3170352" cy="4572825"/>
              <a:chOff x="5785652" y="1072341"/>
              <a:chExt cx="3170352" cy="457282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6858016" y="5000636"/>
                <a:ext cx="375989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-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 flipH="1" flipV="1">
                <a:off x="4143372" y="4000504"/>
                <a:ext cx="328614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>
                <a:off x="5786446" y="5643578"/>
                <a:ext cx="143662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6823091" y="5249875"/>
                <a:ext cx="78581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5786446" y="2357430"/>
                <a:ext cx="740666" cy="198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Блок-схема: решение 14"/>
              <p:cNvSpPr/>
              <p:nvPr/>
            </p:nvSpPr>
            <p:spPr>
              <a:xfrm>
                <a:off x="6215074" y="3500438"/>
                <a:ext cx="2030343" cy="1429342"/>
              </a:xfrm>
              <a:prstGeom prst="flowChartDecision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?</a:t>
                </a:r>
                <a:endParaRPr lang="ru-RU" sz="36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6" name="Прямая со стрелкой 15"/>
              <p:cNvCxnSpPr/>
              <p:nvPr/>
            </p:nvCxnSpPr>
            <p:spPr>
              <a:xfrm rot="5400000">
                <a:off x="6768465" y="1518289"/>
                <a:ext cx="893483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Блок-схема: процесс 16"/>
              <p:cNvSpPr/>
              <p:nvPr/>
            </p:nvSpPr>
            <p:spPr>
              <a:xfrm>
                <a:off x="6500826" y="2000240"/>
                <a:ext cx="1503958" cy="714671"/>
              </a:xfrm>
              <a:prstGeom prst="flowChartProcess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оператор</a:t>
                </a:r>
                <a:endParaRPr lang="ru-RU" sz="20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215338" y="3643314"/>
                <a:ext cx="4511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+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286644" y="5143512"/>
                <a:ext cx="642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</a:rPr>
                  <a:t>нет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143900" y="4286256"/>
                <a:ext cx="6015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</a:rPr>
                  <a:t>да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1" name="Прямая со стрелкой 20"/>
              <p:cNvCxnSpPr/>
              <p:nvPr/>
            </p:nvCxnSpPr>
            <p:spPr>
              <a:xfrm rot="5400000">
                <a:off x="6819206" y="3110620"/>
                <a:ext cx="792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/>
              <p:nvPr/>
            </p:nvCxnSpPr>
            <p:spPr>
              <a:xfrm>
                <a:off x="8215338" y="4214818"/>
                <a:ext cx="740666" cy="198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6215074" y="5500702"/>
              <a:ext cx="26432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Цикл </a:t>
              </a:r>
              <a:r>
                <a:rPr lang="ru-RU" sz="2400" b="1" dirty="0" smtClean="0">
                  <a:solidFill>
                    <a:srgbClr val="C00000"/>
                  </a:solidFill>
                </a:rPr>
                <a:t>до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Оператор </a:t>
            </a:r>
            <a:br>
              <a:rPr lang="ru-RU" b="1" dirty="0" smtClean="0"/>
            </a:br>
            <a:r>
              <a:rPr lang="ru-RU" b="1" dirty="0" smtClean="0"/>
              <a:t>безусловного перехода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Циклы можно организовывать, используя различные средства языка Паскаль.</a:t>
            </a:r>
          </a:p>
          <a:p>
            <a:r>
              <a:rPr lang="ru-RU" dirty="0" smtClean="0"/>
              <a:t>Этот оператор позволяет перейти без проверки условия либо на один из предыдущих операторов, либо на один из последующих, т.е.изменить порядок выполнения команд. </a:t>
            </a:r>
          </a:p>
          <a:p>
            <a:r>
              <a:rPr lang="ru-RU" dirty="0" smtClean="0"/>
              <a:t>Общий вид оператора: </a:t>
            </a:r>
            <a:r>
              <a:rPr lang="en-US" b="1" dirty="0" smtClean="0">
                <a:solidFill>
                  <a:srgbClr val="030E73"/>
                </a:solidFill>
              </a:rPr>
              <a:t>goto n;</a:t>
            </a:r>
          </a:p>
          <a:p>
            <a:pPr lvl="1"/>
            <a:r>
              <a:rPr lang="ru-RU" dirty="0" smtClean="0">
                <a:solidFill>
                  <a:srgbClr val="030E73"/>
                </a:solidFill>
              </a:rPr>
              <a:t>где </a:t>
            </a:r>
            <a:r>
              <a:rPr lang="en-US" dirty="0" smtClean="0">
                <a:solidFill>
                  <a:srgbClr val="030E73"/>
                </a:solidFill>
              </a:rPr>
              <a:t>n</a:t>
            </a:r>
            <a:r>
              <a:rPr lang="ru-RU" dirty="0" smtClean="0">
                <a:solidFill>
                  <a:srgbClr val="030E73"/>
                </a:solidFill>
              </a:rPr>
              <a:t>- целое число, не более чем из 4 цифр, называемое меткой.</a:t>
            </a:r>
          </a:p>
          <a:p>
            <a:pPr lvl="1"/>
            <a:r>
              <a:rPr lang="ru-RU" dirty="0" smtClean="0">
                <a:solidFill>
                  <a:srgbClr val="030E73"/>
                </a:solidFill>
              </a:rPr>
              <a:t>Метка появляется в программе 3 раза: 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 smtClean="0">
                <a:solidFill>
                  <a:srgbClr val="030E73"/>
                </a:solidFill>
              </a:rPr>
              <a:t>в описательной части в разделе </a:t>
            </a:r>
            <a:r>
              <a:rPr lang="en-US" b="1" dirty="0" smtClean="0">
                <a:solidFill>
                  <a:srgbClr val="030E73"/>
                </a:solidFill>
              </a:rPr>
              <a:t>Label</a:t>
            </a:r>
            <a:r>
              <a:rPr lang="ru-RU" b="1" dirty="0" smtClean="0">
                <a:solidFill>
                  <a:srgbClr val="030E73"/>
                </a:solidFill>
              </a:rPr>
              <a:t>;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 smtClean="0">
                <a:solidFill>
                  <a:srgbClr val="030E73"/>
                </a:solidFill>
              </a:rPr>
              <a:t>в операторе </a:t>
            </a:r>
            <a:r>
              <a:rPr lang="en-US" b="1" dirty="0" smtClean="0">
                <a:solidFill>
                  <a:srgbClr val="030E73"/>
                </a:solidFill>
              </a:rPr>
              <a:t>goto n;</a:t>
            </a:r>
            <a:endParaRPr lang="ru-RU" b="1" dirty="0" smtClean="0">
              <a:solidFill>
                <a:srgbClr val="030E73"/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ru-RU" dirty="0" smtClean="0">
                <a:solidFill>
                  <a:srgbClr val="030E73"/>
                </a:solidFill>
              </a:rPr>
              <a:t>перед оператором, на который осуществляется безусловный переход, в этом случае метка от оператора отделяется двоеточием.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2314</Words>
  <Application>Microsoft Office PowerPoint</Application>
  <PresentationFormat>Экран (4:3)</PresentationFormat>
  <Paragraphs>399</Paragraphs>
  <Slides>38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Тема Office</vt:lpstr>
      <vt:lpstr>Формула</vt:lpstr>
      <vt:lpstr> Основы программирования</vt:lpstr>
      <vt:lpstr>Организация циклов</vt:lpstr>
      <vt:lpstr>Циклы</vt:lpstr>
      <vt:lpstr>Рассмотрим следующий пример.</vt:lpstr>
      <vt:lpstr>Повторяющиеся действия </vt:lpstr>
      <vt:lpstr>Циклические структуры</vt:lpstr>
      <vt:lpstr>Циклические структуры</vt:lpstr>
      <vt:lpstr>Циклические структуры</vt:lpstr>
      <vt:lpstr>Оператор  безусловного перехода</vt:lpstr>
      <vt:lpstr>Организация циклов  с помощью операторов  условного и безусловного переходов</vt:lpstr>
      <vt:lpstr>Слайд 11</vt:lpstr>
      <vt:lpstr>Слайд 12</vt:lpstr>
      <vt:lpstr>Оператор цикла пока</vt:lpstr>
      <vt:lpstr>Для алгоритма Евклида программа примет вид:</vt:lpstr>
      <vt:lpstr>Оператор цикла до</vt:lpstr>
      <vt:lpstr>Программа нахождения  НОД чисел примет вид:</vt:lpstr>
      <vt:lpstr>Оператор циклов пересчет</vt:lpstr>
      <vt:lpstr>Оператор прямого пересчета:</vt:lpstr>
      <vt:lpstr>Оператор прямого пересчета:</vt:lpstr>
      <vt:lpstr>Операторы циклов пересчет</vt:lpstr>
      <vt:lpstr>Программа имеет вид:</vt:lpstr>
      <vt:lpstr>Отладка программы</vt:lpstr>
      <vt:lpstr>Слайд 23</vt:lpstr>
      <vt:lpstr>Оператор циклов пересчет</vt:lpstr>
      <vt:lpstr>Слайд 25</vt:lpstr>
      <vt:lpstr>Оператор циклов пересчет</vt:lpstr>
      <vt:lpstr>Слайд 27</vt:lpstr>
      <vt:lpstr>Оператор циклов пересчет</vt:lpstr>
      <vt:lpstr>Программа имеет вид:</vt:lpstr>
      <vt:lpstr>Слайд 30</vt:lpstr>
      <vt:lpstr>Если количество чисел неизвестно,  то можно задать число-ограничитель, например 0.  В таком случае используется цикл while или repeat.</vt:lpstr>
      <vt:lpstr>Оператор цикла  обратный пересчет </vt:lpstr>
      <vt:lpstr>Правила</vt:lpstr>
      <vt:lpstr>Вопросы и задания</vt:lpstr>
      <vt:lpstr>Вопросы и задания</vt:lpstr>
      <vt:lpstr>Вопросы и задания</vt:lpstr>
      <vt:lpstr>Вопросы и задания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Цыбикова</dc:creator>
  <cp:lastModifiedBy>Тамара Цыбикова</cp:lastModifiedBy>
  <cp:revision>286</cp:revision>
  <dcterms:created xsi:type="dcterms:W3CDTF">2012-09-24T15:18:35Z</dcterms:created>
  <dcterms:modified xsi:type="dcterms:W3CDTF">2014-01-25T23:10:33Z</dcterms:modified>
</cp:coreProperties>
</file>