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9"/>
  </p:notesMasterIdLst>
  <p:sldIdLst>
    <p:sldId id="256" r:id="rId2"/>
    <p:sldId id="353" r:id="rId3"/>
    <p:sldId id="400" r:id="rId4"/>
    <p:sldId id="401" r:id="rId5"/>
    <p:sldId id="402" r:id="rId6"/>
    <p:sldId id="403" r:id="rId7"/>
    <p:sldId id="404" r:id="rId8"/>
    <p:sldId id="406" r:id="rId9"/>
    <p:sldId id="408" r:id="rId10"/>
    <p:sldId id="398" r:id="rId11"/>
    <p:sldId id="410" r:id="rId12"/>
    <p:sldId id="399" r:id="rId13"/>
    <p:sldId id="407" r:id="rId14"/>
    <p:sldId id="411" r:id="rId15"/>
    <p:sldId id="412" r:id="rId16"/>
    <p:sldId id="419" r:id="rId17"/>
    <p:sldId id="414" r:id="rId18"/>
    <p:sldId id="420" r:id="rId19"/>
    <p:sldId id="423" r:id="rId20"/>
    <p:sldId id="424" r:id="rId21"/>
    <p:sldId id="422" r:id="rId22"/>
    <p:sldId id="425" r:id="rId23"/>
    <p:sldId id="426" r:id="rId24"/>
    <p:sldId id="416" r:id="rId25"/>
    <p:sldId id="417" r:id="rId26"/>
    <p:sldId id="418" r:id="rId27"/>
    <p:sldId id="42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qlO7KZkssdAzY4+x6+kQXw==" hashData="SqFAbPnpviupftsYSYbttd68Isw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E73"/>
    <a:srgbClr val="384AFA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6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0537-04F7-4E77-BEB7-70D69FF2BD38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24D29-D1FB-4743-98AF-8F5EDE2C0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214554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50057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 descr="http://game-good.my1.ru/_ld/0/27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85786" cy="775215"/>
          </a:xfrm>
          <a:prstGeom prst="rect">
            <a:avLst/>
          </a:prstGeom>
          <a:noFill/>
        </p:spPr>
      </p:pic>
      <p:pic>
        <p:nvPicPr>
          <p:cNvPr id="8" name="Picture 4" descr="http://oplata.biz/uploads/images/works/1292069715-17397-51ef912a5caf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72182"/>
            <a:ext cx="785818" cy="78581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384AFA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 Основы программирования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Учитель информатики и ИКТ</a:t>
            </a:r>
            <a:br>
              <a:rPr lang="ru-RU" dirty="0" smtClean="0"/>
            </a:br>
            <a:r>
              <a:rPr lang="ru-RU" dirty="0" smtClean="0"/>
              <a:t>ГОУ г.Москвы СОШ №310</a:t>
            </a:r>
            <a:br>
              <a:rPr lang="ru-RU" dirty="0" smtClean="0"/>
            </a:br>
            <a:r>
              <a:rPr lang="ru-RU" dirty="0" smtClean="0"/>
              <a:t> «У Чистых прудов»</a:t>
            </a:r>
            <a:br>
              <a:rPr lang="ru-RU" dirty="0" smtClean="0"/>
            </a:br>
            <a:r>
              <a:rPr lang="ru-RU" dirty="0" smtClean="0"/>
              <a:t>Цыбикова Т.Р.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задачи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300" dirty="0" smtClean="0">
                <a:solidFill>
                  <a:srgbClr val="FF0000"/>
                </a:solidFill>
                <a:latin typeface="Comic Sans MS" pitchFamily="66" charset="0"/>
              </a:rPr>
              <a:t>Задача 1.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Вычисление суммы элементов массива ничем не отличается, в принципе, от суммирования значений простых переменных (программа </a:t>
            </a:r>
            <a:r>
              <a:rPr lang="en-US" dirty="0" smtClean="0"/>
              <a:t>E11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Решение задачи состоит из трех основных этапов: </a:t>
            </a:r>
          </a:p>
          <a:p>
            <a:pPr marL="857250" lvl="1" indent="-457200">
              <a:buFont typeface="+mj-lt"/>
              <a:buAutoNum type="arabicParenR"/>
            </a:pPr>
            <a:r>
              <a:rPr lang="ru-RU" b="1" dirty="0" smtClean="0">
                <a:solidFill>
                  <a:srgbClr val="030E73"/>
                </a:solidFill>
              </a:rPr>
              <a:t>ввод данных; </a:t>
            </a:r>
          </a:p>
          <a:p>
            <a:pPr marL="857250" lvl="1" indent="-457200">
              <a:buFont typeface="+mj-lt"/>
              <a:buAutoNum type="arabicParenR"/>
            </a:pPr>
            <a:r>
              <a:rPr lang="ru-RU" b="1" dirty="0" smtClean="0">
                <a:solidFill>
                  <a:srgbClr val="030E73"/>
                </a:solidFill>
              </a:rPr>
              <a:t>вычисление суммы; </a:t>
            </a:r>
          </a:p>
          <a:p>
            <a:pPr marL="857250" lvl="1" indent="-457200">
              <a:buFont typeface="+mj-lt"/>
              <a:buAutoNum type="arabicParenR"/>
            </a:pPr>
            <a:r>
              <a:rPr lang="ru-RU" b="1" dirty="0" smtClean="0">
                <a:solidFill>
                  <a:srgbClr val="030E73"/>
                </a:solidFill>
              </a:rPr>
              <a:t>печать результатов.</a:t>
            </a:r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/>
            <a:r>
              <a:rPr lang="ru-RU" sz="2200" dirty="0" smtClean="0">
                <a:solidFill>
                  <a:srgbClr val="030E73"/>
                </a:solidFill>
              </a:rPr>
              <a:t>Вычисление суммы элементов массива.</a:t>
            </a: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1164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program</a:t>
            </a:r>
            <a:r>
              <a:rPr lang="en-US" dirty="0" smtClean="0"/>
              <a:t> E1</a:t>
            </a:r>
            <a:r>
              <a:rPr lang="ru-RU" dirty="0" smtClean="0"/>
              <a:t>2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const</a:t>
            </a:r>
            <a:r>
              <a:rPr lang="en-US" dirty="0" smtClean="0"/>
              <a:t>  n=7;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var</a:t>
            </a:r>
            <a:r>
              <a:rPr lang="en-US" dirty="0" smtClean="0"/>
              <a:t> a: </a:t>
            </a:r>
            <a:r>
              <a:rPr lang="en-US" b="1" dirty="0" smtClean="0">
                <a:solidFill>
                  <a:srgbClr val="030E73"/>
                </a:solidFill>
              </a:rPr>
              <a:t>array</a:t>
            </a:r>
            <a:r>
              <a:rPr lang="en-US" dirty="0" smtClean="0"/>
              <a:t> [1..n] </a:t>
            </a:r>
            <a:r>
              <a:rPr lang="en-US" b="1" dirty="0" smtClean="0">
                <a:solidFill>
                  <a:srgbClr val="030E73"/>
                </a:solidFill>
              </a:rPr>
              <a:t>of</a:t>
            </a:r>
            <a:r>
              <a:rPr lang="en-US" dirty="0" smtClean="0"/>
              <a:t> real; s:real; </a:t>
            </a:r>
            <a:r>
              <a:rPr lang="en-US" dirty="0" err="1" smtClean="0"/>
              <a:t>i</a:t>
            </a:r>
            <a:r>
              <a:rPr lang="en-US" dirty="0" smtClean="0"/>
              <a:t>: integer;</a:t>
            </a:r>
          </a:p>
          <a:p>
            <a:pPr>
              <a:buNone/>
            </a:pPr>
            <a:r>
              <a:rPr lang="en-US" b="1" dirty="0" smtClean="0">
                <a:solidFill>
                  <a:srgbClr val="030E73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write('</a:t>
            </a:r>
            <a:r>
              <a:rPr lang="ru-RU" dirty="0" smtClean="0"/>
              <a:t>вводите элементы массива - </a:t>
            </a:r>
            <a:r>
              <a:rPr lang="en-US" dirty="0" smtClean="0"/>
              <a:t>‘</a:t>
            </a:r>
            <a:r>
              <a:rPr lang="ru-RU" dirty="0" smtClean="0"/>
              <a:t>, </a:t>
            </a:r>
            <a:r>
              <a:rPr lang="en-US" dirty="0" smtClean="0"/>
              <a:t>n</a:t>
            </a:r>
            <a:r>
              <a:rPr lang="ru-RU" dirty="0" smtClean="0"/>
              <a:t>, </a:t>
            </a:r>
            <a:r>
              <a:rPr lang="en-US" dirty="0" smtClean="0"/>
              <a:t>‘</a:t>
            </a:r>
            <a:r>
              <a:rPr lang="ru-RU" dirty="0" smtClean="0"/>
              <a:t>вещественных чисел через пробел</a:t>
            </a:r>
            <a:r>
              <a:rPr lang="en-US" dirty="0" smtClean="0"/>
              <a:t>’);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30E73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:=1 </a:t>
            </a:r>
            <a:r>
              <a:rPr lang="en-US" b="1" dirty="0" smtClean="0">
                <a:solidFill>
                  <a:srgbClr val="030E73"/>
                </a:solidFill>
              </a:rPr>
              <a:t>to</a:t>
            </a:r>
            <a:r>
              <a:rPr lang="en-US" dirty="0" smtClean="0"/>
              <a:t> n </a:t>
            </a:r>
            <a:r>
              <a:rPr lang="en-US" b="1" dirty="0" smtClean="0">
                <a:solidFill>
                  <a:srgbClr val="030E73"/>
                </a:solidFill>
              </a:rPr>
              <a:t>do</a:t>
            </a:r>
            <a:endParaRPr lang="ru-RU" b="1" dirty="0" smtClean="0">
              <a:solidFill>
                <a:srgbClr val="030E73"/>
              </a:solidFill>
            </a:endParaRPr>
          </a:p>
          <a:p>
            <a:pPr>
              <a:buNone/>
            </a:pPr>
            <a:r>
              <a:rPr lang="en-US" dirty="0" smtClean="0"/>
              <a:t> read (a[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 S:=0;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30E73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:=1 </a:t>
            </a:r>
            <a:r>
              <a:rPr lang="en-US" b="1" dirty="0" smtClean="0">
                <a:solidFill>
                  <a:srgbClr val="030E73"/>
                </a:solidFill>
              </a:rPr>
              <a:t>to</a:t>
            </a:r>
            <a:r>
              <a:rPr lang="en-US" dirty="0" smtClean="0"/>
              <a:t> n </a:t>
            </a:r>
            <a:r>
              <a:rPr lang="en-US" b="1" dirty="0" smtClean="0">
                <a:solidFill>
                  <a:srgbClr val="030E73"/>
                </a:solidFill>
              </a:rPr>
              <a:t>do</a:t>
            </a:r>
          </a:p>
          <a:p>
            <a:pPr>
              <a:buNone/>
            </a:pPr>
            <a:r>
              <a:rPr lang="en-US" dirty="0" smtClean="0"/>
              <a:t> s:=</a:t>
            </a:r>
            <a:r>
              <a:rPr lang="en-US" dirty="0" err="1" smtClean="0"/>
              <a:t>s+a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writeln;</a:t>
            </a:r>
          </a:p>
          <a:p>
            <a:pPr>
              <a:buNone/>
            </a:pPr>
            <a:r>
              <a:rPr lang="en-US" dirty="0" smtClean="0"/>
              <a:t> write (‘</a:t>
            </a:r>
            <a:r>
              <a:rPr lang="ru-RU" dirty="0" smtClean="0"/>
              <a:t>сумма элементов массива </a:t>
            </a:r>
            <a:r>
              <a:rPr lang="en-US" dirty="0" smtClean="0"/>
              <a:t>S=</a:t>
            </a:r>
            <a:r>
              <a:rPr lang="ru-RU" dirty="0" smtClean="0"/>
              <a:t>‘</a:t>
            </a:r>
            <a:r>
              <a:rPr lang="en-US" dirty="0" smtClean="0"/>
              <a:t>, S</a:t>
            </a:r>
            <a:r>
              <a:rPr lang="ru-RU" dirty="0" smtClean="0"/>
              <a:t>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30E73"/>
                </a:solidFill>
              </a:rPr>
              <a:t>end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Выполнение программы вычисления суммы элементов массива предоставлено в таблице: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73770414"/>
              </p:ext>
            </p:extLst>
          </p:nvPr>
        </p:nvGraphicFramePr>
        <p:xfrm>
          <a:off x="1643042" y="3857628"/>
          <a:ext cx="628654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517926">
                <a:tc gridSpan="8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Исходные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данные: 3,  -2,  9,  7,  -1,  6,  1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/>
                        <a:t>i</a:t>
                      </a:r>
                      <a:endParaRPr lang="ru-RU" sz="28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a[</a:t>
                      </a:r>
                      <a:r>
                        <a:rPr lang="en-US" sz="2800" i="1" dirty="0" err="1" smtClean="0"/>
                        <a:t>i</a:t>
                      </a:r>
                      <a:r>
                        <a:rPr lang="en-US" sz="2800" i="1" dirty="0" smtClean="0"/>
                        <a:t>]</a:t>
                      </a:r>
                      <a:endParaRPr lang="ru-RU" sz="28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-2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S</a:t>
                      </a:r>
                      <a:endParaRPr lang="ru-RU" sz="28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Текст 10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Comic Sans MS" pitchFamily="66" charset="0"/>
              </a:rPr>
              <a:t>Задача 1.</a:t>
            </a:r>
          </a:p>
        </p:txBody>
      </p:sp>
      <p:sp>
        <p:nvSpPr>
          <p:cNvPr id="6" name="Текст 11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rgbClr val="030E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Вычисление суммы элементов массива.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rgbClr val="030E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1660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2" cstate="print"/>
          <a:srcRect r="37012" b="39453"/>
          <a:stretch>
            <a:fillRect/>
          </a:stretch>
        </p:blipFill>
        <p:spPr bwMode="auto">
          <a:xfrm>
            <a:off x="857224" y="714356"/>
            <a:ext cx="7715272" cy="556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206851" name="Picture 3"/>
          <p:cNvPicPr>
            <a:picLocks noChangeAspect="1" noChangeArrowheads="1"/>
          </p:cNvPicPr>
          <p:nvPr/>
        </p:nvPicPr>
        <p:blipFill>
          <a:blip r:embed="rId2" cstate="print"/>
          <a:srcRect r="29687" b="24804"/>
          <a:stretch>
            <a:fillRect/>
          </a:stretch>
        </p:blipFill>
        <p:spPr bwMode="auto">
          <a:xfrm>
            <a:off x="915673" y="259682"/>
            <a:ext cx="7692109" cy="616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Базовые задачи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defRPr/>
            </a:pPr>
            <a:r>
              <a:rPr lang="ru-RU" sz="2100" dirty="0" smtClean="0">
                <a:solidFill>
                  <a:srgbClr val="FF0000"/>
                </a:solidFill>
                <a:latin typeface="Comic Sans MS" pitchFamily="66" charset="0"/>
              </a:rPr>
              <a:t>Задача 2.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186766" cy="3951288"/>
          </a:xfrm>
        </p:spPr>
        <p:txBody>
          <a:bodyPr>
            <a:normAutofit fontScale="92500" lnSpcReduction="10000"/>
          </a:bodyPr>
          <a:lstStyle/>
          <a:p>
            <a:pPr marL="363538" indent="-363538" algn="just"/>
            <a:r>
              <a:rPr lang="ru-RU" dirty="0" smtClean="0"/>
              <a:t>В предыдущем примере производились вычисления, переменная </a:t>
            </a:r>
            <a:r>
              <a:rPr lang="en-US" i="1" dirty="0" smtClean="0"/>
              <a:t>S</a:t>
            </a:r>
            <a:r>
              <a:rPr lang="ru-RU" dirty="0" smtClean="0"/>
              <a:t> меняла свои значения в процессе решения задачи. </a:t>
            </a:r>
          </a:p>
          <a:p>
            <a:pPr marL="363538" indent="-363538" algn="just"/>
            <a:r>
              <a:rPr lang="ru-RU" dirty="0" smtClean="0"/>
              <a:t>Однако большинство задач, решаемых с помощью компьютера, являются </a:t>
            </a:r>
            <a:r>
              <a:rPr lang="ru-RU" b="1" dirty="0" smtClean="0"/>
              <a:t>невычислительными</a:t>
            </a:r>
            <a:r>
              <a:rPr lang="ru-RU" dirty="0" smtClean="0"/>
              <a:t>. </a:t>
            </a:r>
          </a:p>
          <a:p>
            <a:pPr marL="363538" indent="-363538" algn="just"/>
            <a:r>
              <a:rPr lang="ru-RU" dirty="0" smtClean="0"/>
              <a:t>К ним относится </a:t>
            </a:r>
            <a:r>
              <a:rPr lang="ru-RU" b="1" dirty="0" smtClean="0">
                <a:solidFill>
                  <a:srgbClr val="030E73"/>
                </a:solidFill>
              </a:rPr>
              <a:t>задача поиска наибольшего элемента в массиве. </a:t>
            </a:r>
          </a:p>
          <a:p>
            <a:pPr marL="363538" indent="-363538" algn="just"/>
            <a:r>
              <a:rPr lang="ru-RU" dirty="0" smtClean="0"/>
              <a:t>Трудность при разработке алгоритма решения заключается в том, что надо описать в виде команд компьютеру привычные для человека действия: </a:t>
            </a:r>
            <a:r>
              <a:rPr lang="ru-RU" b="1" dirty="0" smtClean="0"/>
              <a:t>выделение большего из последовательности чисел.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/>
            <a:r>
              <a:rPr lang="en-US" sz="2100" dirty="0" smtClean="0">
                <a:solidFill>
                  <a:srgbClr val="030E73"/>
                </a:solidFill>
              </a:rPr>
              <a:t>2</a:t>
            </a:r>
            <a:r>
              <a:rPr lang="ru-RU" sz="2100" dirty="0" smtClean="0">
                <a:solidFill>
                  <a:srgbClr val="030E73"/>
                </a:solidFill>
              </a:rPr>
              <a:t>. Нахождение наибольшего элемента.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3521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Autofit/>
          </a:bodyPr>
          <a:lstStyle/>
          <a:p>
            <a:pPr marL="363538" indent="-363538" algn="just"/>
            <a:r>
              <a:rPr lang="ru-RU" sz="1600" dirty="0" smtClean="0"/>
              <a:t>Чтобы лучше представить себе, как последовательно просматривать и сравнивать между собой числа, записанные в памяти, вообразим, что каждое число написано на отдельной карточке и карточки сложены стопкой. </a:t>
            </a:r>
          </a:p>
          <a:p>
            <a:pPr marL="363538" indent="-363538" algn="just"/>
            <a:r>
              <a:rPr lang="ru-RU" sz="1600" dirty="0" smtClean="0"/>
              <a:t>В таком случае мы </a:t>
            </a:r>
            <a:r>
              <a:rPr lang="ru-RU" sz="1600" b="1" dirty="0" smtClean="0"/>
              <a:t>первое число запомним сразу как наибольшее</a:t>
            </a:r>
            <a:r>
              <a:rPr lang="ru-RU" sz="1600" dirty="0" smtClean="0"/>
              <a:t> и перевернем карточку. </a:t>
            </a:r>
          </a:p>
          <a:p>
            <a:pPr marL="363538" indent="-363538" algn="just"/>
            <a:r>
              <a:rPr lang="ru-RU" sz="1600" dirty="0" smtClean="0"/>
              <a:t>Теперь в нашем распоряжении два числа: одно видим, другое – помним. Сравнивая их между собой, запомним большее, т.е. если первое было больше, то запоминать новое не придется и надо смотреть следующую карточку. </a:t>
            </a:r>
          </a:p>
          <a:p>
            <a:pPr marL="363538" indent="-363538" algn="just"/>
            <a:r>
              <a:rPr lang="ru-RU" sz="1600" dirty="0" smtClean="0"/>
              <a:t>Если второе больше первого, то первое в дальнейшем помнить нет смысла и мы запомним второе. </a:t>
            </a:r>
          </a:p>
          <a:p>
            <a:pPr marL="363538" indent="-363538" algn="just"/>
            <a:r>
              <a:rPr lang="ru-RU" sz="1600" dirty="0" smtClean="0"/>
              <a:t>Таким образом, на каждом этапе сравнения мы будем помнить большее из просмотренных чисел и в конце решим задачу. Записав приведенные рассуждения в виде операторов, получим программу нахождения наибольшего значения. Промежуточные значения и ответ содержит переменная </a:t>
            </a:r>
            <a:r>
              <a:rPr lang="en-US" sz="1600" b="1" dirty="0" smtClean="0"/>
              <a:t>max</a:t>
            </a:r>
            <a:r>
              <a:rPr lang="en-US" sz="1600" dirty="0" smtClean="0"/>
              <a:t>.</a:t>
            </a:r>
            <a:endParaRPr lang="ru-RU" sz="160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4" name="Текст 4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Задача 2.</a:t>
            </a:r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0E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0E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Нахождение наибольшего элемента.</a:t>
            </a:r>
          </a:p>
        </p:txBody>
      </p:sp>
    </p:spTree>
    <p:extLst>
      <p:ext uri="{BB962C8B-B14F-4D97-AF65-F5344CB8AC3E}">
        <p14:creationId xmlns="" xmlns:p14="http://schemas.microsoft.com/office/powerpoint/2010/main" val="1386288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207874" name="Picture 2"/>
          <p:cNvPicPr>
            <a:picLocks noChangeAspect="1" noChangeArrowheads="1"/>
          </p:cNvPicPr>
          <p:nvPr/>
        </p:nvPicPr>
        <p:blipFill>
          <a:blip r:embed="rId2" cstate="print"/>
          <a:srcRect r="20898" b="16992"/>
          <a:stretch>
            <a:fillRect/>
          </a:stretch>
        </p:blipFill>
        <p:spPr bwMode="auto">
          <a:xfrm>
            <a:off x="857224" y="357166"/>
            <a:ext cx="7379123" cy="580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Базовые задачи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Задача 3.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8186766" cy="4040207"/>
          </a:xfrm>
        </p:spPr>
        <p:txBody>
          <a:bodyPr>
            <a:noAutofit/>
          </a:bodyPr>
          <a:lstStyle/>
          <a:p>
            <a:pPr marL="363538" indent="-363538" algn="just"/>
            <a:r>
              <a:rPr lang="ru-RU" sz="2000" dirty="0" smtClean="0"/>
              <a:t>Упорядочения массивов по какому-либо признаку называется также </a:t>
            </a:r>
            <a:r>
              <a:rPr lang="ru-RU" sz="2000" b="1" dirty="0" smtClean="0"/>
              <a:t>сортировками</a:t>
            </a:r>
            <a:r>
              <a:rPr lang="ru-RU" sz="2000" dirty="0" smtClean="0"/>
              <a:t>. </a:t>
            </a:r>
          </a:p>
          <a:p>
            <a:pPr marL="363538" indent="-363538" algn="just"/>
            <a:r>
              <a:rPr lang="ru-RU" sz="2000" dirty="0" smtClean="0"/>
              <a:t>Существуют различные методы сортировок, различающиеся, в основном, </a:t>
            </a:r>
            <a:r>
              <a:rPr lang="ru-RU" sz="2000" b="1" dirty="0" smtClean="0"/>
              <a:t>по скорости получения результата</a:t>
            </a:r>
            <a:r>
              <a:rPr lang="ru-RU" sz="2000" dirty="0" smtClean="0"/>
              <a:t>. </a:t>
            </a:r>
          </a:p>
          <a:p>
            <a:pPr marL="363538" indent="-363538" algn="just"/>
            <a:r>
              <a:rPr lang="ru-RU" sz="2000" dirty="0" smtClean="0"/>
              <a:t>Рассмотрим один из них – </a:t>
            </a:r>
            <a:r>
              <a:rPr lang="ru-RU" sz="2000" b="1" dirty="0" smtClean="0">
                <a:solidFill>
                  <a:srgbClr val="FF0000"/>
                </a:solidFill>
              </a:rPr>
              <a:t>«метод пузырька». </a:t>
            </a:r>
          </a:p>
          <a:p>
            <a:pPr marL="363538" indent="-363538" algn="just"/>
            <a:r>
              <a:rPr lang="ru-RU" sz="2000" dirty="0" smtClean="0">
                <a:solidFill>
                  <a:srgbClr val="FF0000"/>
                </a:solidFill>
              </a:rPr>
              <a:t>Пусть имеется последовательность чисел </a:t>
            </a:r>
            <a:r>
              <a:rPr lang="en-US" sz="2000" b="1" dirty="0" smtClean="0">
                <a:solidFill>
                  <a:srgbClr val="FF0000"/>
                </a:solidFill>
              </a:rPr>
              <a:t>a1, a2,…, an</a:t>
            </a:r>
            <a:r>
              <a:rPr lang="ru-RU" sz="2000" dirty="0" smtClean="0">
                <a:solidFill>
                  <a:srgbClr val="FF0000"/>
                </a:solidFill>
              </a:rPr>
              <a:t>, которую необходимо упорядочить по возрастанию. </a:t>
            </a:r>
          </a:p>
          <a:p>
            <a:pPr marL="363538" indent="-363538" algn="just"/>
            <a:r>
              <a:rPr lang="ru-RU" sz="2000" b="1" dirty="0" smtClean="0"/>
              <a:t>Зафиксируем первый элемент </a:t>
            </a:r>
            <a:r>
              <a:rPr lang="ru-RU" sz="2000" dirty="0" smtClean="0"/>
              <a:t>и будем последовательно сравнивать его со стоящими справа.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/>
            <a:r>
              <a:rPr lang="ru-RU" sz="2000" dirty="0" smtClean="0">
                <a:solidFill>
                  <a:srgbClr val="030E73"/>
                </a:solidFill>
              </a:rPr>
              <a:t>Упорядочение массива по возрастанию.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5769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Базовые задачи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034" y="1571612"/>
            <a:ext cx="4040188" cy="639762"/>
          </a:xfr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Задача 3.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8186766" cy="4040207"/>
          </a:xfrm>
        </p:spPr>
        <p:txBody>
          <a:bodyPr>
            <a:normAutofit fontScale="92500" lnSpcReduction="10000"/>
          </a:bodyPr>
          <a:lstStyle/>
          <a:p>
            <a:pPr marL="363538" indent="-363538" algn="just"/>
            <a:r>
              <a:rPr lang="ru-RU" dirty="0" smtClean="0"/>
              <a:t>Если какой-то из элементов справа окажется меньше первого, то мы поменяем местами этот элемент с первым и продолжим сравнение уже нового элемента, стоящего на первом месте, с оставшимися справа числами. </a:t>
            </a:r>
          </a:p>
          <a:p>
            <a:pPr marL="363538" indent="-363538" algn="just"/>
            <a:r>
              <a:rPr lang="ru-RU" dirty="0" smtClean="0"/>
              <a:t>Если снова выявится элемент, меньшей зафиксированного, то повторим перестановку. </a:t>
            </a:r>
          </a:p>
          <a:p>
            <a:pPr marL="363538" indent="-363538" algn="just"/>
            <a:r>
              <a:rPr lang="ru-RU" dirty="0" smtClean="0"/>
              <a:t>В результате первого просмотра последовательности на первом месте окажется наименьший из всех элементов, т.е. он, как более «легкий», как бы всплывает наверх (отсюда и название метода – «метод пузырька»). </a:t>
            </a:r>
          </a:p>
          <a:p>
            <a:pPr marL="363538" indent="-363538" algn="just"/>
            <a:r>
              <a:rPr lang="ru-RU" dirty="0" smtClean="0"/>
              <a:t>Теперь зафиксируем второй элемент и повторим просмотр, выполняя при необходимости перестановки элементов, и т.д.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/>
            <a:r>
              <a:rPr lang="ru-RU" sz="2000" dirty="0" smtClean="0">
                <a:solidFill>
                  <a:srgbClr val="030E73"/>
                </a:solidFill>
              </a:rPr>
              <a:t>Упорядочение массива по возрастанию.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5769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Базовые задачи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Задача 3.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8186766" cy="4254522"/>
          </a:xfrm>
        </p:spPr>
        <p:txBody>
          <a:bodyPr>
            <a:normAutofit fontScale="77500" lnSpcReduction="20000"/>
          </a:bodyPr>
          <a:lstStyle/>
          <a:p>
            <a:pPr marL="363538" indent="-363538" algn="just"/>
            <a:r>
              <a:rPr lang="ru-RU" dirty="0" smtClean="0"/>
              <a:t>Уяснив идею решения, остановимся на двух вопросах: </a:t>
            </a:r>
            <a:r>
              <a:rPr lang="ru-RU" b="1" dirty="0" smtClean="0">
                <a:solidFill>
                  <a:srgbClr val="FF0000"/>
                </a:solidFill>
              </a:rPr>
              <a:t>каким образом фиксировать элементы и как осуществить перестановку двух элементов?</a:t>
            </a:r>
            <a:r>
              <a:rPr lang="ru-RU" dirty="0" smtClean="0"/>
              <a:t> </a:t>
            </a:r>
          </a:p>
          <a:p>
            <a:pPr marL="363538" indent="-363538" algn="just"/>
            <a:r>
              <a:rPr lang="ru-RU" dirty="0" smtClean="0"/>
              <a:t>Чтобы при переборе элементов, стоящих справа от проверяемого, не менялся индекс последнего, индексы фиксируемого и стоящих правее него элементов должны быть различными: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j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</a:p>
          <a:p>
            <a:pPr marL="363538" indent="-363538" algn="just"/>
            <a:r>
              <a:rPr lang="ru-RU" dirty="0" smtClean="0"/>
              <a:t>Индекс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ru-RU" dirty="0" smtClean="0"/>
              <a:t> изменяется </a:t>
            </a:r>
            <a:r>
              <a:rPr lang="ru-RU" b="1" dirty="0" smtClean="0">
                <a:solidFill>
                  <a:srgbClr val="FF0000"/>
                </a:solidFill>
              </a:rPr>
              <a:t>от 1 до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–1</a:t>
            </a:r>
            <a:r>
              <a:rPr lang="ru-RU" dirty="0" smtClean="0"/>
              <a:t>, индекс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j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всегда больше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ru-RU" dirty="0" smtClean="0"/>
              <a:t> и пробегает все значения </a:t>
            </a:r>
            <a:r>
              <a:rPr lang="ru-RU" b="1" dirty="0" smtClean="0">
                <a:solidFill>
                  <a:srgbClr val="FF0000"/>
                </a:solidFill>
              </a:rPr>
              <a:t>от 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+1 </a:t>
            </a:r>
            <a:r>
              <a:rPr lang="ru-RU" b="1" dirty="0" smtClean="0">
                <a:solidFill>
                  <a:srgbClr val="FF0000"/>
                </a:solidFill>
              </a:rPr>
              <a:t>до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ru-RU" dirty="0" smtClean="0"/>
              <a:t>. </a:t>
            </a:r>
          </a:p>
          <a:p>
            <a:pPr marL="363538" indent="-363538" algn="just"/>
            <a:r>
              <a:rPr lang="ru-RU" dirty="0" smtClean="0"/>
              <a:t>Для каждого значения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ru-RU" dirty="0" smtClean="0"/>
              <a:t>индекс </a:t>
            </a:r>
            <a:r>
              <a:rPr lang="en-US" b="1" i="1" dirty="0" smtClean="0">
                <a:solidFill>
                  <a:srgbClr val="FF0000"/>
                </a:solidFill>
              </a:rPr>
              <a:t>j</a:t>
            </a:r>
            <a:r>
              <a:rPr lang="ru-RU" dirty="0" smtClean="0"/>
              <a:t> должен последовательно принять все допустимые значения, </a:t>
            </a:r>
            <a:r>
              <a:rPr lang="ru-RU" i="1" dirty="0" smtClean="0"/>
              <a:t>следовательно</a:t>
            </a:r>
            <a:r>
              <a:rPr lang="ru-RU" dirty="0" smtClean="0"/>
              <a:t>, конструкция программы, отражающая полный перебор всех элементов и их упорядочение по возрастанию, представляет </a:t>
            </a:r>
            <a:r>
              <a:rPr lang="ru-RU" b="1" dirty="0" smtClean="0">
                <a:solidFill>
                  <a:srgbClr val="FF0000"/>
                </a:solidFill>
              </a:rPr>
              <a:t>двойной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цикл</a:t>
            </a:r>
            <a:r>
              <a:rPr lang="ru-RU" dirty="0" smtClean="0"/>
              <a:t>. </a:t>
            </a:r>
          </a:p>
          <a:p>
            <a:pPr marL="363538" indent="-363538" algn="just"/>
            <a:r>
              <a:rPr lang="ru-RU" b="1" dirty="0" smtClean="0"/>
              <a:t>При перестановке двух элементов местами используется третья переменная. </a:t>
            </a:r>
          </a:p>
          <a:p>
            <a:pPr marL="363538" indent="-363538" algn="just"/>
            <a:r>
              <a:rPr lang="ru-RU" b="1" dirty="0" smtClean="0"/>
              <a:t>Перестановка местами (обмен значениями в памяти) двух переменных </a:t>
            </a:r>
            <a:br>
              <a:rPr lang="ru-RU" b="1" dirty="0" smtClean="0"/>
            </a:br>
            <a:r>
              <a:rPr lang="en-US" b="1" i="1" dirty="0" smtClean="0"/>
              <a:t>a</a:t>
            </a:r>
            <a:r>
              <a:rPr lang="en-US" b="1" dirty="0" smtClean="0"/>
              <a:t> </a:t>
            </a:r>
            <a:r>
              <a:rPr lang="ru-RU" b="1" dirty="0" smtClean="0"/>
              <a:t>и </a:t>
            </a:r>
            <a:r>
              <a:rPr lang="en-US" b="1" i="1" dirty="0" smtClean="0"/>
              <a:t>b</a:t>
            </a:r>
            <a:r>
              <a:rPr lang="ru-RU" b="1" dirty="0" smtClean="0"/>
              <a:t> выглядит следующим образом: 1) </a:t>
            </a:r>
            <a:r>
              <a:rPr lang="en-US" b="1" i="1" dirty="0" smtClean="0"/>
              <a:t>c</a:t>
            </a:r>
            <a:r>
              <a:rPr lang="en-US" b="1" dirty="0" smtClean="0"/>
              <a:t>: = </a:t>
            </a:r>
            <a:r>
              <a:rPr lang="en-US" b="1" i="1" dirty="0" smtClean="0"/>
              <a:t>a</a:t>
            </a:r>
            <a:r>
              <a:rPr lang="en-US" b="1" dirty="0" smtClean="0"/>
              <a:t>; 2) </a:t>
            </a:r>
            <a:r>
              <a:rPr lang="en-US" b="1" i="1" dirty="0" smtClean="0"/>
              <a:t>a:</a:t>
            </a:r>
            <a:r>
              <a:rPr lang="en-US" b="1" dirty="0" smtClean="0"/>
              <a:t> = </a:t>
            </a:r>
            <a:r>
              <a:rPr lang="en-US" b="1" i="1" dirty="0" smtClean="0"/>
              <a:t>b</a:t>
            </a:r>
            <a:r>
              <a:rPr lang="ru-RU" b="1" dirty="0" smtClean="0"/>
              <a:t>;</a:t>
            </a:r>
            <a:r>
              <a:rPr lang="en-US" b="1" dirty="0" smtClean="0"/>
              <a:t> 3) </a:t>
            </a:r>
            <a:r>
              <a:rPr lang="en-US" b="1" i="1" dirty="0" smtClean="0"/>
              <a:t>b</a:t>
            </a:r>
            <a:r>
              <a:rPr lang="en-US" b="1" dirty="0" smtClean="0"/>
              <a:t>: = </a:t>
            </a:r>
            <a:r>
              <a:rPr lang="en-US" b="1" i="1" dirty="0" smtClean="0"/>
              <a:t>c</a:t>
            </a:r>
            <a:r>
              <a:rPr lang="en-US" b="1" dirty="0" smtClean="0"/>
              <a:t>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/>
            <a:r>
              <a:rPr lang="ru-RU" sz="2000" dirty="0" smtClean="0">
                <a:solidFill>
                  <a:srgbClr val="030E73"/>
                </a:solidFill>
              </a:rPr>
              <a:t>Упорядочение массива по возрастанию.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5769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 6.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7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Программа сортировки методом </a:t>
            </a:r>
            <a:r>
              <a:rPr lang="ru-RU" sz="3200" dirty="0" smtClean="0">
                <a:solidFill>
                  <a:srgbClr val="FF0000"/>
                </a:solidFill>
              </a:rPr>
              <a:t>пузырька</a:t>
            </a:r>
            <a:r>
              <a:rPr lang="ru-RU" sz="3200" dirty="0" smtClean="0"/>
              <a:t> имеет вид:</a:t>
            </a:r>
            <a:endParaRPr lang="ru-RU" sz="320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2" cstate="print"/>
          <a:srcRect t="12695" r="21631" b="10156"/>
          <a:stretch>
            <a:fillRect/>
          </a:stretch>
        </p:blipFill>
        <p:spPr bwMode="auto">
          <a:xfrm>
            <a:off x="1214414" y="1428736"/>
            <a:ext cx="6975540" cy="515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Базовые задачи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Задача 4.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8186766" cy="4040207"/>
          </a:xfrm>
        </p:spPr>
        <p:txBody>
          <a:bodyPr>
            <a:normAutofit fontScale="92500" lnSpcReduction="20000"/>
          </a:bodyPr>
          <a:lstStyle/>
          <a:p>
            <a:pPr marL="363538" indent="-363538" algn="just"/>
            <a:r>
              <a:rPr lang="ru-RU" dirty="0" smtClean="0"/>
              <a:t>Одна из важных невычислительных задач – </a:t>
            </a:r>
            <a:r>
              <a:rPr lang="ru-RU" b="1" dirty="0" smtClean="0">
                <a:solidFill>
                  <a:srgbClr val="030E73"/>
                </a:solidFill>
              </a:rPr>
              <a:t>поиск данного значения среди элементов массива.</a:t>
            </a:r>
            <a:r>
              <a:rPr lang="ru-RU" dirty="0" smtClean="0"/>
              <a:t> </a:t>
            </a:r>
          </a:p>
          <a:p>
            <a:pPr marL="363538" indent="-363538" algn="just"/>
            <a:r>
              <a:rPr lang="ru-RU" dirty="0" smtClean="0"/>
              <a:t>Такой поиск называется также поиском по ключу. </a:t>
            </a:r>
          </a:p>
          <a:p>
            <a:pPr marL="363538" indent="-363538" algn="just"/>
            <a:r>
              <a:rPr lang="ru-RU" dirty="0" smtClean="0"/>
              <a:t>На практике поиск осуществляется в упорядоченном массиве, причем имеются различные алгоритмы поиска. </a:t>
            </a:r>
          </a:p>
          <a:p>
            <a:pPr marL="363538" indent="-363538" algn="just"/>
            <a:r>
              <a:rPr lang="ru-RU" dirty="0" smtClean="0"/>
              <a:t>В данном примере осуществим </a:t>
            </a:r>
            <a:r>
              <a:rPr lang="ru-RU" b="1" dirty="0" smtClean="0"/>
              <a:t>поиск путем сплошного перебора. </a:t>
            </a:r>
          </a:p>
          <a:p>
            <a:pPr marL="363538" indent="-363538" algn="just"/>
            <a:r>
              <a:rPr lang="ru-RU" dirty="0" smtClean="0"/>
              <a:t>Если элемент найден, то напечатаем его номер, если нет, то выдадим соответствующее сообщение. </a:t>
            </a:r>
          </a:p>
          <a:p>
            <a:pPr marL="363538" indent="-363538" algn="just"/>
            <a:r>
              <a:rPr lang="ru-RU" dirty="0" smtClean="0"/>
              <a:t>Существенным является то, </a:t>
            </a:r>
            <a:r>
              <a:rPr lang="ru-RU" b="1" dirty="0" smtClean="0"/>
              <a:t>какой из одинаковых элементов массива, равных данному нас интересует: первый встретившийся при поиске или последний. </a:t>
            </a:r>
          </a:p>
          <a:p>
            <a:pPr marL="363538" indent="-363538" algn="just"/>
            <a:endParaRPr lang="ru-RU" b="1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000" dirty="0" smtClean="0">
                <a:solidFill>
                  <a:srgbClr val="030E73"/>
                </a:solidFill>
              </a:rPr>
              <a:t>Поиск элемента в массиве.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5769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Базовые задачи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Задача 4.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8186766" cy="4040207"/>
          </a:xfrm>
        </p:spPr>
        <p:txBody>
          <a:bodyPr>
            <a:normAutofit fontScale="92500" lnSpcReduction="10000"/>
          </a:bodyPr>
          <a:lstStyle/>
          <a:p>
            <a:pPr marL="363538" indent="-363538" algn="just"/>
            <a:r>
              <a:rPr lang="ru-RU" dirty="0" smtClean="0"/>
              <a:t>В этом примере </a:t>
            </a:r>
            <a:r>
              <a:rPr lang="ru-RU" b="1" dirty="0" smtClean="0"/>
              <a:t>будем искать первый</a:t>
            </a:r>
            <a:r>
              <a:rPr lang="ru-RU" dirty="0" smtClean="0"/>
              <a:t>. </a:t>
            </a:r>
          </a:p>
          <a:p>
            <a:pPr marL="363538" indent="-363538" algn="just"/>
            <a:r>
              <a:rPr lang="ru-RU" dirty="0" smtClean="0"/>
              <a:t>Поиск осуществляется в </a:t>
            </a:r>
            <a:r>
              <a:rPr lang="ru-RU" b="1" dirty="0" smtClean="0"/>
              <a:t>цикле</a:t>
            </a:r>
            <a:r>
              <a:rPr lang="ru-RU" dirty="0" smtClean="0"/>
              <a:t>, и как только элемент найден, надо выйти из цикла. </a:t>
            </a:r>
          </a:p>
          <a:p>
            <a:pPr marL="363538" indent="-363538" algn="just"/>
            <a:r>
              <a:rPr lang="ru-RU" dirty="0" smtClean="0"/>
              <a:t>Для досрочного выхода из цикла </a:t>
            </a:r>
            <a:r>
              <a:rPr lang="en-US" b="1" dirty="0" smtClean="0">
                <a:solidFill>
                  <a:srgbClr val="FF0000"/>
                </a:solidFill>
              </a:rPr>
              <a:t>for</a:t>
            </a:r>
            <a:r>
              <a:rPr lang="ru-RU" dirty="0" smtClean="0"/>
              <a:t> используем оператор </a:t>
            </a:r>
            <a:r>
              <a:rPr lang="en-US" b="1" dirty="0" err="1" smtClean="0">
                <a:solidFill>
                  <a:srgbClr val="FF0000"/>
                </a:solidFill>
              </a:rPr>
              <a:t>goto</a:t>
            </a:r>
            <a:r>
              <a:rPr lang="ru-RU" dirty="0" smtClean="0"/>
              <a:t>. </a:t>
            </a:r>
          </a:p>
          <a:p>
            <a:pPr marL="363538" indent="-363538" algn="just"/>
            <a:r>
              <a:rPr lang="ru-RU" dirty="0" smtClean="0"/>
              <a:t>Если досрочный выход не произойдет, то значит, элемент, равный данному, в массиве отсутствует. </a:t>
            </a:r>
          </a:p>
          <a:p>
            <a:pPr marL="363538" indent="-363538" algn="just"/>
            <a:r>
              <a:rPr lang="ru-RU" dirty="0" smtClean="0"/>
              <a:t>В таком случае выдача сообщения об отсутствии элемента происходит сразу после цикла поиска. </a:t>
            </a:r>
          </a:p>
          <a:p>
            <a:pPr marL="363538" indent="-363538" algn="just"/>
            <a:r>
              <a:rPr lang="ru-RU" dirty="0" smtClean="0"/>
              <a:t>Следовательно, </a:t>
            </a:r>
            <a:r>
              <a:rPr lang="ru-RU" dirty="0" smtClean="0">
                <a:solidFill>
                  <a:srgbClr val="FF0000"/>
                </a:solidFill>
              </a:rPr>
              <a:t>чтобы обойти печать номера элемента, надо использовать еще один оператор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goto</a:t>
            </a:r>
            <a:r>
              <a:rPr lang="ru-RU" dirty="0" smtClean="0">
                <a:solidFill>
                  <a:srgbClr val="FF0000"/>
                </a:solidFill>
              </a:rPr>
              <a:t> и еще одну </a:t>
            </a:r>
            <a:r>
              <a:rPr lang="ru-RU" b="1" dirty="0" smtClean="0">
                <a:solidFill>
                  <a:srgbClr val="FF0000"/>
                </a:solidFill>
              </a:rPr>
              <a:t>метку</a:t>
            </a:r>
            <a:r>
              <a:rPr lang="ru-RU" dirty="0" smtClean="0">
                <a:solidFill>
                  <a:srgbClr val="FF0000"/>
                </a:solidFill>
              </a:rPr>
              <a:t> в программе. 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000" dirty="0" smtClean="0">
                <a:solidFill>
                  <a:srgbClr val="030E73"/>
                </a:solidFill>
              </a:rPr>
              <a:t>Поиск элемента в массиве.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5769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поиска данного элемента в массиве: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2" cstate="print"/>
          <a:srcRect t="12695" r="20898" b="15039"/>
          <a:stretch>
            <a:fillRect/>
          </a:stretch>
        </p:blipFill>
        <p:spPr bwMode="auto">
          <a:xfrm>
            <a:off x="1357290" y="1571612"/>
            <a:ext cx="7211349" cy="494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Если искать не первый по порядку равный ключу элемент, </a:t>
            </a:r>
            <a:br>
              <a:rPr lang="ru-RU" sz="2000" dirty="0" smtClean="0"/>
            </a:br>
            <a:r>
              <a:rPr lang="ru-RU" sz="2000" dirty="0" smtClean="0"/>
              <a:t> а последний, то надо использовать цикл обратного пересчета: </a:t>
            </a:r>
            <a:br>
              <a:rPr lang="ru-RU" sz="2000" dirty="0" smtClean="0"/>
            </a:br>
            <a:r>
              <a:rPr lang="en-US" sz="2000" b="1" dirty="0" smtClean="0"/>
              <a:t>for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: = n </a:t>
            </a:r>
            <a:r>
              <a:rPr lang="en-US" sz="2000" b="1" dirty="0" smtClean="0"/>
              <a:t>downto</a:t>
            </a:r>
            <a:r>
              <a:rPr lang="en-US" sz="2000" dirty="0" smtClean="0"/>
              <a:t> 1 </a:t>
            </a:r>
            <a:r>
              <a:rPr lang="en-US" sz="2000" b="1" dirty="0" smtClean="0"/>
              <a:t>do</a:t>
            </a:r>
            <a:r>
              <a:rPr lang="en-US" sz="2000" dirty="0" smtClean="0"/>
              <a:t>.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>
          <a:blip r:embed="rId2" cstate="print"/>
          <a:srcRect t="12695" r="31152" b="42383"/>
          <a:stretch>
            <a:fillRect/>
          </a:stretch>
        </p:blipFill>
        <p:spPr bwMode="auto">
          <a:xfrm>
            <a:off x="214282" y="1571612"/>
            <a:ext cx="861296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967222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Чем отличается массив от файла?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Для чего необходимо описание массива?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Что надо сделать, чтобы начать решать на компьютере задачу, формулировка которой начинается со слов: «Дано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чисел…»?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Может ли массив содержать разнородные данные?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Можно ли в примере программы </a:t>
            </a:r>
            <a:r>
              <a:rPr lang="en-US" dirty="0" smtClean="0"/>
              <a:t>E12</a:t>
            </a:r>
            <a:r>
              <a:rPr lang="ru-RU" dirty="0" smtClean="0"/>
              <a:t> ограничиться одним оператором цикла?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Что надо изменить в программе </a:t>
            </a:r>
            <a:r>
              <a:rPr lang="en-US" dirty="0" smtClean="0"/>
              <a:t>E13</a:t>
            </a:r>
            <a:r>
              <a:rPr lang="ru-RU" dirty="0" smtClean="0"/>
              <a:t>, чтобы осуществлялся поиск не наибольшего, а наименьшего элемента массива?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Какие изменения в программу </a:t>
            </a:r>
            <a:r>
              <a:rPr lang="en-US" dirty="0" smtClean="0"/>
              <a:t>E13</a:t>
            </a:r>
            <a:r>
              <a:rPr lang="ru-RU" dirty="0" smtClean="0"/>
              <a:t> надо внести, чтобы одновременно со значением наибольшего числа определялся его порядковый номер?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Объясните работу двойного цикла в программе </a:t>
            </a:r>
            <a:r>
              <a:rPr lang="en-US" dirty="0" smtClean="0"/>
              <a:t>E14</a:t>
            </a:r>
            <a:r>
              <a:rPr lang="ru-RU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Измените программу </a:t>
            </a:r>
            <a:r>
              <a:rPr lang="en-US" dirty="0" smtClean="0"/>
              <a:t>E15</a:t>
            </a:r>
            <a:r>
              <a:rPr lang="ru-RU" dirty="0" smtClean="0"/>
              <a:t> так, чтобы вместо цикла </a:t>
            </a:r>
            <a:r>
              <a:rPr lang="ru-RU" b="1" dirty="0" smtClean="0"/>
              <a:t>пересчет</a:t>
            </a:r>
            <a:r>
              <a:rPr lang="ru-RU" dirty="0" smtClean="0"/>
              <a:t> при поиске элемента использовался цикл </a:t>
            </a:r>
            <a:r>
              <a:rPr lang="ru-RU" b="1" dirty="0" smtClean="0"/>
              <a:t>пока</a:t>
            </a:r>
            <a:r>
              <a:rPr lang="ru-RU" dirty="0" smtClean="0"/>
              <a:t>. Примените переменную-флажок, которая до цикла имела бы нулевое значение, а в случае нахождения необходимого элемента изменила бы значение на 1. Как при этом обойтись без операторов </a:t>
            </a:r>
            <a:r>
              <a:rPr lang="en-US" b="1" dirty="0" err="1" smtClean="0"/>
              <a:t>goto</a:t>
            </a:r>
            <a:r>
              <a:rPr lang="ru-RU" dirty="0" smtClean="0"/>
              <a:t>?</a:t>
            </a:r>
          </a:p>
          <a:p>
            <a:pPr marL="514350" indent="-514350" algn="just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1366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 startAt="10"/>
            </a:pPr>
            <a:r>
              <a:rPr lang="ru-RU" dirty="0" smtClean="0"/>
              <a:t>В заданной последовательности целых чисел определите количество и сумму элементов, кратных 10.</a:t>
            </a:r>
          </a:p>
          <a:p>
            <a:pPr marL="514350" indent="-514350" algn="just">
              <a:buFont typeface="+mj-lt"/>
              <a:buAutoNum type="arabicPeriod" startAt="10"/>
            </a:pPr>
            <a:r>
              <a:rPr lang="ru-RU" dirty="0" smtClean="0"/>
              <a:t>Дано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чисел. Найдите сумму чисел, больших заданного числа </a:t>
            </a:r>
            <a:r>
              <a:rPr lang="en-US" i="1" dirty="0" smtClean="0"/>
              <a:t>a</a:t>
            </a:r>
            <a:r>
              <a:rPr lang="ru-RU" dirty="0" smtClean="0"/>
              <a:t>.</a:t>
            </a:r>
          </a:p>
          <a:p>
            <a:pPr marL="514350" indent="-514350" algn="just">
              <a:buFont typeface="+mj-lt"/>
              <a:buAutoNum type="arabicPeriod" startAt="10"/>
            </a:pPr>
            <a:r>
              <a:rPr lang="ru-RU" dirty="0" smtClean="0"/>
              <a:t>В заданном массиве замените нулем наибольший элемент. </a:t>
            </a:r>
          </a:p>
          <a:p>
            <a:pPr marL="514350" indent="-514350" algn="just">
              <a:buFont typeface="+mj-lt"/>
              <a:buAutoNum type="arabicPeriod" startAt="10"/>
            </a:pPr>
            <a:r>
              <a:rPr lang="ru-RU" dirty="0" smtClean="0"/>
              <a:t>Найдите полупроизведение всех положительных элементов массива.</a:t>
            </a:r>
          </a:p>
          <a:p>
            <a:pPr marL="514350" indent="-514350" algn="just">
              <a:buFont typeface="+mj-lt"/>
              <a:buAutoNum type="arabicPeriod" startAt="10"/>
            </a:pPr>
            <a:r>
              <a:rPr lang="ru-RU" dirty="0" smtClean="0"/>
              <a:t>Найдите сумму квадратов неотрицательных элементов и количество положительных чисел в заданном целочисленном одномерном массиве.</a:t>
            </a:r>
          </a:p>
          <a:p>
            <a:pPr marL="514350" indent="-514350" algn="just">
              <a:buFont typeface="+mj-lt"/>
              <a:buAutoNum type="arabicPeriod" startAt="10"/>
            </a:pPr>
            <a:r>
              <a:rPr lang="ru-RU" dirty="0" smtClean="0"/>
              <a:t>В заданной вещественной последовательности поменяйте местами первый и наименьший элементы.</a:t>
            </a:r>
          </a:p>
          <a:p>
            <a:pPr marL="514350" indent="-514350" algn="just">
              <a:buFont typeface="+mj-lt"/>
              <a:buAutoNum type="arabicPeriod" startAt="10"/>
            </a:pPr>
            <a:r>
              <a:rPr lang="ru-RU" dirty="0" smtClean="0"/>
              <a:t>Дано </a:t>
            </a:r>
            <a:r>
              <a:rPr lang="en-US" i="1" dirty="0" smtClean="0"/>
              <a:t>n</a:t>
            </a:r>
            <a:r>
              <a:rPr lang="ru-RU" dirty="0" smtClean="0"/>
              <a:t> чисел. Замените все отрицательные числа их модулями.</a:t>
            </a:r>
          </a:p>
          <a:p>
            <a:pPr marL="514350" indent="-514350" algn="just">
              <a:buFont typeface="+mj-lt"/>
              <a:buAutoNum type="arabicPeriod" startAt="10"/>
            </a:pPr>
            <a:r>
              <a:rPr lang="ru-RU" dirty="0" smtClean="0"/>
              <a:t>Вычислите среднее арифметическое наибольшего и наименьшего из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чисел.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0488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А.А.Кузнецов, Н.В.Ипатова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«Основы информатики», 8-9 </a:t>
            </a:r>
            <a:r>
              <a:rPr lang="ru-RU" dirty="0" err="1" smtClean="0"/>
              <a:t>кл</a:t>
            </a:r>
            <a:r>
              <a:rPr lang="ru-RU" dirty="0" smtClean="0"/>
              <a:t>.:</a:t>
            </a:r>
          </a:p>
          <a:p>
            <a:pPr lvl="1"/>
            <a:r>
              <a:rPr lang="ru-RU" dirty="0" smtClean="0"/>
              <a:t>Раздел 3. ОСНОВЫ ПРОГРАММИРОВАНИЯ,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С.108-114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 marL="0" indent="363538" algn="just">
              <a:spcBef>
                <a:spcPts val="0"/>
              </a:spcBef>
              <a:buNone/>
            </a:pPr>
            <a:r>
              <a:rPr lang="ru-RU" sz="2200" dirty="0" smtClean="0"/>
              <a:t>В рассмотренных ранее примерах программ производилась обработка одиночных данных – значений простых переменных. </a:t>
            </a:r>
          </a:p>
          <a:p>
            <a:pPr marL="0" indent="363538" algn="just">
              <a:spcBef>
                <a:spcPts val="0"/>
              </a:spcBef>
              <a:buNone/>
            </a:pPr>
            <a:r>
              <a:rPr lang="ru-RU" sz="2200" dirty="0" smtClean="0"/>
              <a:t>При решении практических задач данные объединяются в различные структуры, наиболее простыми из которых являются массивы.</a:t>
            </a:r>
          </a:p>
          <a:p>
            <a:pPr marL="0" indent="363538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Comic Sans MS" pitchFamily="66" charset="0"/>
              </a:rPr>
              <a:t>Массив – именованный набор с фиксированным количеством однотипных данных.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В массивы объединены результаты экспериментов, списки фамилий сотрудников, различные сложные структуры данных. 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ru-RU" sz="2200" dirty="0" smtClean="0"/>
              <a:t>Так, список из классного журнала 10 «А» является массивом. 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ru-RU" sz="2200" dirty="0" smtClean="0"/>
              <a:t>В массиве могут быть одинаковые данные, поэтому элементы массивы различаются по своим порядковым номерам. </a:t>
            </a:r>
            <a:endParaRPr lang="en-US" sz="22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каждый элемент имеет один порядковый номер, то такой массив называется </a:t>
            </a:r>
            <a:r>
              <a:rPr lang="ru-RU" dirty="0" smtClean="0">
                <a:solidFill>
                  <a:srgbClr val="FF0000"/>
                </a:solidFill>
              </a:rPr>
              <a:t>одномерным</a:t>
            </a:r>
            <a:r>
              <a:rPr lang="ru-RU" dirty="0" smtClean="0"/>
              <a:t>, если два – то это </a:t>
            </a:r>
            <a:r>
              <a:rPr lang="ru-RU" dirty="0" smtClean="0">
                <a:solidFill>
                  <a:srgbClr val="FF0000"/>
                </a:solidFill>
              </a:rPr>
              <a:t>таблица</a:t>
            </a:r>
            <a:r>
              <a:rPr lang="ru-RU" dirty="0" smtClean="0"/>
              <a:t> из строк и столбцов. </a:t>
            </a:r>
            <a:endParaRPr lang="en-US" dirty="0" smtClean="0"/>
          </a:p>
          <a:p>
            <a:r>
              <a:rPr lang="ru-RU" dirty="0" smtClean="0"/>
              <a:t>Для таблиц </a:t>
            </a:r>
            <a:r>
              <a:rPr lang="ru-RU" dirty="0" smtClean="0">
                <a:solidFill>
                  <a:srgbClr val="FF0000"/>
                </a:solidFill>
              </a:rPr>
              <a:t>первый номер</a:t>
            </a:r>
            <a:r>
              <a:rPr lang="ru-RU" dirty="0" smtClean="0"/>
              <a:t> элемента показывает </a:t>
            </a:r>
            <a:r>
              <a:rPr lang="ru-RU" dirty="0" smtClean="0">
                <a:solidFill>
                  <a:srgbClr val="FF0000"/>
                </a:solidFill>
              </a:rPr>
              <a:t>строку</a:t>
            </a:r>
            <a:r>
              <a:rPr lang="ru-RU" dirty="0" smtClean="0"/>
              <a:t>, а </a:t>
            </a:r>
            <a:r>
              <a:rPr lang="ru-RU" dirty="0" smtClean="0">
                <a:solidFill>
                  <a:srgbClr val="FF0000"/>
                </a:solidFill>
              </a:rPr>
              <a:t>второй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FF0000"/>
                </a:solidFill>
              </a:rPr>
              <a:t>столбец</a:t>
            </a:r>
            <a:r>
              <a:rPr lang="ru-RU" dirty="0" smtClean="0"/>
              <a:t>, на пересечении которых находится элемент. </a:t>
            </a:r>
            <a:endParaRPr lang="en-US" dirty="0" smtClean="0"/>
          </a:p>
          <a:p>
            <a:r>
              <a:rPr lang="ru-RU" dirty="0" smtClean="0"/>
              <a:t>Все строки таблицы имеют одинаковую длину.</a:t>
            </a:r>
          </a:p>
          <a:p>
            <a:r>
              <a:rPr lang="ru-RU" dirty="0" smtClean="0"/>
              <a:t>Одномерный массив может быть числовой последовательностью с известным количеством членов. </a:t>
            </a:r>
          </a:p>
          <a:p>
            <a:r>
              <a:rPr lang="ru-RU" dirty="0" smtClean="0"/>
              <a:t>Так же, как и в последовательности, в массиве можно указать элемент с конкретным номером, например </a:t>
            </a:r>
            <a:r>
              <a:rPr lang="en-US" i="1" dirty="0" smtClean="0"/>
              <a:t>a</a:t>
            </a:r>
            <a:r>
              <a:rPr lang="en-US" i="1" baseline="-25000" dirty="0" smtClean="0"/>
              <a:t>5</a:t>
            </a:r>
            <a:r>
              <a:rPr lang="ru-RU" dirty="0" smtClean="0"/>
              <a:t>, или записать общий вид элемента, используя в качестве индекса переменную и указывая диапазон ее изменения: </a:t>
            </a:r>
            <a:r>
              <a:rPr lang="en-US" b="1" i="1" dirty="0" err="1" smtClean="0">
                <a:solidFill>
                  <a:srgbClr val="FF0000"/>
                </a:solidFill>
              </a:rPr>
              <a:t>a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i</a:t>
            </a:r>
            <a:r>
              <a:rPr lang="en-US" dirty="0" smtClean="0"/>
              <a:t>=</a:t>
            </a:r>
            <a:r>
              <a:rPr lang="ru-RU" dirty="0" smtClean="0"/>
              <a:t>1,2,…,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ru-RU" dirty="0" smtClean="0"/>
              <a:t>.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Задачи на обработку массивов могут иметь различную формулировку.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i="1" dirty="0" smtClean="0"/>
              <a:t>Например</a:t>
            </a:r>
            <a:r>
              <a:rPr lang="ru-RU" dirty="0" smtClean="0"/>
              <a:t>, начинаться со слов: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«Дано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n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чисел…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, а далее говорится, что требуется сделать с этими числами. </a:t>
            </a:r>
          </a:p>
          <a:p>
            <a:pPr marL="0" indent="0" algn="just">
              <a:buNone/>
            </a:pPr>
            <a:r>
              <a:rPr lang="ru-RU" dirty="0" smtClean="0"/>
              <a:t>Чтобы решить такую задачу на компьютере с использованием языка программирования Паскаль, необходимо выполнить следующее: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</a:rPr>
              <a:t>определить</a:t>
            </a:r>
            <a:r>
              <a:rPr lang="ru-RU" sz="2000" dirty="0" smtClean="0">
                <a:solidFill>
                  <a:srgbClr val="FF0000"/>
                </a:solidFill>
              </a:rPr>
              <a:t>, </a:t>
            </a:r>
            <a:r>
              <a:rPr lang="ru-RU" sz="2000" b="1" dirty="0" smtClean="0">
                <a:solidFill>
                  <a:srgbClr val="FF0000"/>
                </a:solidFill>
              </a:rPr>
              <a:t>какие числа даны</a:t>
            </a:r>
            <a:r>
              <a:rPr lang="ru-RU" sz="2000" dirty="0" smtClean="0"/>
              <a:t>: целые или вещественные (если об этом конкретно не сказано, то лучше считать их вещественными);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</a:rPr>
              <a:t>назвать весь массив одним именем</a:t>
            </a:r>
            <a:r>
              <a:rPr lang="ru-RU" sz="2000" dirty="0" smtClean="0"/>
              <a:t>, которое будет использоваться для каждого элемента, только к нему добавится номер этого элемента (</a:t>
            </a:r>
            <a:r>
              <a:rPr lang="ru-RU" sz="2000" b="1" dirty="0" smtClean="0">
                <a:solidFill>
                  <a:srgbClr val="384AFA"/>
                </a:solidFill>
              </a:rPr>
              <a:t>индекс</a:t>
            </a:r>
            <a:r>
              <a:rPr lang="ru-RU" sz="2000" dirty="0" smtClean="0"/>
              <a:t>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</a:rPr>
              <a:t>описать массив в разделе переменные </a:t>
            </a:r>
            <a:r>
              <a:rPr lang="en-US" sz="2000" b="1" dirty="0" smtClean="0">
                <a:solidFill>
                  <a:srgbClr val="384AFA"/>
                </a:solidFill>
              </a:rPr>
              <a:t>var</a:t>
            </a:r>
            <a:r>
              <a:rPr lang="ru-RU" sz="2000" dirty="0" smtClean="0"/>
              <a:t>, тем самым отведя место в памяти для массива;</a:t>
            </a:r>
            <a:endParaRPr lang="en-US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</a:rPr>
              <a:t>Ввести данные в память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описании массива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862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описании массива имеется специальное слово </a:t>
            </a:r>
            <a:r>
              <a:rPr lang="en-US" b="1" dirty="0" smtClean="0">
                <a:solidFill>
                  <a:srgbClr val="FF0000"/>
                </a:solidFill>
              </a:rPr>
              <a:t>array</a:t>
            </a:r>
            <a:r>
              <a:rPr lang="ru-RU" dirty="0" smtClean="0"/>
              <a:t> (массив), после которого в квадратных скобках через две точки указывается диапазон изменения номеров элементов, затем слово </a:t>
            </a:r>
            <a:r>
              <a:rPr lang="en-US" b="1" dirty="0" smtClean="0"/>
              <a:t>of</a:t>
            </a:r>
            <a:r>
              <a:rPr lang="ru-RU" dirty="0" smtClean="0"/>
              <a:t> (из) и пишется тип данных массива. </a:t>
            </a:r>
          </a:p>
          <a:p>
            <a:r>
              <a:rPr lang="ru-RU" dirty="0" smtClean="0"/>
              <a:t>Встретив описание массива, транслятор отводит для него столько последовательных ячеек, сколько указано в квадратных скобках, и такого формата, каков тип данных массива. </a:t>
            </a:r>
          </a:p>
          <a:p>
            <a:r>
              <a:rPr lang="ru-RU" dirty="0" smtClean="0"/>
              <a:t>Эту память в программе можно использовать целиком или частично, вычисляя значения элементов массива или вводя их с клавиатуры (либо с диска). </a:t>
            </a:r>
          </a:p>
          <a:p>
            <a:r>
              <a:rPr lang="ru-RU" dirty="0" smtClean="0"/>
              <a:t>Чаще всего номера элементов меняются от 1 до заданного числа </a:t>
            </a:r>
            <a:r>
              <a:rPr lang="en-US" i="1" dirty="0" smtClean="0"/>
              <a:t>n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Поместив значение </a:t>
            </a:r>
            <a:r>
              <a:rPr lang="en-US" dirty="0" smtClean="0"/>
              <a:t>n</a:t>
            </a:r>
            <a:r>
              <a:rPr lang="ru-RU" dirty="0" smtClean="0"/>
              <a:t> в разделе констант (</a:t>
            </a:r>
            <a:r>
              <a:rPr lang="en-US" b="1" dirty="0" smtClean="0"/>
              <a:t>const</a:t>
            </a:r>
            <a:r>
              <a:rPr lang="ru-RU" dirty="0" smtClean="0"/>
              <a:t>), в описании можно указать в качестве переменной </a:t>
            </a:r>
            <a:r>
              <a:rPr lang="en-US" i="1" dirty="0" smtClean="0"/>
              <a:t>n</a:t>
            </a:r>
            <a:r>
              <a:rPr lang="ru-RU" dirty="0" smtClean="0"/>
              <a:t> последнее значение (верхнюю границу) номера элемента массива.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857224" y="5357826"/>
            <a:ext cx="7500990" cy="857256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1973263"/>
            <a:r>
              <a:rPr lang="en-US" sz="2400" b="1" dirty="0" smtClean="0">
                <a:solidFill>
                  <a:srgbClr val="030E73"/>
                </a:solidFill>
              </a:rPr>
              <a:t>const</a:t>
            </a:r>
            <a:r>
              <a:rPr lang="en-US" sz="2400" dirty="0" smtClean="0"/>
              <a:t> n=10;</a:t>
            </a:r>
          </a:p>
          <a:p>
            <a:pPr marL="1973263"/>
            <a:r>
              <a:rPr lang="en-US" sz="2400" b="1" dirty="0" smtClean="0">
                <a:solidFill>
                  <a:srgbClr val="030E73"/>
                </a:solidFill>
              </a:rPr>
              <a:t>var</a:t>
            </a:r>
            <a:r>
              <a:rPr lang="en-US" sz="2400" dirty="0" smtClean="0"/>
              <a:t> a: </a:t>
            </a:r>
            <a:r>
              <a:rPr lang="en-US" sz="2400" b="1" dirty="0" smtClean="0">
                <a:solidFill>
                  <a:srgbClr val="030E73"/>
                </a:solidFill>
              </a:rPr>
              <a:t>array</a:t>
            </a:r>
            <a:r>
              <a:rPr lang="en-US" sz="2400" dirty="0" smtClean="0"/>
              <a:t> [1..n] </a:t>
            </a:r>
            <a:r>
              <a:rPr lang="en-US" sz="2400" b="1" dirty="0" smtClean="0">
                <a:solidFill>
                  <a:srgbClr val="030E73"/>
                </a:solidFill>
              </a:rPr>
              <a:t>of</a:t>
            </a:r>
            <a:r>
              <a:rPr lang="en-US" sz="2400" dirty="0" smtClean="0"/>
              <a:t> real;</a:t>
            </a: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 описания: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marL="363538" indent="-363538" algn="just"/>
            <a:r>
              <a:rPr lang="ru-RU" dirty="0" smtClean="0"/>
              <a:t>Это описание означает, что для массива </a:t>
            </a:r>
            <a:r>
              <a:rPr lang="en-US" i="1" dirty="0" smtClean="0"/>
              <a:t>a</a:t>
            </a:r>
            <a:r>
              <a:rPr lang="ru-RU" i="1" dirty="0" smtClean="0"/>
              <a:t> </a:t>
            </a:r>
            <a:r>
              <a:rPr lang="ru-RU" dirty="0" smtClean="0"/>
              <a:t>будет отведено десять ячеек оперативной памяти по шесть байтов каждая. Имена ячеек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ru-RU" dirty="0" smtClean="0"/>
              <a:t>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ru-RU" baseline="-25000" dirty="0" smtClean="0"/>
              <a:t>0</a:t>
            </a:r>
            <a:r>
              <a:rPr lang="ru-RU" dirty="0" smtClean="0"/>
              <a:t>. В паскале эти имена будут записаны следующим образом: </a:t>
            </a:r>
            <a:r>
              <a:rPr lang="en-US" i="1" dirty="0" smtClean="0"/>
              <a:t>a</a:t>
            </a:r>
            <a:r>
              <a:rPr lang="en-US" dirty="0" smtClean="0"/>
              <a:t>[1]</a:t>
            </a:r>
            <a:r>
              <a:rPr lang="ru-RU" dirty="0" smtClean="0"/>
              <a:t>,…,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[10].</a:t>
            </a:r>
          </a:p>
          <a:p>
            <a:pPr marL="363538" indent="-363538" algn="just"/>
            <a:r>
              <a:rPr lang="ru-RU" dirty="0" smtClean="0"/>
              <a:t>В описании после имени массива </a:t>
            </a:r>
            <a:r>
              <a:rPr lang="en-US" dirty="0" smtClean="0"/>
              <a:t>a</a:t>
            </a:r>
            <a:r>
              <a:rPr lang="ru-RU" dirty="0" smtClean="0"/>
              <a:t> ставится двоеточие, за которым указывается тип данного – массив. Если в программе несколько массивов одного размера и типа, то, как и для простых переменных, их имена можно перечислить через запятую, а потом, после двоеточия, указать описание массива.</a:t>
            </a:r>
            <a:endParaRPr lang="en-US" dirty="0" smtClean="0"/>
          </a:p>
          <a:p>
            <a:pPr marL="0" indent="0" algn="just"/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857224" y="1285860"/>
            <a:ext cx="7500990" cy="857256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1973263"/>
            <a:r>
              <a:rPr lang="en-US" sz="2400" b="1" dirty="0" smtClean="0">
                <a:solidFill>
                  <a:srgbClr val="030E73"/>
                </a:solidFill>
              </a:rPr>
              <a:t>const</a:t>
            </a:r>
            <a:r>
              <a:rPr lang="en-US" sz="2400" dirty="0" smtClean="0"/>
              <a:t> n=10;</a:t>
            </a:r>
          </a:p>
          <a:p>
            <a:pPr marL="1973263"/>
            <a:r>
              <a:rPr lang="en-US" sz="2400" b="1" dirty="0" smtClean="0">
                <a:solidFill>
                  <a:srgbClr val="030E73"/>
                </a:solidFill>
              </a:rPr>
              <a:t>var</a:t>
            </a:r>
            <a:r>
              <a:rPr lang="en-US" sz="2400" dirty="0" smtClean="0"/>
              <a:t> a: </a:t>
            </a:r>
            <a:r>
              <a:rPr lang="en-US" sz="2400" b="1" dirty="0" smtClean="0">
                <a:solidFill>
                  <a:srgbClr val="030E73"/>
                </a:solidFill>
              </a:rPr>
              <a:t>array</a:t>
            </a:r>
            <a:r>
              <a:rPr lang="en-US" sz="2400" dirty="0" smtClean="0"/>
              <a:t> [1..n] </a:t>
            </a:r>
            <a:r>
              <a:rPr lang="en-US" sz="2400" b="1" dirty="0" smtClean="0">
                <a:solidFill>
                  <a:srgbClr val="030E73"/>
                </a:solidFill>
              </a:rPr>
              <a:t>of</a:t>
            </a:r>
            <a:r>
              <a:rPr lang="en-US" sz="2400" dirty="0" smtClean="0"/>
              <a:t> real;</a:t>
            </a: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ввода данных в память необходимо организовать цикл.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1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Поскольку число повторений ввода данных известно, удобно использовать цикл </a:t>
            </a:r>
            <a:r>
              <a:rPr lang="ru-RU" b="1" dirty="0" smtClean="0"/>
              <a:t>пересчет</a:t>
            </a:r>
            <a:r>
              <a:rPr lang="ru-RU" dirty="0" smtClean="0"/>
              <a:t>. Ввод описанного массива </a:t>
            </a:r>
            <a:r>
              <a:rPr lang="en-US" dirty="0" smtClean="0"/>
              <a:t>a</a:t>
            </a:r>
            <a:r>
              <a:rPr lang="ru-RU" dirty="0" smtClean="0"/>
              <a:t> может иметь вид:</a:t>
            </a:r>
            <a:endParaRPr lang="en-US" dirty="0" smtClean="0"/>
          </a:p>
          <a:p>
            <a:pPr marL="1973263">
              <a:buNone/>
            </a:pPr>
            <a:r>
              <a:rPr lang="en-US" b="1" dirty="0" smtClean="0">
                <a:solidFill>
                  <a:srgbClr val="030E73"/>
                </a:solidFill>
              </a:rPr>
              <a:t>for </a:t>
            </a:r>
            <a:r>
              <a:rPr lang="en-US" b="1" dirty="0" err="1" smtClean="0">
                <a:solidFill>
                  <a:srgbClr val="030E73"/>
                </a:solidFill>
              </a:rPr>
              <a:t>i</a:t>
            </a:r>
            <a:r>
              <a:rPr lang="en-US" b="1" dirty="0" smtClean="0">
                <a:solidFill>
                  <a:srgbClr val="030E73"/>
                </a:solidFill>
              </a:rPr>
              <a:t>:=1 to n do</a:t>
            </a:r>
          </a:p>
          <a:p>
            <a:pPr marL="1973263">
              <a:buNone/>
            </a:pPr>
            <a:r>
              <a:rPr lang="en-US" b="1" dirty="0" smtClean="0">
                <a:solidFill>
                  <a:srgbClr val="030E73"/>
                </a:solidFill>
              </a:rPr>
              <a:t>read (a[</a:t>
            </a:r>
            <a:r>
              <a:rPr lang="en-US" b="1" dirty="0" err="1" smtClean="0">
                <a:solidFill>
                  <a:srgbClr val="030E73"/>
                </a:solidFill>
              </a:rPr>
              <a:t>i</a:t>
            </a:r>
            <a:r>
              <a:rPr lang="en-US" b="1" dirty="0" smtClean="0">
                <a:solidFill>
                  <a:srgbClr val="030E73"/>
                </a:solidFill>
              </a:rPr>
              <a:t>]);</a:t>
            </a:r>
            <a:endParaRPr lang="ru-RU" dirty="0" smtClean="0"/>
          </a:p>
          <a:p>
            <a:r>
              <a:rPr lang="ru-RU" dirty="0" smtClean="0"/>
              <a:t>Вводимые значения набираются на клавиатуре </a:t>
            </a:r>
            <a:r>
              <a:rPr lang="ru-RU" b="1" dirty="0" smtClean="0"/>
              <a:t>через пробел </a:t>
            </a:r>
            <a:r>
              <a:rPr lang="ru-RU" dirty="0" smtClean="0"/>
              <a:t>и нажимается </a:t>
            </a:r>
            <a:r>
              <a:rPr lang="en-US" dirty="0" smtClean="0"/>
              <a:t>&lt;</a:t>
            </a:r>
            <a:r>
              <a:rPr lang="en-US" b="1" dirty="0" smtClean="0"/>
              <a:t>Enter</a:t>
            </a:r>
            <a:r>
              <a:rPr lang="en-US" dirty="0" smtClean="0"/>
              <a:t>&gt;</a:t>
            </a:r>
            <a:r>
              <a:rPr lang="ru-RU" dirty="0" smtClean="0"/>
              <a:t>.</a:t>
            </a:r>
            <a:endParaRPr lang="en-US" dirty="0" smtClean="0"/>
          </a:p>
          <a:p>
            <a:pPr marL="363538" indent="-363538"/>
            <a:r>
              <a:rPr lang="ru-RU" dirty="0" smtClean="0"/>
              <a:t>Можно ввод прокомментировать и вводить каждое данное на отдельной строке экрана</a:t>
            </a:r>
            <a:r>
              <a:rPr lang="en-US" dirty="0" smtClean="0"/>
              <a:t> (</a:t>
            </a:r>
            <a:r>
              <a:rPr lang="ru-RU" dirty="0" smtClean="0"/>
              <a:t>см. программу </a:t>
            </a:r>
            <a:r>
              <a:rPr lang="en-US" dirty="0" smtClean="0"/>
              <a:t>E12 </a:t>
            </a:r>
            <a:r>
              <a:rPr lang="en-US" dirty="0" err="1" smtClean="0"/>
              <a:t>modif</a:t>
            </a:r>
            <a:r>
              <a:rPr lang="en-US" dirty="0" smtClean="0"/>
              <a:t>)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</a:p>
          <a:p>
            <a:pPr marL="1611313" indent="0">
              <a:buNone/>
            </a:pPr>
            <a:r>
              <a:rPr lang="en-US" b="1" dirty="0" smtClean="0">
                <a:solidFill>
                  <a:srgbClr val="030E73"/>
                </a:solidFill>
              </a:rPr>
              <a:t>for </a:t>
            </a:r>
            <a:r>
              <a:rPr lang="en-US" b="1" dirty="0" err="1" smtClean="0">
                <a:solidFill>
                  <a:srgbClr val="030E73"/>
                </a:solidFill>
              </a:rPr>
              <a:t>i</a:t>
            </a:r>
            <a:r>
              <a:rPr lang="en-US" b="1" dirty="0" smtClean="0">
                <a:solidFill>
                  <a:srgbClr val="030E73"/>
                </a:solidFill>
              </a:rPr>
              <a:t>:=1 to n do</a:t>
            </a:r>
          </a:p>
          <a:p>
            <a:pPr marL="1973263">
              <a:buNone/>
            </a:pPr>
            <a:r>
              <a:rPr lang="en-US" b="1" dirty="0" smtClean="0">
                <a:solidFill>
                  <a:srgbClr val="030E73"/>
                </a:solidFill>
              </a:rPr>
              <a:t>begin</a:t>
            </a:r>
          </a:p>
          <a:p>
            <a:pPr marL="1973263">
              <a:buNone/>
            </a:pPr>
            <a:r>
              <a:rPr lang="en-US" b="1" dirty="0" smtClean="0">
                <a:solidFill>
                  <a:srgbClr val="030E73"/>
                </a:solidFill>
              </a:rPr>
              <a:t>write(‘a[‘,I, ‘]=’);</a:t>
            </a:r>
          </a:p>
          <a:p>
            <a:pPr marL="1973263">
              <a:buNone/>
            </a:pPr>
            <a:r>
              <a:rPr lang="en-US" b="1" dirty="0" smtClean="0">
                <a:solidFill>
                  <a:srgbClr val="030E73"/>
                </a:solidFill>
              </a:rPr>
              <a:t>readln (a[</a:t>
            </a:r>
            <a:r>
              <a:rPr lang="en-US" b="1" dirty="0" err="1" smtClean="0">
                <a:solidFill>
                  <a:srgbClr val="030E73"/>
                </a:solidFill>
              </a:rPr>
              <a:t>i</a:t>
            </a:r>
            <a:r>
              <a:rPr lang="en-US" b="1" dirty="0" smtClean="0">
                <a:solidFill>
                  <a:srgbClr val="030E73"/>
                </a:solidFill>
              </a:rPr>
              <a:t>]);</a:t>
            </a:r>
          </a:p>
          <a:p>
            <a:pPr marL="1973263">
              <a:buNone/>
            </a:pPr>
            <a:r>
              <a:rPr lang="en-US" b="1" dirty="0" smtClean="0">
                <a:solidFill>
                  <a:srgbClr val="030E73"/>
                </a:solidFill>
              </a:rPr>
              <a:t>end;</a:t>
            </a: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Обработка массивов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обработке массивов решение многих задач основывается на следующих, более </a:t>
            </a:r>
            <a:r>
              <a:rPr lang="ru-RU" dirty="0" smtClean="0">
                <a:solidFill>
                  <a:srgbClr val="FF0000"/>
                </a:solidFill>
              </a:rPr>
              <a:t>простых</a:t>
            </a:r>
            <a:r>
              <a:rPr lang="ru-RU" dirty="0" smtClean="0"/>
              <a:t>, задачах: </a:t>
            </a:r>
          </a:p>
          <a:p>
            <a:pPr lvl="1"/>
            <a:r>
              <a:rPr lang="ru-RU" dirty="0" smtClean="0">
                <a:solidFill>
                  <a:srgbClr val="384AFA"/>
                </a:solidFill>
              </a:rPr>
              <a:t>вычисление суммы (произведения) элементов массива; </a:t>
            </a:r>
          </a:p>
          <a:p>
            <a:pPr lvl="1"/>
            <a:r>
              <a:rPr lang="ru-RU" dirty="0" smtClean="0">
                <a:solidFill>
                  <a:srgbClr val="384AFA"/>
                </a:solidFill>
              </a:rPr>
              <a:t>нахождение наибольшего (наименьшего) элемента; </a:t>
            </a:r>
          </a:p>
          <a:p>
            <a:pPr lvl="1"/>
            <a:r>
              <a:rPr lang="ru-RU" dirty="0" smtClean="0">
                <a:solidFill>
                  <a:srgbClr val="384AFA"/>
                </a:solidFill>
              </a:rPr>
              <a:t>упорядочение элементов по возрастанию или убыванию. </a:t>
            </a:r>
          </a:p>
          <a:p>
            <a:r>
              <a:rPr lang="ru-RU" dirty="0" smtClean="0"/>
              <a:t>Рассмотрим эти базовые задачи.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2048</Words>
  <Application>Microsoft Office PowerPoint</Application>
  <PresentationFormat>Экран (4:3)</PresentationFormat>
  <Paragraphs>267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Основы программирования</vt:lpstr>
      <vt:lpstr>массивы</vt:lpstr>
      <vt:lpstr>Массивы</vt:lpstr>
      <vt:lpstr>Массивы</vt:lpstr>
      <vt:lpstr>Задачи на обработку массивов могут иметь различную формулировку.</vt:lpstr>
      <vt:lpstr>В описании массива </vt:lpstr>
      <vt:lpstr>Пример описания:</vt:lpstr>
      <vt:lpstr>Для ввода данных в память необходимо организовать цикл. </vt:lpstr>
      <vt:lpstr>Обработка массивов</vt:lpstr>
      <vt:lpstr>Базовые задачи</vt:lpstr>
      <vt:lpstr>Базовые задачи</vt:lpstr>
      <vt:lpstr>Слайд 12</vt:lpstr>
      <vt:lpstr>Слайд 13</vt:lpstr>
      <vt:lpstr>Базовые задачи</vt:lpstr>
      <vt:lpstr>Базовые задачи</vt:lpstr>
      <vt:lpstr>Слайд 16</vt:lpstr>
      <vt:lpstr>Базовые задачи </vt:lpstr>
      <vt:lpstr>Базовые задачи </vt:lpstr>
      <vt:lpstr>Базовые задачи </vt:lpstr>
      <vt:lpstr>Программа сортировки методом пузырька имеет вид:</vt:lpstr>
      <vt:lpstr>Базовые задачи </vt:lpstr>
      <vt:lpstr>Базовые задачи </vt:lpstr>
      <vt:lpstr>Программа поиска данного элемента в массиве:</vt:lpstr>
      <vt:lpstr>Если искать не первый по порядку равный ключу элемент,   а последний, то надо использовать цикл обратного пересчета:  for i: = n downto 1 do.</vt:lpstr>
      <vt:lpstr>Вопросы и задания</vt:lpstr>
      <vt:lpstr>Вопросы и задания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 Цыбикова</dc:creator>
  <cp:lastModifiedBy>Тамара Цыбикова</cp:lastModifiedBy>
  <cp:revision>281</cp:revision>
  <dcterms:created xsi:type="dcterms:W3CDTF">2012-09-24T15:18:35Z</dcterms:created>
  <dcterms:modified xsi:type="dcterms:W3CDTF">2014-01-26T01:01:41Z</dcterms:modified>
</cp:coreProperties>
</file>