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sldIdLst>
    <p:sldId id="256" r:id="rId2"/>
    <p:sldId id="355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5" r:id="rId11"/>
    <p:sldId id="436" r:id="rId12"/>
    <p:sldId id="434" r:id="rId13"/>
    <p:sldId id="437" r:id="rId14"/>
    <p:sldId id="438" r:id="rId15"/>
    <p:sldId id="44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xpJ3vwYqNMR7LKyqbOAdg==" hashData="t/StOw3hSYwBlHRazr5rWoaqVa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AFA"/>
    <a:srgbClr val="030E73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ru-RU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Пример выполнения программы </a:t>
            </a:r>
            <a:r>
              <a:rPr lang="en-US" sz="3600" dirty="0" smtClean="0"/>
              <a:t>E</a:t>
            </a:r>
            <a:r>
              <a:rPr lang="ru-RU" sz="3600" dirty="0" smtClean="0"/>
              <a:t>18 – суммирование по столбцам:</a:t>
            </a:r>
            <a:endParaRPr lang="ru-RU" sz="36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42976" y="1857364"/>
          <a:ext cx="7143798" cy="3643339"/>
        </p:xfrm>
        <a:graphic>
          <a:graphicData uri="http://schemas.openxmlformats.org/drawingml/2006/table">
            <a:tbl>
              <a:tblPr/>
              <a:tblGrid>
                <a:gridCol w="2381017"/>
                <a:gridCol w="2381017"/>
                <a:gridCol w="2381764"/>
              </a:tblGrid>
              <a:tr h="52047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Calibri"/>
                          <a:cs typeface="Times New Roman"/>
                        </a:rPr>
                        <a:t>Данная таблица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Массив результатов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[1]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[2]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[3]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2" cstate="print"/>
          <a:srcRect t="12695" r="35547" b="10156"/>
          <a:stretch>
            <a:fillRect/>
          </a:stretch>
        </p:blipFill>
        <p:spPr bwMode="auto">
          <a:xfrm>
            <a:off x="1285852" y="500042"/>
            <a:ext cx="6439304" cy="578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Рассмотрим задачи обработки таблиц и алгоритмы их решения.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300" dirty="0" smtClean="0">
                <a:solidFill>
                  <a:srgbClr val="FF0000"/>
                </a:solidFill>
                <a:latin typeface="Comic Sans MS" pitchFamily="66" charset="0"/>
              </a:rPr>
              <a:t>Задача 4.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25959"/>
          </a:xfrm>
        </p:spPr>
        <p:txBody>
          <a:bodyPr>
            <a:normAutofit/>
          </a:bodyPr>
          <a:lstStyle/>
          <a:p>
            <a:r>
              <a:rPr lang="ru-RU" dirty="0" smtClean="0"/>
              <a:t>В прямоугольной таблице </a:t>
            </a:r>
            <a:r>
              <a:rPr lang="en-US" dirty="0" smtClean="0"/>
              <a:t>B</a:t>
            </a:r>
            <a:r>
              <a:rPr lang="ru-RU" dirty="0" smtClean="0"/>
              <a:t> из </a:t>
            </a:r>
            <a:r>
              <a:rPr lang="en-US" dirty="0" smtClean="0"/>
              <a:t>n </a:t>
            </a:r>
            <a:r>
              <a:rPr lang="ru-RU" dirty="0" smtClean="0"/>
              <a:t>строк и </a:t>
            </a:r>
            <a:r>
              <a:rPr lang="en-US" dirty="0" smtClean="0"/>
              <a:t>m </a:t>
            </a:r>
            <a:r>
              <a:rPr lang="ru-RU" dirty="0" smtClean="0"/>
              <a:t>столбцов требуется поменять местами две строки. </a:t>
            </a:r>
          </a:p>
          <a:p>
            <a:r>
              <a:rPr lang="ru-RU" dirty="0" smtClean="0"/>
              <a:t>При решении этой задачи можно воспользоваться алгоритмом обмена двух переменных из программы сортировки (пример </a:t>
            </a:r>
            <a:r>
              <a:rPr lang="en-US" dirty="0" smtClean="0"/>
              <a:t>E</a:t>
            </a:r>
            <a:r>
              <a:rPr lang="ru-RU" dirty="0" smtClean="0"/>
              <a:t>14). 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/>
            <a:r>
              <a:rPr lang="ru-RU" sz="2000" dirty="0" smtClean="0">
                <a:solidFill>
                  <a:srgbClr val="030E73"/>
                </a:solidFill>
              </a:rPr>
              <a:t>Перестановка строк таблицы.</a:t>
            </a:r>
            <a:endParaRPr lang="ru-RU" sz="2000" dirty="0">
              <a:solidFill>
                <a:srgbClr val="030E73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25960"/>
          </a:xfrm>
        </p:spPr>
        <p:txBody>
          <a:bodyPr>
            <a:normAutofit/>
          </a:bodyPr>
          <a:lstStyle/>
          <a:p>
            <a:r>
              <a:rPr lang="ru-RU" dirty="0" smtClean="0"/>
              <a:t>Для этого достаточно организовать цикл переменной столбца и, используя промежуточную переменную, менять местами каждую пару элементов, стоящих в одном столбце. </a:t>
            </a:r>
          </a:p>
          <a:p>
            <a:r>
              <a:rPr lang="ru-RU" dirty="0" smtClean="0"/>
              <a:t>При заданных номерах </a:t>
            </a:r>
            <a:r>
              <a:rPr lang="ru-RU" b="1" dirty="0" smtClean="0"/>
              <a:t>строк </a:t>
            </a:r>
            <a:r>
              <a:rPr lang="en-US" b="1" dirty="0" smtClean="0"/>
              <a:t>K</a:t>
            </a:r>
            <a:r>
              <a:rPr lang="ru-RU" b="1" dirty="0" smtClean="0"/>
              <a:t> и </a:t>
            </a:r>
            <a:r>
              <a:rPr lang="en-US" b="1" dirty="0" smtClean="0"/>
              <a:t>L</a:t>
            </a:r>
            <a:r>
              <a:rPr lang="ru-RU" b="1" dirty="0" smtClean="0"/>
              <a:t> </a:t>
            </a:r>
            <a:r>
              <a:rPr lang="ru-RU" dirty="0" smtClean="0"/>
              <a:t>решение выглядит так: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266242" name="Picture 2"/>
          <p:cNvPicPr>
            <a:picLocks noChangeAspect="1" noChangeArrowheads="1"/>
          </p:cNvPicPr>
          <p:nvPr/>
        </p:nvPicPr>
        <p:blipFill>
          <a:blip r:embed="rId2" cstate="print"/>
          <a:srcRect l="1465" t="12695" r="45801" b="19922"/>
          <a:stretch>
            <a:fillRect/>
          </a:stretch>
        </p:blipFill>
        <p:spPr bwMode="auto">
          <a:xfrm>
            <a:off x="500034" y="642918"/>
            <a:ext cx="5537966" cy="530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43" name="Picture 3"/>
          <p:cNvPicPr>
            <a:picLocks noChangeAspect="1" noChangeArrowheads="1"/>
          </p:cNvPicPr>
          <p:nvPr/>
        </p:nvPicPr>
        <p:blipFill>
          <a:blip r:embed="rId3" cstate="print"/>
          <a:srcRect t="61719" r="66113" b="8007"/>
          <a:stretch>
            <a:fillRect/>
          </a:stretch>
        </p:blipFill>
        <p:spPr bwMode="auto">
          <a:xfrm>
            <a:off x="4500562" y="1428736"/>
            <a:ext cx="437134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В квадратной таблице, не содержащей отрицательных элементов, найдите корень квадратный из произведения диагональных элементов.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Найдите наибольший элемент квадратной таблицы.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Найдите наименьший элемент квадратной таблицы и замените его нулем.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В прямоугольной таблице замените все элементы их квадратами.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В целочисленной прямоугольной таблице увеличьте на 0,5 все отрицательные элементы.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В квадратной таблице найдите наибольший элемент диагонали.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Поменяйте местами первую и последнюю строки прямоугольной таблицы.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/>
              <a:t>Найдите произведения элементов строк прямоугольной таблицы.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С.114-119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1" y="4406900"/>
            <a:ext cx="7566051" cy="1362075"/>
          </a:xfrm>
        </p:spPr>
        <p:txBody>
          <a:bodyPr/>
          <a:lstStyle/>
          <a:p>
            <a:r>
              <a:rPr lang="ru-RU" dirty="0" smtClean="0"/>
              <a:t>Алгоритмы обработки таблиц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7.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Двумерный массив (или прямоугольная таблица) </a:t>
            </a:r>
            <a:r>
              <a:rPr lang="en-US" sz="3200" dirty="0" smtClean="0"/>
              <a:t>B</a:t>
            </a:r>
            <a:r>
              <a:rPr lang="ru-RU" sz="3200" dirty="0" smtClean="0"/>
              <a:t> из </a:t>
            </a:r>
            <a:r>
              <a:rPr lang="en-US" sz="3200" dirty="0" smtClean="0"/>
              <a:t>n </a:t>
            </a:r>
            <a:r>
              <a:rPr lang="ru-RU" sz="3200" dirty="0" smtClean="0"/>
              <a:t>строк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m</a:t>
            </a:r>
            <a:r>
              <a:rPr lang="ru-RU" sz="3200" dirty="0" smtClean="0"/>
              <a:t> столбцов 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Двумерный массив (или прямоугольная таблица) </a:t>
            </a:r>
            <a:r>
              <a:rPr lang="en-US" dirty="0" smtClean="0"/>
              <a:t>B</a:t>
            </a:r>
            <a:r>
              <a:rPr lang="ru-RU" dirty="0" smtClean="0"/>
              <a:t> из </a:t>
            </a:r>
            <a:r>
              <a:rPr lang="en-US" dirty="0" smtClean="0"/>
              <a:t>n </a:t>
            </a:r>
            <a:r>
              <a:rPr lang="ru-RU" dirty="0" smtClean="0"/>
              <a:t>строк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m</a:t>
            </a:r>
            <a:r>
              <a:rPr lang="ru-RU" dirty="0" smtClean="0"/>
              <a:t> столбцов в общем виде выглядит следующим образом:</a:t>
            </a:r>
          </a:p>
          <a:p>
            <a:pPr marL="536575" indent="0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… b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1m</a:t>
            </a:r>
          </a:p>
          <a:p>
            <a:pPr marL="536575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… b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2m</a:t>
            </a:r>
          </a:p>
          <a:p>
            <a:pPr marL="536575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…  …  …  …</a:t>
            </a:r>
          </a:p>
          <a:p>
            <a:pPr marL="536575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n1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n2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nm</a:t>
            </a:r>
            <a:endParaRPr lang="ru-RU" b="1" i="1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На Паскале имена элементов массива записываются так же,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двумя номерами (индексами):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(1,1),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(1,2),…,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(1,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(2.1),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(2,2),…,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(2,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),…,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В памяти компьютера элементы двумерного массива расположены один за другим: после элементов первой строки следуют элементы второй строки и т.д. </a:t>
            </a:r>
            <a:endParaRPr lang="en-US" dirty="0" smtClean="0"/>
          </a:p>
          <a:p>
            <a:r>
              <a:rPr lang="ru-RU" dirty="0" smtClean="0"/>
              <a:t>Если число строк таблицы равно числу столбцов, то такая таблица называется </a:t>
            </a:r>
            <a:r>
              <a:rPr lang="ru-RU" b="1" dirty="0" smtClean="0"/>
              <a:t>квадратной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</a:p>
          <a:p>
            <a:r>
              <a:rPr lang="ru-RU" dirty="0" smtClean="0"/>
              <a:t>Главная диагональ таблицы проходит из левого верхнего угла в правый нижний</a:t>
            </a:r>
            <a:r>
              <a:rPr lang="en-US" dirty="0" smtClean="0"/>
              <a:t> (</a:t>
            </a:r>
            <a:r>
              <a:rPr lang="ru-RU" dirty="0" smtClean="0"/>
              <a:t>выделена красным цветом).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Рассмотрим задачи обработки таблиц и алгоритмы их решения.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Задача 1.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683568" y="2174874"/>
            <a:ext cx="3813820" cy="43259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решения задачи надо выполнить следующие шаги: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 smtClean="0"/>
              <a:t>ввести таблицу в память; 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 smtClean="0"/>
              <a:t>найти сумму элементов главной диагонали; 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 smtClean="0"/>
              <a:t>напечатать результат. </a:t>
            </a:r>
          </a:p>
          <a:p>
            <a:pPr marL="514350" indent="-457200"/>
            <a:r>
              <a:rPr lang="ru-RU" dirty="0" smtClean="0"/>
              <a:t>Описание таблицы, как и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описание</a:t>
            </a:r>
            <a:r>
              <a:rPr lang="ru-RU" dirty="0" smtClean="0"/>
              <a:t> одномерного массива, используется для резервирования памяти. </a:t>
            </a:r>
          </a:p>
          <a:p>
            <a:pPr marL="514350" indent="-457200"/>
            <a:r>
              <a:rPr lang="ru-RU" dirty="0" smtClean="0"/>
              <a:t>В описании указываются диапазоны для </a:t>
            </a:r>
            <a:r>
              <a:rPr lang="ru-RU" b="1" dirty="0" smtClean="0"/>
              <a:t>двух</a:t>
            </a:r>
            <a:r>
              <a:rPr lang="ru-RU" dirty="0" smtClean="0"/>
              <a:t> </a:t>
            </a:r>
            <a:r>
              <a:rPr lang="ru-RU" b="1" dirty="0" smtClean="0"/>
              <a:t>номеров</a:t>
            </a:r>
            <a:r>
              <a:rPr lang="ru-RU" dirty="0" smtClean="0"/>
              <a:t>: строк и столбцов.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en-US" b="1" dirty="0" smtClean="0">
                <a:solidFill>
                  <a:srgbClr val="030E73"/>
                </a:solidFill>
              </a:rPr>
              <a:t>const</a:t>
            </a:r>
            <a:r>
              <a:rPr lang="en-US" dirty="0" smtClean="0"/>
              <a:t> </a:t>
            </a:r>
            <a:r>
              <a:rPr lang="en-US" dirty="0" smtClean="0"/>
              <a:t>n=3;</a:t>
            </a:r>
          </a:p>
          <a:p>
            <a:pPr>
              <a:buNone/>
            </a:pPr>
            <a:r>
              <a:rPr lang="ru-RU" b="1" dirty="0" smtClean="0">
                <a:solidFill>
                  <a:srgbClr val="030E73"/>
                </a:solidFill>
              </a:rPr>
              <a:t>	</a:t>
            </a:r>
            <a:r>
              <a:rPr lang="en-US" b="1" dirty="0" smtClean="0">
                <a:solidFill>
                  <a:srgbClr val="030E73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smtClean="0"/>
              <a:t>b: </a:t>
            </a:r>
            <a:r>
              <a:rPr lang="en-US" b="1" dirty="0" smtClean="0">
                <a:solidFill>
                  <a:srgbClr val="030E73"/>
                </a:solidFill>
              </a:rPr>
              <a:t>array</a:t>
            </a:r>
            <a:r>
              <a:rPr lang="en-US" dirty="0" smtClean="0"/>
              <a:t> [1..n, 1..n] </a:t>
            </a:r>
            <a:r>
              <a:rPr lang="en-US" b="1" dirty="0" smtClean="0">
                <a:solidFill>
                  <a:srgbClr val="030E73"/>
                </a:solidFill>
              </a:rPr>
              <a:t>of</a:t>
            </a:r>
            <a:r>
              <a:rPr lang="en-US" dirty="0" smtClean="0"/>
              <a:t> real; I,j: integer;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/>
            <a:r>
              <a:rPr lang="ru-RU" sz="2200" dirty="0" smtClean="0">
                <a:solidFill>
                  <a:srgbClr val="030E73"/>
                </a:solidFill>
              </a:rPr>
              <a:t>Вычисление суммы элементов главной диагонали квадратной таблицы.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При обработке массивов в разделе переменных программы появляются имена индексов элементов: для одномерного массива – одной, для двумерного –двух целочисленных переменных.</a:t>
            </a:r>
          </a:p>
          <a:p>
            <a:r>
              <a:rPr lang="ru-RU" sz="1800" dirty="0" smtClean="0"/>
              <a:t>При вычислении суммы элементов диагонали следует обратить внимание на имена суммируемых элементов: </a:t>
            </a:r>
            <a:r>
              <a:rPr lang="ru-RU" sz="1800" b="1" dirty="0" smtClean="0"/>
              <a:t>оба индекса имеют одинаковые значения, </a:t>
            </a:r>
            <a:r>
              <a:rPr lang="ru-RU" sz="1800" dirty="0" smtClean="0"/>
              <a:t>т.е. в общем виде имя элемента диагонали – </a:t>
            </a:r>
            <a:r>
              <a:rPr lang="en-US" sz="1800" b="1" dirty="0" smtClean="0"/>
              <a:t>b</a:t>
            </a:r>
            <a:r>
              <a:rPr lang="ru-RU" sz="1800" b="1" dirty="0" smtClean="0"/>
              <a:t>[</a:t>
            </a:r>
            <a:r>
              <a:rPr lang="en-US" sz="1800" b="1" dirty="0" err="1" smtClean="0"/>
              <a:t>i</a:t>
            </a:r>
            <a:r>
              <a:rPr lang="ru-RU" sz="1800" b="1" dirty="0" smtClean="0"/>
              <a:t>,</a:t>
            </a:r>
            <a:r>
              <a:rPr lang="en-US" sz="1800" b="1" dirty="0" err="1" smtClean="0"/>
              <a:t>i</a:t>
            </a:r>
            <a:r>
              <a:rPr lang="ru-RU" sz="1800" b="1" dirty="0" smtClean="0"/>
              <a:t>]. </a:t>
            </a:r>
            <a:r>
              <a:rPr lang="ru-RU" sz="1800" dirty="0" smtClean="0"/>
              <a:t>Это означает, что можно рассматривать диагональ, как одномерный массив, и использовать один цикл для вычислений.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имеет вид: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 cstate="print"/>
          <a:srcRect t="11719" r="36279" b="21875"/>
          <a:stretch>
            <a:fillRect/>
          </a:stretch>
        </p:blipFill>
        <p:spPr bwMode="auto">
          <a:xfrm>
            <a:off x="1214414" y="1428736"/>
            <a:ext cx="6215074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Рассмотрим задачи обработки таблиц и алгоритмы их решения.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300" dirty="0" smtClean="0">
                <a:solidFill>
                  <a:srgbClr val="FF0000"/>
                </a:solidFill>
                <a:latin typeface="Comic Sans MS" pitchFamily="66" charset="0"/>
              </a:rPr>
              <a:t>Задача 2.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2595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Каждую строку </a:t>
            </a:r>
            <a:r>
              <a:rPr lang="ru-RU" dirty="0" smtClean="0"/>
              <a:t>таблицы можно рассматривать, как </a:t>
            </a:r>
            <a:r>
              <a:rPr lang="ru-RU" b="1" dirty="0" smtClean="0"/>
              <a:t>одномерный массив</a:t>
            </a:r>
            <a:r>
              <a:rPr lang="ru-RU" dirty="0" smtClean="0"/>
              <a:t>, и использовать идею нахождения наибольшего значения в программе </a:t>
            </a:r>
            <a:r>
              <a:rPr lang="en-US" dirty="0" smtClean="0"/>
              <a:t>E</a:t>
            </a:r>
            <a:r>
              <a:rPr lang="ru-RU" dirty="0" smtClean="0"/>
              <a:t>13. </a:t>
            </a:r>
          </a:p>
          <a:p>
            <a:r>
              <a:rPr lang="ru-RU" dirty="0" smtClean="0"/>
              <a:t>Найденные значения будем помещать в одномерный массив. </a:t>
            </a:r>
          </a:p>
          <a:p>
            <a:r>
              <a:rPr lang="ru-RU" dirty="0" smtClean="0"/>
              <a:t>В программе </a:t>
            </a:r>
            <a:r>
              <a:rPr lang="en-US" dirty="0" smtClean="0"/>
              <a:t>E</a:t>
            </a:r>
            <a:r>
              <a:rPr lang="ru-RU" dirty="0" smtClean="0"/>
              <a:t>17для каждой строки таблицы переменная </a:t>
            </a:r>
            <a:r>
              <a:rPr lang="en-US" b="1" dirty="0" smtClean="0"/>
              <a:t>a</a:t>
            </a:r>
            <a:r>
              <a:rPr lang="ru-RU" b="1" dirty="0" smtClean="0"/>
              <a:t>[</a:t>
            </a:r>
            <a:r>
              <a:rPr lang="en-US" b="1" dirty="0" err="1" smtClean="0"/>
              <a:t>i</a:t>
            </a:r>
            <a:r>
              <a:rPr lang="ru-RU" b="1" dirty="0" smtClean="0"/>
              <a:t>] </a:t>
            </a:r>
            <a:r>
              <a:rPr lang="ru-RU" dirty="0" smtClean="0"/>
              <a:t>играет такую же роль, как переменная </a:t>
            </a:r>
            <a:r>
              <a:rPr lang="en-US" b="1" dirty="0" smtClean="0"/>
              <a:t>max</a:t>
            </a:r>
            <a:r>
              <a:rPr lang="ru-RU" dirty="0" smtClean="0"/>
              <a:t> в программе </a:t>
            </a:r>
            <a:r>
              <a:rPr lang="en-US" dirty="0" smtClean="0"/>
              <a:t>E</a:t>
            </a:r>
            <a:r>
              <a:rPr lang="ru-RU" dirty="0" smtClean="0"/>
              <a:t>13. </a:t>
            </a:r>
          </a:p>
          <a:p>
            <a:r>
              <a:rPr lang="ru-RU" dirty="0" smtClean="0"/>
              <a:t>Для каждой переменной строки (ее задает переменная </a:t>
            </a:r>
            <a:r>
              <a:rPr lang="en-US" b="1" dirty="0" err="1" smtClean="0"/>
              <a:t>i</a:t>
            </a:r>
            <a:r>
              <a:rPr lang="ru-RU" dirty="0" smtClean="0"/>
              <a:t>) элемент </a:t>
            </a:r>
            <a:r>
              <a:rPr lang="en-US" b="1" dirty="0" smtClean="0"/>
              <a:t>a</a:t>
            </a:r>
            <a:r>
              <a:rPr lang="ru-RU" b="1" dirty="0" smtClean="0"/>
              <a:t>[</a:t>
            </a:r>
            <a:r>
              <a:rPr lang="en-US" b="1" dirty="0" err="1" smtClean="0"/>
              <a:t>i</a:t>
            </a:r>
            <a:r>
              <a:rPr lang="ru-RU" b="1" dirty="0" smtClean="0"/>
              <a:t>]</a:t>
            </a:r>
            <a:r>
              <a:rPr lang="ru-RU" dirty="0" smtClean="0"/>
              <a:t> получает значение первого элемента строки. 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Нахождение наибольших элементов каждой строки таблицы.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Затем внутренний цикл переменной </a:t>
            </a:r>
            <a:r>
              <a:rPr lang="en-US" sz="1800" b="1" dirty="0" smtClean="0"/>
              <a:t>j</a:t>
            </a:r>
            <a:r>
              <a:rPr lang="ru-RU" sz="1800" dirty="0" smtClean="0"/>
              <a:t> позволяет просмотреть все элементы данной строки и, если среди них встретится элемент, значение которого больше, чем запомненное в </a:t>
            </a:r>
            <a:r>
              <a:rPr lang="en-US" sz="1800" b="1" dirty="0" smtClean="0"/>
              <a:t>a</a:t>
            </a:r>
            <a:r>
              <a:rPr lang="ru-RU" sz="1800" b="1" dirty="0" smtClean="0"/>
              <a:t>[</a:t>
            </a:r>
            <a:r>
              <a:rPr lang="en-US" sz="1800" b="1" dirty="0" err="1" smtClean="0"/>
              <a:t>i</a:t>
            </a:r>
            <a:r>
              <a:rPr lang="ru-RU" sz="1800" b="1" dirty="0" smtClean="0"/>
              <a:t>]</a:t>
            </a:r>
            <a:r>
              <a:rPr lang="ru-RU" sz="1800" dirty="0" smtClean="0"/>
              <a:t>, то оно присваивается </a:t>
            </a:r>
            <a:r>
              <a:rPr lang="en-US" sz="1800" b="1" dirty="0" smtClean="0"/>
              <a:t>a</a:t>
            </a:r>
            <a:r>
              <a:rPr lang="ru-RU" sz="1800" b="1" dirty="0" smtClean="0"/>
              <a:t>[</a:t>
            </a:r>
            <a:r>
              <a:rPr lang="en-US" sz="1800" b="1" dirty="0" err="1" smtClean="0"/>
              <a:t>i</a:t>
            </a:r>
            <a:r>
              <a:rPr lang="ru-RU" sz="1800" b="1" dirty="0" smtClean="0"/>
              <a:t>]. </a:t>
            </a:r>
          </a:p>
          <a:p>
            <a:r>
              <a:rPr lang="ru-RU" sz="1800" dirty="0" smtClean="0"/>
              <a:t>Для распечатки результатов работы программы – </a:t>
            </a:r>
            <a:r>
              <a:rPr lang="ru-RU" sz="1800" b="1" dirty="0" smtClean="0"/>
              <a:t>массива </a:t>
            </a:r>
            <a:r>
              <a:rPr lang="en-US" sz="1800" b="1" dirty="0" smtClean="0"/>
              <a:t>a</a:t>
            </a:r>
            <a:r>
              <a:rPr lang="ru-RU" sz="1800" dirty="0" smtClean="0"/>
              <a:t> – используется </a:t>
            </a:r>
            <a:r>
              <a:rPr lang="ru-RU" sz="1800" b="1" dirty="0" smtClean="0"/>
              <a:t>цикл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Имеющийся в программе комментарий, заключенный в фигурные скобки, позволяет при прочтении программы выделить основную ее часть.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Пример выполнения программы </a:t>
            </a:r>
            <a:r>
              <a:rPr lang="en-US" sz="2800" dirty="0" smtClean="0"/>
              <a:t>E</a:t>
            </a:r>
            <a:r>
              <a:rPr lang="ru-RU" sz="2800" dirty="0" smtClean="0"/>
              <a:t>17 – нахождения наибольших элементов строк:</a:t>
            </a:r>
            <a:endParaRPr lang="ru-RU" sz="28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Задача 2.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ru-RU" sz="2000" dirty="0" smtClean="0">
                <a:solidFill>
                  <a:srgbClr val="030E73"/>
                </a:solidFill>
              </a:rPr>
              <a:t>Нахождение наибольших элементов каждой строки таблицы.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14348" y="3043428"/>
          <a:ext cx="7500988" cy="2314400"/>
        </p:xfrm>
        <a:graphic>
          <a:graphicData uri="http://schemas.openxmlformats.org/drawingml/2006/table">
            <a:tbl>
              <a:tblPr/>
              <a:tblGrid>
                <a:gridCol w="1500041"/>
                <a:gridCol w="1500041"/>
                <a:gridCol w="1500041"/>
                <a:gridCol w="1500041"/>
                <a:gridCol w="1500824"/>
              </a:tblGrid>
              <a:tr h="5786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Массив результатов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Данная таблица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a[1]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a[2]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a[3]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2" cstate="print"/>
          <a:srcRect t="12695" r="35547" b="6250"/>
          <a:stretch>
            <a:fillRect/>
          </a:stretch>
        </p:blipFill>
        <p:spPr bwMode="auto">
          <a:xfrm>
            <a:off x="1214414" y="214290"/>
            <a:ext cx="6487916" cy="611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Рассмотрим задачи обработки таблиц и алгоритмы их решения.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100" dirty="0" smtClean="0">
                <a:solidFill>
                  <a:srgbClr val="FF0000"/>
                </a:solidFill>
                <a:latin typeface="Comic Sans MS" pitchFamily="66" charset="0"/>
              </a:rPr>
              <a:t>Задача 3.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25959"/>
          </a:xfrm>
        </p:spPr>
        <p:txBody>
          <a:bodyPr>
            <a:normAutofit/>
          </a:bodyPr>
          <a:lstStyle/>
          <a:p>
            <a:r>
              <a:rPr lang="ru-RU" dirty="0" smtClean="0"/>
              <a:t>При обработке таблиц можно осуществлять операции как над строками, так и над столбцами. </a:t>
            </a:r>
          </a:p>
          <a:p>
            <a:r>
              <a:rPr lang="ru-RU" dirty="0" smtClean="0"/>
              <a:t>Для нахождения сумм элементов столбцов можно использовать алгоритм примера </a:t>
            </a:r>
            <a:r>
              <a:rPr lang="en-US" dirty="0" smtClean="0"/>
              <a:t>E</a:t>
            </a:r>
            <a:r>
              <a:rPr lang="ru-RU" dirty="0" smtClean="0"/>
              <a:t>12.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8600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/>
            <a:r>
              <a:rPr lang="ru-RU" sz="2000" dirty="0" smtClean="0">
                <a:solidFill>
                  <a:srgbClr val="030E73"/>
                </a:solidFill>
              </a:rPr>
              <a:t>Нахождение сумм элементов столбцов таблицы.</a:t>
            </a:r>
            <a:endParaRPr lang="ru-RU" sz="2000" dirty="0">
              <a:solidFill>
                <a:srgbClr val="030E73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25960"/>
          </a:xfrm>
        </p:spPr>
        <p:txBody>
          <a:bodyPr>
            <a:normAutofit/>
          </a:bodyPr>
          <a:lstStyle/>
          <a:p>
            <a:r>
              <a:rPr lang="ru-RU" dirty="0" smtClean="0"/>
              <a:t>Чтобы лучше понимать работку программы, </a:t>
            </a:r>
          </a:p>
          <a:p>
            <a:pPr lvl="1"/>
            <a:r>
              <a:rPr lang="ru-RU" dirty="0" smtClean="0"/>
              <a:t>введем переменную </a:t>
            </a:r>
            <a:r>
              <a:rPr lang="en-US" b="1" dirty="0" smtClean="0"/>
              <a:t>S</a:t>
            </a:r>
            <a:r>
              <a:rPr lang="ru-RU" b="1" dirty="0" smtClean="0"/>
              <a:t> </a:t>
            </a:r>
            <a:r>
              <a:rPr lang="ru-RU" dirty="0" smtClean="0"/>
              <a:t>для вычисления суммы,</a:t>
            </a:r>
          </a:p>
          <a:p>
            <a:pPr lvl="1"/>
            <a:r>
              <a:rPr lang="ru-RU" dirty="0" smtClean="0"/>
              <a:t> а затем для каждого столбца запишем полученный результат в массив </a:t>
            </a:r>
            <a:r>
              <a:rPr lang="en-US" b="1" i="1" dirty="0" smtClean="0"/>
              <a:t>a</a:t>
            </a:r>
            <a:r>
              <a:rPr lang="ru-RU" dirty="0" smtClean="0"/>
              <a:t>, т.е. присвоим его переменной </a:t>
            </a:r>
            <a:r>
              <a:rPr lang="en-US" b="1" i="1" dirty="0" smtClean="0"/>
              <a:t>a</a:t>
            </a:r>
            <a:r>
              <a:rPr lang="ru-RU" b="1" dirty="0" smtClean="0"/>
              <a:t>[</a:t>
            </a:r>
            <a:r>
              <a:rPr lang="en-US" b="1" dirty="0" smtClean="0"/>
              <a:t>j</a:t>
            </a:r>
            <a:r>
              <a:rPr lang="ru-RU" b="1" dirty="0" smtClean="0"/>
              <a:t>]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где </a:t>
            </a:r>
            <a:r>
              <a:rPr lang="en-US" dirty="0" smtClean="0"/>
              <a:t>j</a:t>
            </a:r>
            <a:r>
              <a:rPr lang="ru-RU" dirty="0" smtClean="0"/>
              <a:t>– текущий номер столбцов таблицы</a:t>
            </a:r>
            <a:r>
              <a:rPr lang="ru-RU" sz="1800" dirty="0" smtClean="0"/>
              <a:t>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783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Основы программирования</vt:lpstr>
      <vt:lpstr>Алгоритмы обработки таблиц</vt:lpstr>
      <vt:lpstr> Двумерный массив (или прямоугольная таблица) B из n строк и m столбцов </vt:lpstr>
      <vt:lpstr>Рассмотрим задачи обработки таблиц и алгоритмы их решения.</vt:lpstr>
      <vt:lpstr>Программа имеет вид:</vt:lpstr>
      <vt:lpstr>Рассмотрим задачи обработки таблиц и алгоритмы их решения.</vt:lpstr>
      <vt:lpstr>Пример выполнения программы E17 – нахождения наибольших элементов строк:</vt:lpstr>
      <vt:lpstr>Слайд 8</vt:lpstr>
      <vt:lpstr>Рассмотрим задачи обработки таблиц и алгоритмы их решения.</vt:lpstr>
      <vt:lpstr>Пример выполнения программы E18 – суммирование по столбцам:</vt:lpstr>
      <vt:lpstr>Слайд 11</vt:lpstr>
      <vt:lpstr>Рассмотрим задачи обработки таблиц и алгоритмы их решения.</vt:lpstr>
      <vt:lpstr>Слайд 13</vt:lpstr>
      <vt:lpstr>Задания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277</cp:revision>
  <dcterms:created xsi:type="dcterms:W3CDTF">2012-09-24T15:18:35Z</dcterms:created>
  <dcterms:modified xsi:type="dcterms:W3CDTF">2014-01-25T23:35:31Z</dcterms:modified>
</cp:coreProperties>
</file>