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258" r:id="rId3"/>
    <p:sldId id="311" r:id="rId4"/>
    <p:sldId id="305" r:id="rId5"/>
    <p:sldId id="266" r:id="rId6"/>
    <p:sldId id="274" r:id="rId7"/>
    <p:sldId id="263" r:id="rId8"/>
    <p:sldId id="265" r:id="rId9"/>
    <p:sldId id="312" r:id="rId10"/>
    <p:sldId id="329" r:id="rId11"/>
    <p:sldId id="257" r:id="rId12"/>
    <p:sldId id="259" r:id="rId13"/>
    <p:sldId id="261" r:id="rId14"/>
    <p:sldId id="262" r:id="rId15"/>
    <p:sldId id="328" r:id="rId16"/>
    <p:sldId id="260" r:id="rId17"/>
    <p:sldId id="264" r:id="rId18"/>
    <p:sldId id="275" r:id="rId19"/>
    <p:sldId id="327" r:id="rId20"/>
    <p:sldId id="31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822"/>
    <a:srgbClr val="3B3B3B"/>
    <a:srgbClr val="6F7B5B"/>
    <a:srgbClr val="637363"/>
    <a:srgbClr val="587E63"/>
    <a:srgbClr val="709C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94577" autoAdjust="0"/>
  </p:normalViewPr>
  <p:slideViewPr>
    <p:cSldViewPr>
      <p:cViewPr>
        <p:scale>
          <a:sx n="50" d="100"/>
          <a:sy n="50" d="100"/>
        </p:scale>
        <p:origin x="-105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0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E9B9-17FC-405F-946D-A7E74847F96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DEFF4-D4B6-4D2C-A89A-2480E2083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DEFF4-D4B6-4D2C-A89A-2480E20838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5716-D205-4F3A-BBA2-CB4B70D44DF5}" type="datetimeFigureOut">
              <a:rPr lang="ru-RU" smtClean="0"/>
              <a:pPr/>
              <a:t>16.11.2011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88F3-C932-48EA-B856-2F88AF648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тульный лист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95536" y="188640"/>
            <a:ext cx="8352928" cy="6408352"/>
            <a:chOff x="395536" y="188640"/>
            <a:chExt cx="8352928" cy="6408352"/>
          </a:xfrm>
        </p:grpSpPr>
        <p:pic>
          <p:nvPicPr>
            <p:cNvPr id="6" name="Рисунок 5" descr="Zhenskiji_kostum_rubaha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67544" y="3284984"/>
              <a:ext cx="1722527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156176" y="188640"/>
              <a:ext cx="20585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рубаха</a:t>
              </a:r>
              <a:endPara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</a:endParaRPr>
            </a:p>
          </p:txBody>
        </p:sp>
        <p:pic>
          <p:nvPicPr>
            <p:cNvPr id="20" name="Рисунок 19" descr="рубаха (1)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339752" y="3356992"/>
              <a:ext cx="1761779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 descr="Коми - пермяцкий округ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6084168" y="1196752"/>
              <a:ext cx="2664296" cy="52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395536" y="260648"/>
              <a:ext cx="554461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амая древняя и важная часть крестьянского костюма. Рубаха как встречала человека на пороге в этот мир, сопровождая всю его жизнь, так и на пути в мир иной человек тоже был облачен в рубаху. Она часто соотносилась с судьбой человека. Например у восточных славян считалось, что если продать свою рубаху значит продать и свое счастье.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Рисунок 16" descr="326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flipH="1">
              <a:off x="4283968" y="3356992"/>
              <a:ext cx="1620000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23528" y="332656"/>
            <a:ext cx="8300018" cy="5936600"/>
            <a:chOff x="323528" y="332656"/>
            <a:chExt cx="8300018" cy="5936600"/>
          </a:xfrm>
        </p:grpSpPr>
        <p:sp>
          <p:nvSpPr>
            <p:cNvPr id="2" name="TextBox 1"/>
            <p:cNvSpPr txBox="1"/>
            <p:nvPr/>
          </p:nvSpPr>
          <p:spPr>
            <a:xfrm>
              <a:off x="3851920" y="332656"/>
              <a:ext cx="27308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сарафан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23528" y="404664"/>
              <a:ext cx="3312368" cy="5040000"/>
              <a:chOff x="683568" y="332656"/>
              <a:chExt cx="3312368" cy="5040000"/>
            </a:xfrm>
          </p:grpSpPr>
          <p:pic>
            <p:nvPicPr>
              <p:cNvPr id="3" name="Рисунок 2" descr="сарафан (1).jpg"/>
              <p:cNvPicPr>
                <a:picLocks noChangeAspect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>
              <a:xfrm>
                <a:off x="683568" y="332656"/>
                <a:ext cx="3304416" cy="5040000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3275856" y="332656"/>
                <a:ext cx="720080" cy="792000"/>
              </a:xfrm>
              <a:prstGeom prst="rect">
                <a:avLst/>
              </a:prstGeom>
              <a:solidFill>
                <a:srgbClr val="6F7B5B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779912" y="2852936"/>
              <a:ext cx="4843634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русская женская </a:t>
              </a:r>
            </a:p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крестьянская одежда,</a:t>
              </a:r>
            </a:p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род платья</a:t>
              </a:r>
            </a:p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 без рукавов </a:t>
              </a:r>
            </a:p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(или со вшитыми рукавами)</a:t>
              </a:r>
            </a:p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и с застёжкой спереди</a:t>
              </a:r>
            </a:p>
            <a:p>
              <a:endParaRPr lang="ru-RU" sz="2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С.И.Ожегов «Словарь русского языка»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67544" y="260648"/>
            <a:ext cx="8280920" cy="6336304"/>
            <a:chOff x="467544" y="260648"/>
            <a:chExt cx="8280920" cy="6336304"/>
          </a:xfrm>
        </p:grpSpPr>
        <p:pic>
          <p:nvPicPr>
            <p:cNvPr id="2" name="Рисунок 1" descr="сарафан Смоленск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635896" y="2996952"/>
              <a:ext cx="2167870" cy="3600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67544" y="260648"/>
              <a:ext cx="828092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Красочные набивные сарафаны – особенность костюма Русского Севера, особенно Архангельской и Вологодской губерний. Крестьянки носили их и в будни, и в праздники. Изготавливались из всех возможных тканей, как домотканых, так и фабричных. Отличались разнообразнейшим декором. Термин «сарафан» впервые появился в русских источниках XIV в.</a:t>
              </a:r>
              <a:endParaRPr lang="ru-RU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539552" y="2996952"/>
              <a:ext cx="2286845" cy="3600000"/>
              <a:chOff x="6516216" y="2636912"/>
              <a:chExt cx="2286845" cy="3960000"/>
            </a:xfrm>
          </p:grpSpPr>
          <p:pic>
            <p:nvPicPr>
              <p:cNvPr id="5" name="Рисунок 4" descr="сарафан (1).jpe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6516216" y="2636912"/>
                <a:ext cx="2286845" cy="39600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6516216" y="2636912"/>
                <a:ext cx="360040" cy="504056"/>
              </a:xfrm>
              <a:prstGeom prst="rect">
                <a:avLst/>
              </a:prstGeom>
              <a:solidFill>
                <a:srgbClr val="3B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" name="Рисунок 7" descr="сарафан (9)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6444208" y="2996952"/>
              <a:ext cx="2206450" cy="360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7544" y="404664"/>
            <a:ext cx="8300424" cy="5855300"/>
            <a:chOff x="467544" y="404664"/>
            <a:chExt cx="8300424" cy="5855300"/>
          </a:xfrm>
        </p:grpSpPr>
        <p:sp>
          <p:nvSpPr>
            <p:cNvPr id="2" name="TextBox 1"/>
            <p:cNvSpPr txBox="1"/>
            <p:nvPr/>
          </p:nvSpPr>
          <p:spPr>
            <a:xfrm>
              <a:off x="3347864" y="404664"/>
              <a:ext cx="30219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душегрея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83568" y="3212976"/>
              <a:ext cx="54006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Вид летней женской одежды. Конструктивной их особенностью были рукава, </a:t>
              </a: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цельнокроенные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с верхней частью спинки, и наличие отложного воротника. Праздничные душегреи вышивались золотыми нитями, иногда цветным бисером, декорировались бахромой.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Рисунок 3" descr="душегрея (1)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548680"/>
              <a:ext cx="3569405" cy="2520000"/>
            </a:xfrm>
            <a:prstGeom prst="rect">
              <a:avLst/>
            </a:prstGeom>
          </p:spPr>
        </p:pic>
        <p:pic>
          <p:nvPicPr>
            <p:cNvPr id="6" name="Рисунок 5" descr="душегрея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84168" y="1124744"/>
              <a:ext cx="2683800" cy="50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95536" y="332656"/>
            <a:ext cx="8748464" cy="6264336"/>
            <a:chOff x="395536" y="332656"/>
            <a:chExt cx="8748464" cy="626433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95936" y="1268760"/>
              <a:ext cx="51480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Короткая одежда, конструктивно похожая на душегрею, изготавливалась из холста, сукна и также служила верхней женской летней одеждой. 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44008" y="332656"/>
              <a:ext cx="29899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холодник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pic>
          <p:nvPicPr>
            <p:cNvPr id="9" name="Рисунок 8" descr="0_53d1b_7f9bad1e_XL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95536" y="332656"/>
              <a:ext cx="1852655" cy="41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tmp3A7-59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flipH="1">
              <a:off x="2051720" y="2348880"/>
              <a:ext cx="1877461" cy="41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костют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444208" y="3356992"/>
              <a:ext cx="2413403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7544" y="188640"/>
            <a:ext cx="8676456" cy="6372408"/>
            <a:chOff x="467544" y="188640"/>
            <a:chExt cx="8676456" cy="6372408"/>
          </a:xfrm>
        </p:grpSpPr>
        <p:sp>
          <p:nvSpPr>
            <p:cNvPr id="2" name="TextBox 1"/>
            <p:cNvSpPr txBox="1"/>
            <p:nvPr/>
          </p:nvSpPr>
          <p:spPr>
            <a:xfrm>
              <a:off x="4139952" y="188640"/>
              <a:ext cx="28873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епанечка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239344" y="980728"/>
              <a:ext cx="590465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Одна из разновидностей душегреи, даже </a:t>
              </a:r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холодника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: короткая, на узких лямках, древнейший тип безрукавки. Она облегала спину и грудь, застегивалась спереди на крючок, сзади собиралась складками. Изготавливали ее из парчи или шелка, на подкладке. Хотя носили </a:t>
              </a:r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епанечку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девушки летом, ее подбивали ватой. Украшалась золотым шитьем, подшивалась бахромой.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Рисунок 5" descr="rubacha05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1331640" y="3212976"/>
              <a:ext cx="1922596" cy="33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сарафан (11)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7544" y="332656"/>
              <a:ext cx="1683600" cy="33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холодник.jpe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436096" y="3861048"/>
              <a:ext cx="2973010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332656"/>
            <a:ext cx="8526388" cy="6045775"/>
            <a:chOff x="323528" y="332656"/>
            <a:chExt cx="8526388" cy="6045775"/>
          </a:xfrm>
        </p:grpSpPr>
        <p:sp>
          <p:nvSpPr>
            <p:cNvPr id="2" name="TextBox 1"/>
            <p:cNvSpPr txBox="1"/>
            <p:nvPr/>
          </p:nvSpPr>
          <p:spPr>
            <a:xfrm>
              <a:off x="2411760" y="332656"/>
              <a:ext cx="22669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понёва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pic>
          <p:nvPicPr>
            <p:cNvPr id="5" name="Рисунок 4" descr="понева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E8D5C6"/>
                </a:clrFrom>
                <a:clrTo>
                  <a:srgbClr val="E8D5C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332656"/>
              <a:ext cx="1959590" cy="3600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339752" y="1484784"/>
              <a:ext cx="4824536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Обычно род шерстяной юбки длиной до щиколоток, в простейшем случае распашной, т.е. с разрезом (несшитой) спереди или сбоку, в более совершенном виде — с прошвой, т.е. со вставкой в разрез куска иной ткани, например холщовой гладкой или с орнаментом.</a:t>
              </a:r>
            </a:p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Понева, в отличие от сарафана, была элементом чисто народного костюма.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Рисунок 7" descr="костюм (2)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876256" y="2708920"/>
              <a:ext cx="1973660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39552" y="260648"/>
            <a:ext cx="8172400" cy="6120360"/>
            <a:chOff x="539552" y="260648"/>
            <a:chExt cx="8172400" cy="612036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139952" y="548680"/>
              <a:ext cx="4572000" cy="52629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Многослойность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костюма, имевшего различную длину одновременно надеваемых рубах, поневы, передника, нагрудника, создавала горизонтальное членение силуэта, зрительно расширявшее фигуру. В русском народном костюме сохраняются старинные головные уборы и сам обычай для замужней женщины прятать волосы, для девушки — оставлять непокрытыми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Рисунок 14" descr="Zhenskaya_odezhda_Bogoslovschiny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7704" y="836712"/>
              <a:ext cx="2017967" cy="2700000"/>
            </a:xfrm>
            <a:prstGeom prst="rect">
              <a:avLst/>
            </a:prstGeom>
          </p:spPr>
        </p:pic>
        <p:pic>
          <p:nvPicPr>
            <p:cNvPr id="16" name="Рисунок 15" descr="tmp3A7-25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192727"/>
                </a:clrFrom>
                <a:clrTo>
                  <a:srgbClr val="19272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39552" y="260648"/>
              <a:ext cx="1496386" cy="2700000"/>
            </a:xfrm>
            <a:prstGeom prst="rect">
              <a:avLst/>
            </a:prstGeom>
          </p:spPr>
        </p:pic>
        <p:pic>
          <p:nvPicPr>
            <p:cNvPr id="17" name="Рисунок 16" descr="костюм.pn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E5E0AA"/>
                </a:clrFrom>
                <a:clrTo>
                  <a:srgbClr val="E5E0AA">
                    <a:alpha val="0"/>
                  </a:srgbClr>
                </a:clrTo>
              </a:clrChange>
              <a:lum bright="-20000"/>
            </a:blip>
            <a:stretch>
              <a:fillRect/>
            </a:stretch>
          </p:blipFill>
          <p:spPr>
            <a:xfrm>
              <a:off x="755576" y="3501008"/>
              <a:ext cx="3246000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23528" y="260648"/>
            <a:ext cx="8640720" cy="6480400"/>
            <a:chOff x="323528" y="260648"/>
            <a:chExt cx="8640720" cy="6480400"/>
          </a:xfrm>
        </p:grpSpPr>
        <p:pic>
          <p:nvPicPr>
            <p:cNvPr id="7" name="Рисунок 6" descr="передник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95536" y="3861048"/>
              <a:ext cx="1033248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сарафан (10)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308304" y="260648"/>
              <a:ext cx="1590300" cy="34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 descr="нарядный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4788024" y="3789040"/>
              <a:ext cx="1622124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763688" y="260648"/>
              <a:ext cx="5763886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В образе женщины, в ее костюме: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и в яркости наряда,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и  его плавных, текучих линиях,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а больше всего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в образе белых </a:t>
              </a: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рукавово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– крыльев,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которые словно могут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 нести в тридевятое царство,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выражался образ прекрасной мечты – 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птицы – счастья.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20" descr="r11.jpg"/>
            <p:cNvPicPr>
              <a:picLocks noChangeAspect="1"/>
            </p:cNvPicPr>
            <p:nvPr/>
          </p:nvPicPr>
          <p:blipFill>
            <a:blip r:embed="rId5" cstate="screen"/>
            <a:srcRect l="46097" b="12501"/>
            <a:stretch>
              <a:fillRect/>
            </a:stretch>
          </p:blipFill>
          <p:spPr>
            <a:xfrm>
              <a:off x="323528" y="332656"/>
              <a:ext cx="1399707" cy="34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Рисунок 24" descr="23644271_big_200021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411760" y="3789040"/>
              <a:ext cx="1907286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Рисунок 27" descr="__________ ________________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804248" y="3789040"/>
              <a:ext cx="2160000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332656"/>
            <a:ext cx="8657204" cy="6192288"/>
            <a:chOff x="251520" y="332656"/>
            <a:chExt cx="8657204" cy="6192288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5157192"/>
              <a:ext cx="41749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Сшей, ты мне, матушка</a:t>
              </a:r>
            </a:p>
            <a:p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Красный сарафан… 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</a:endParaRPr>
            </a:p>
          </p:txBody>
        </p:sp>
        <p:pic>
          <p:nvPicPr>
            <p:cNvPr id="7" name="Рисунок 6" descr="сарафан (7).jpg"/>
            <p:cNvPicPr>
              <a:picLocks noChangeAspect="1"/>
            </p:cNvPicPr>
            <p:nvPr/>
          </p:nvPicPr>
          <p:blipFill>
            <a:blip r:embed="rId2" cstate="screen"/>
            <a:srcRect l="3412"/>
            <a:stretch>
              <a:fillRect/>
            </a:stretch>
          </p:blipFill>
          <p:spPr>
            <a:xfrm>
              <a:off x="251520" y="332656"/>
              <a:ext cx="2070183" cy="34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 descr="3fc12351549aec12c4e258ad54e373ee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516216" y="332656"/>
              <a:ext cx="2392508" cy="41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mar_kostum_01w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79912" y="764704"/>
              <a:ext cx="2732400" cy="41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 descr="передник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835696" y="2924944"/>
              <a:ext cx="2503917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60648"/>
            <a:ext cx="8816392" cy="6264336"/>
            <a:chOff x="0" y="260648"/>
            <a:chExt cx="8816392" cy="6264336"/>
          </a:xfrm>
        </p:grpSpPr>
        <p:pic>
          <p:nvPicPr>
            <p:cNvPr id="3" name="Рисунок 2" descr="сарафан (2)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67545" y="260648"/>
              <a:ext cx="4293301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0" y="3717032"/>
              <a:ext cx="48245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праздничный</a:t>
              </a:r>
            </a:p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 костюм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4048" y="1340768"/>
              <a:ext cx="317420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Русский</a:t>
              </a:r>
            </a:p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народный</a:t>
              </a:r>
              <a:endPara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pic>
          <p:nvPicPr>
            <p:cNvPr id="7" name="Рисунок 6" descr="костюм Тверь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499992" y="3284984"/>
              <a:ext cx="4316400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188640"/>
            <a:ext cx="8604450" cy="6478979"/>
            <a:chOff x="323526" y="188640"/>
            <a:chExt cx="8604450" cy="6478979"/>
          </a:xfrm>
        </p:grpSpPr>
        <p:sp>
          <p:nvSpPr>
            <p:cNvPr id="2" name="TextBox 1"/>
            <p:cNvSpPr txBox="1"/>
            <p:nvPr/>
          </p:nvSpPr>
          <p:spPr>
            <a:xfrm>
              <a:off x="4716016" y="188640"/>
              <a:ext cx="4176464" cy="6370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dirty="0" smtClean="0">
                  <a:latin typeface="a_RussDecor" pitchFamily="82" charset="-52"/>
                </a:rPr>
                <a:t>«…А которая девица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 красотой красна.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Красотой бы красна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 и ростом высока.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Да лицо-то у неё бы –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 как белый снег.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Щёки у неё –будто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алый цвет.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Очи ясны у неё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Как два соболя.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А ресницы у неё – 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Как два чистых бобра.</a:t>
              </a:r>
            </a:p>
            <a:p>
              <a:pPr algn="r"/>
              <a:r>
                <a:rPr lang="ru-RU" sz="2400" dirty="0" err="1" smtClean="0">
                  <a:latin typeface="a_RussDecor" pitchFamily="82" charset="-52"/>
                </a:rPr>
                <a:t>Походочка</a:t>
              </a:r>
              <a:r>
                <a:rPr lang="ru-RU" sz="2400" dirty="0" smtClean="0">
                  <a:latin typeface="a_RussDecor" pitchFamily="82" charset="-52"/>
                </a:rPr>
                <a:t>  бы у неё 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была </a:t>
              </a:r>
              <a:r>
                <a:rPr lang="ru-RU" sz="2400" dirty="0" err="1" smtClean="0">
                  <a:latin typeface="a_RussDecor" pitchFamily="82" charset="-52"/>
                </a:rPr>
                <a:t>павиная</a:t>
              </a:r>
              <a:r>
                <a:rPr lang="ru-RU" sz="2400" dirty="0" smtClean="0">
                  <a:latin typeface="a_RussDecor" pitchFamily="82" charset="-52"/>
                </a:rPr>
                <a:t>.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Тиха – смирна бы речь</a:t>
              </a:r>
            </a:p>
            <a:p>
              <a:pPr algn="r"/>
              <a:r>
                <a:rPr lang="ru-RU" sz="2400" dirty="0" smtClean="0">
                  <a:latin typeface="a_RussDecor" pitchFamily="82" charset="-52"/>
                </a:rPr>
                <a:t> лебединая.»</a:t>
              </a:r>
            </a:p>
            <a:p>
              <a:pPr algn="r"/>
              <a:endParaRPr lang="ru-RU" sz="2400" dirty="0" smtClean="0">
                <a:latin typeface="a_RussDecor" pitchFamily="82" charset="-52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868144" y="6021288"/>
              <a:ext cx="3059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latin typeface="a_RussDecor" pitchFamily="82" charset="-52"/>
                </a:rPr>
                <a:t>Из былины </a:t>
              </a:r>
            </a:p>
            <a:p>
              <a:pPr algn="r"/>
              <a:r>
                <a:rPr lang="ru-RU" dirty="0" smtClean="0">
                  <a:latin typeface="a_RussDecor" pitchFamily="82" charset="-52"/>
                </a:rPr>
                <a:t>Добрыня и Дунай – Сват.</a:t>
              </a:r>
              <a:endParaRPr lang="ru-RU" dirty="0"/>
            </a:p>
          </p:txBody>
        </p:sp>
        <p:pic>
          <p:nvPicPr>
            <p:cNvPr id="4" name="Рисунок 3" descr="0_64b5f_bec8c715_XL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323526" y="188640"/>
              <a:ext cx="5224792" cy="453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40000"/>
            <a:lum/>
          </a:blip>
          <a:srcRect/>
          <a:stretch>
            <a:fillRect l="-11000" t="-17000" r="-1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88640"/>
            <a:ext cx="5749555" cy="6480360"/>
            <a:chOff x="0" y="188640"/>
            <a:chExt cx="5749555" cy="6480360"/>
          </a:xfrm>
        </p:grpSpPr>
        <p:pic>
          <p:nvPicPr>
            <p:cNvPr id="2" name="Рисунок 1" descr="e4a7bbe4652b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995936" y="3429000"/>
              <a:ext cx="1728191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 descr="39285260_27417957_prazd_sarafan_rubaha_kokoshnik_platok_19_verhnee_povolzhe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995936" y="188640"/>
              <a:ext cx="1753619" cy="32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0" y="260648"/>
              <a:ext cx="4572000" cy="298543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фронтон – «чело»  </a:t>
              </a:r>
            </a:p>
            <a:p>
              <a:pPr algn="ctr"/>
              <a:r>
                <a:rPr lang="ru-RU" sz="32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причелины</a:t>
              </a:r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 – плечо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наличники – лицо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ставни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окна – «очи» - глаза </a:t>
              </a:r>
            </a:p>
            <a:p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4" name="Рисунок 13" descr="45698865_021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11560" y="2780928"/>
              <a:ext cx="2918796" cy="37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4000"/>
            <a:lum/>
          </a:blip>
          <a:srcRect/>
          <a:stretch>
            <a:fillRect l="-9000"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9512" y="260648"/>
            <a:ext cx="8720810" cy="6408312"/>
            <a:chOff x="179512" y="260648"/>
            <a:chExt cx="8720810" cy="6408312"/>
          </a:xfrm>
        </p:grpSpPr>
        <p:pic>
          <p:nvPicPr>
            <p:cNvPr id="14" name="Рисунок 13" descr="0_30580_35286aac_XL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4716016" y="2780928"/>
              <a:ext cx="2146500" cy="2232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Рисунок 14" descr="сарафан (12)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79512" y="3068960"/>
              <a:ext cx="2194807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Рисунок 1" descr="P6071105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5508104" y="260648"/>
              <a:ext cx="3360383" cy="25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Рисунок 15" descr="Prazdnichnyjsevernyj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516216" y="2996952"/>
              <a:ext cx="2384106" cy="36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 descr="post-11688-1292657866.jp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3635896" y="260648"/>
              <a:ext cx="2222550" cy="198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71601" y="2276872"/>
              <a:ext cx="4624984" cy="20621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общие знаки – символы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земля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вода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солнце</a:t>
              </a:r>
              <a:endPara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79512" y="188640"/>
            <a:ext cx="8964488" cy="6408432"/>
            <a:chOff x="179512" y="188640"/>
            <a:chExt cx="8964488" cy="6408432"/>
          </a:xfrm>
        </p:grpSpPr>
        <p:pic>
          <p:nvPicPr>
            <p:cNvPr id="8" name="Рисунок 7" descr="44d741d8ae8c - копия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271016"/>
                </a:clrFrom>
                <a:clrTo>
                  <a:srgbClr val="27101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188640"/>
              <a:ext cx="2475000" cy="198000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179512" y="476672"/>
              <a:ext cx="8964488" cy="6120400"/>
              <a:chOff x="179512" y="476672"/>
              <a:chExt cx="8964488" cy="61204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580112" y="548680"/>
                <a:ext cx="26702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4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_RussDecor" pitchFamily="82" charset="-52"/>
                    <a:cs typeface="Arial" pitchFamily="34" charset="0"/>
                  </a:rPr>
                  <a:t>кокошник</a:t>
                </a:r>
                <a:endParaRPr lang="ru-RU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4572000" y="1556792"/>
                <a:ext cx="4572000" cy="319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– старинный, преимущественно северорусский, женский головной убор в виде разукрашенного щитка надо лбом.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</a:t>
                </a:r>
                <a:r>
                  <a:rPr lang="ru-RU" sz="2400" i="1" dirty="0" smtClean="0">
                    <a:latin typeface="Arial" pitchFamily="34" charset="0"/>
                    <a:cs typeface="Arial" pitchFamily="34" charset="0"/>
                  </a:rPr>
                  <a:t>Словарь русского языка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2400" i="1" dirty="0" smtClean="0">
                    <a:latin typeface="Arial" pitchFamily="34" charset="0"/>
                    <a:cs typeface="Arial" pitchFamily="34" charset="0"/>
                  </a:rPr>
                  <a:t> С.И. Ожегова</a:t>
                </a:r>
              </a:p>
            </p:txBody>
          </p:sp>
          <p:pic>
            <p:nvPicPr>
              <p:cNvPr id="9" name="Рисунок 8" descr="64f493b5e17f - копия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211018"/>
                  </a:clrFrom>
                  <a:clrTo>
                    <a:srgbClr val="21101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3203848" y="476672"/>
                <a:ext cx="1852182" cy="2520000"/>
              </a:xfrm>
              <a:prstGeom prst="rect">
                <a:avLst/>
              </a:prstGeom>
            </p:spPr>
          </p:pic>
          <p:pic>
            <p:nvPicPr>
              <p:cNvPr id="10" name="Рисунок 9" descr="1578a2e5fb2d - копия.jpg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252712"/>
                  </a:clrFrom>
                  <a:clrTo>
                    <a:srgbClr val="25271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79512" y="4077072"/>
                <a:ext cx="2381376" cy="2520000"/>
              </a:xfrm>
              <a:prstGeom prst="rect">
                <a:avLst/>
              </a:prstGeom>
            </p:spPr>
          </p:pic>
          <p:pic>
            <p:nvPicPr>
              <p:cNvPr id="11" name="Рисунок 10" descr="62043cf8f2b3 - копия.jpg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281A11"/>
                  </a:clrFrom>
                  <a:clrTo>
                    <a:srgbClr val="281A1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619672" y="2060848"/>
                <a:ext cx="2023977" cy="2520000"/>
              </a:xfrm>
              <a:prstGeom prst="rect">
                <a:avLst/>
              </a:prstGeom>
            </p:spPr>
          </p:pic>
          <p:pic>
            <p:nvPicPr>
              <p:cNvPr id="18" name="Рисунок 17" descr="image_2 - копия.jp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1EEE9"/>
                  </a:clrFrom>
                  <a:clrTo>
                    <a:srgbClr val="F1EEE9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15816" y="4509120"/>
                <a:ext cx="2065997" cy="1800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95536" y="332656"/>
            <a:ext cx="8748464" cy="6228472"/>
            <a:chOff x="395536" y="332656"/>
            <a:chExt cx="8748464" cy="6228472"/>
          </a:xfrm>
        </p:grpSpPr>
        <p:pic>
          <p:nvPicPr>
            <p:cNvPr id="13" name="Рисунок 12" descr="full_62nquegxur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39552" y="980728"/>
              <a:ext cx="1749116" cy="1980000"/>
            </a:xfrm>
            <a:prstGeom prst="rect">
              <a:avLst/>
            </a:prstGeom>
          </p:spPr>
        </p:pic>
        <p:pic>
          <p:nvPicPr>
            <p:cNvPr id="12" name="Рисунок 11" descr="739357067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8E7D3"/>
                </a:clrFrom>
                <a:clrTo>
                  <a:srgbClr val="F8E7D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1760" y="4581128"/>
              <a:ext cx="3018292" cy="1980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572000" y="332656"/>
              <a:ext cx="4572000" cy="489364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400" b="1" i="1" dirty="0" smtClean="0">
                  <a:solidFill>
                    <a:srgbClr val="CC0000"/>
                  </a:solidFill>
                  <a:latin typeface="a_RussDecor" pitchFamily="82" charset="-52"/>
                  <a:cs typeface="Arial" pitchFamily="34" charset="0"/>
                </a:rPr>
                <a:t>«Кокошник»</a:t>
              </a:r>
              <a:r>
                <a:rPr lang="ru-RU" sz="2400" dirty="0" smtClean="0">
                  <a:latin typeface="a_RussDecor" pitchFamily="82" charset="-52"/>
                  <a:cs typeface="Arial" pitchFamily="34" charset="0"/>
                </a:rPr>
                <a:t> 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происходит от древнеславянского «</a:t>
              </a: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кокош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», обозначающего курицу и петуха. Характерной чертой кокошника является наличие гребня. Формы кокошников разнообразны: </a:t>
              </a: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одногребенчатые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двухгребенчатые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, островерхие, как бы однорогие , с большим закругленным верхом, </a:t>
              </a:r>
              <a:r>
                <a:rPr lang="ru-RU" sz="2400" dirty="0" err="1" smtClean="0">
                  <a:latin typeface="Arial" pitchFamily="34" charset="0"/>
                  <a:cs typeface="Arial" pitchFamily="34" charset="0"/>
                </a:rPr>
                <a:t>шапкообразные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Рисунок 6" descr="1c1fda7a2548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2627784" y="404664"/>
              <a:ext cx="1853545" cy="1980000"/>
            </a:xfrm>
            <a:prstGeom prst="rect">
              <a:avLst/>
            </a:prstGeom>
          </p:spPr>
        </p:pic>
        <p:pic>
          <p:nvPicPr>
            <p:cNvPr id="8" name="Рисунок 7" descr="5a591f2231dat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95536" y="4149080"/>
              <a:ext cx="1483806" cy="1980000"/>
            </a:xfrm>
            <a:prstGeom prst="rect">
              <a:avLst/>
            </a:prstGeom>
          </p:spPr>
        </p:pic>
        <p:pic>
          <p:nvPicPr>
            <p:cNvPr id="11" name="Рисунок 10" descr="57383437_IMG_8156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B21F18"/>
                </a:clrFrom>
                <a:clrTo>
                  <a:srgbClr val="B21F1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475656" y="2492896"/>
              <a:ext cx="2818982" cy="198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971600" y="260648"/>
            <a:ext cx="7759070" cy="6278056"/>
            <a:chOff x="971600" y="260648"/>
            <a:chExt cx="7759070" cy="6278056"/>
          </a:xfrm>
        </p:grpSpPr>
        <p:pic>
          <p:nvPicPr>
            <p:cNvPr id="7" name="Рисунок 6" descr="кокошник (1).jpe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6876256" y="2924944"/>
              <a:ext cx="1854414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115616" y="3068960"/>
              <a:ext cx="24432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перевязка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71600" y="980728"/>
              <a:ext cx="45720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Из древесной коры или картона в виде круга, обшитого тканью, декорированного бисером, цветами, перьями, жемчугом.</a:t>
              </a:r>
              <a:endPara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5616" y="260648"/>
              <a:ext cx="1447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обруч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15616" y="3861048"/>
              <a:ext cx="4572000" cy="26776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Делалась из полоски ткани — парчи, золотой вышивки и т.п., а концы завязывались, иногда бантом, или из платка, свернутого и повязанного вокруг головы с завязанными и свисающими сзади концами.</a:t>
              </a:r>
              <a:endPara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Рисунок 10" descr="кокошник (3)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DB8A"/>
                </a:clrFrom>
                <a:clrTo>
                  <a:srgbClr val="FFDB8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4128" y="3933056"/>
              <a:ext cx="2193276" cy="252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95534" y="188640"/>
            <a:ext cx="8352930" cy="6336344"/>
            <a:chOff x="395534" y="188640"/>
            <a:chExt cx="8352930" cy="633634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555776" y="908720"/>
              <a:ext cx="590465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Нижняя часть </a:t>
              </a:r>
              <a:r>
                <a:rPr lang="ru-RU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кичкообразного</a:t>
              </a: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головного убора, имевшая твердую основу, которая придавала головному убору форму. Кичка отличалась разнообразием и </a:t>
              </a:r>
              <a:r>
                <a:rPr lang="ru-RU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фантазийностью</a:t>
              </a: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решения. Только по форме различают кички рогатые, копытообразные, </a:t>
              </a:r>
              <a:r>
                <a:rPr lang="ru-RU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лопатообразные</a:t>
              </a: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котелкообразные</a:t>
              </a: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, в виде обруча, овала, полуовала. </a:t>
              </a:r>
              <a:endPara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55776" y="188640"/>
              <a:ext cx="1473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кичка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55776" y="4293096"/>
              <a:ext cx="6192688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Верхняя украшенная часть </a:t>
              </a:r>
              <a:r>
                <a:rPr lang="ru-RU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кичкообразного</a:t>
              </a: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головного убора, формой обычно связанная с формой кички. Сорока изготавливалась из ткани и, будучи натянута сверху на кичку, иногда скрывала ее </a:t>
              </a:r>
              <a:r>
                <a:rPr lang="ru-RU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рогатость</a:t>
              </a:r>
              <a:r>
                <a:rPr lang="ru-RU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 Сороку умела шить каждая крестьянка.</a:t>
              </a:r>
            </a:p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1760" y="3573016"/>
              <a:ext cx="1813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  <a:cs typeface="Arial" pitchFamily="34" charset="0"/>
                </a:rPr>
                <a:t>сорока</a:t>
              </a:r>
              <a:endPara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  <a:cs typeface="Arial" pitchFamily="34" charset="0"/>
              </a:endParaRPr>
            </a:p>
          </p:txBody>
        </p:sp>
        <p:pic>
          <p:nvPicPr>
            <p:cNvPr id="6" name="Рисунок 5" descr="0_c333_e715087_XL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3284984"/>
              <a:ext cx="1871622" cy="3240000"/>
            </a:xfrm>
            <a:prstGeom prst="rect">
              <a:avLst/>
            </a:prstGeom>
          </p:spPr>
        </p:pic>
        <p:pic>
          <p:nvPicPr>
            <p:cNvPr id="9" name="Рисунок 8" descr="0_4efb5_c98fad4d_XL.jpe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95534" y="260648"/>
              <a:ext cx="2072381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467544" y="260648"/>
            <a:ext cx="8406424" cy="6228352"/>
            <a:chOff x="467544" y="260648"/>
            <a:chExt cx="8406424" cy="6228352"/>
          </a:xfrm>
        </p:grpSpPr>
        <p:pic>
          <p:nvPicPr>
            <p:cNvPr id="5" name="Рисунок 4" descr="кокошник (5)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flipH="1">
              <a:off x="683568" y="3429000"/>
              <a:ext cx="2092762" cy="30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2" descr="b-54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7544" y="260648"/>
              <a:ext cx="4037385" cy="27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 descr="кокошник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83968" y="908720"/>
              <a:ext cx="4590000" cy="30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076056" y="4293096"/>
              <a:ext cx="3707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И личиком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 бела,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и с очей </a:t>
              </a:r>
            </a:p>
            <a:p>
              <a:pPr algn="ctr"/>
              <a:r>
                <a:rPr lang="ru-RU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_RussDecor" pitchFamily="82" charset="-52"/>
                </a:rPr>
                <a:t>весела.</a:t>
              </a:r>
              <a:endPara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RussDecor" pitchFamily="82" charset="-52"/>
              </a:endParaRPr>
            </a:p>
          </p:txBody>
        </p:sp>
        <p:pic>
          <p:nvPicPr>
            <p:cNvPr id="8" name="Рисунок 7" descr="kostym-02112_20080422_1117089657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flipH="1">
              <a:off x="2555776" y="2492896"/>
              <a:ext cx="2123035" cy="30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763</Words>
  <Application>Microsoft Office PowerPoint</Application>
  <PresentationFormat>Экран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273</cp:revision>
  <dcterms:created xsi:type="dcterms:W3CDTF">2011-10-17T20:07:18Z</dcterms:created>
  <dcterms:modified xsi:type="dcterms:W3CDTF">2011-11-15T23:00:22Z</dcterms:modified>
</cp:coreProperties>
</file>