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4"/>
  </p:notesMasterIdLst>
  <p:sldIdLst>
    <p:sldId id="256" r:id="rId2"/>
    <p:sldId id="355" r:id="rId3"/>
    <p:sldId id="486" r:id="rId4"/>
    <p:sldId id="488" r:id="rId5"/>
    <p:sldId id="490" r:id="rId6"/>
    <p:sldId id="491" r:id="rId7"/>
    <p:sldId id="492" r:id="rId8"/>
    <p:sldId id="493" r:id="rId9"/>
    <p:sldId id="494" r:id="rId10"/>
    <p:sldId id="495" r:id="rId11"/>
    <p:sldId id="496" r:id="rId12"/>
    <p:sldId id="497" r:id="rId13"/>
    <p:sldId id="498" r:id="rId14"/>
    <p:sldId id="500" r:id="rId15"/>
    <p:sldId id="501" r:id="rId16"/>
    <p:sldId id="499" r:id="rId17"/>
    <p:sldId id="502" r:id="rId18"/>
    <p:sldId id="503" r:id="rId19"/>
    <p:sldId id="504" r:id="rId20"/>
    <p:sldId id="505" r:id="rId21"/>
    <p:sldId id="485" r:id="rId22"/>
    <p:sldId id="44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lxpJ3vwYqNMR7LKyqbOAdg==" hashData="t/StOw3hSYwBlHRazr5rWoaqVa4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030E73"/>
    <a:srgbClr val="384AFA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439" autoAdjust="0"/>
  </p:normalViewPr>
  <p:slideViewPr>
    <p:cSldViewPr>
      <p:cViewPr varScale="1">
        <p:scale>
          <a:sx n="67" d="100"/>
          <a:sy n="67" d="100"/>
        </p:scale>
        <p:origin x="-5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E0537-04F7-4E77-BEB7-70D69FF2BD38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24D29-D1FB-4743-98AF-8F5EDE2C0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2214554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17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4500570"/>
            <a:ext cx="1071538" cy="1339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accent1">
                <a:tint val="66000"/>
                <a:satMod val="160000"/>
                <a:alpha val="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03.11.2013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158B-DCBF-47AA-A457-EF691112A49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6" descr="http://game-good.my1.ru/_ld/0/27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85786" cy="775215"/>
          </a:xfrm>
          <a:prstGeom prst="rect">
            <a:avLst/>
          </a:prstGeom>
          <a:noFill/>
        </p:spPr>
      </p:pic>
      <p:pic>
        <p:nvPicPr>
          <p:cNvPr id="8" name="Picture 4" descr="http://oplata.biz/uploads/images/works/1292069715-17397-51ef912a5caf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72182"/>
            <a:ext cx="785818" cy="78581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ll dir="ru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384AFA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22.xml"/><Relationship Id="rId5" Type="http://schemas.openxmlformats.org/officeDocument/2006/relationships/slide" Target="slide7.xml"/><Relationship Id="rId10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sz="4400" b="1" dirty="0" smtClean="0"/>
              <a:t>Основы программирования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78619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Учитель информатики и ИКТ</a:t>
            </a:r>
            <a:br>
              <a:rPr lang="ru-RU" dirty="0" smtClean="0"/>
            </a:br>
            <a:r>
              <a:rPr lang="ru-RU" dirty="0" smtClean="0"/>
              <a:t>ГОУ г.Москвы СОШ №310</a:t>
            </a:r>
            <a:br>
              <a:rPr lang="ru-RU" dirty="0" smtClean="0"/>
            </a:br>
            <a:r>
              <a:rPr lang="ru-RU" dirty="0" smtClean="0"/>
              <a:t> «У Чистых прудов»</a:t>
            </a:r>
            <a:br>
              <a:rPr lang="ru-RU" dirty="0" smtClean="0"/>
            </a:br>
            <a:r>
              <a:rPr lang="ru-RU" dirty="0" smtClean="0"/>
              <a:t>Цыбикова Т.Р.</a:t>
            </a:r>
            <a:br>
              <a:rPr lang="ru-RU" dirty="0" smtClean="0"/>
            </a:b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Выполним программу </a:t>
            </a:r>
            <a:r>
              <a:rPr lang="ru-RU" b="1" dirty="0" smtClean="0"/>
              <a:t>Е25</a:t>
            </a:r>
            <a:r>
              <a:rPr lang="ru-RU" dirty="0" smtClean="0"/>
              <a:t> для </a:t>
            </a:r>
            <a:r>
              <a:rPr lang="ru-RU" b="1" i="1" dirty="0" smtClean="0">
                <a:solidFill>
                  <a:srgbClr val="030E73"/>
                </a:solidFill>
              </a:rPr>
              <a:t>n=4</a:t>
            </a:r>
            <a:r>
              <a:rPr lang="ru-RU" b="1" i="1" dirty="0" smtClean="0">
                <a:solidFill>
                  <a:srgbClr val="030E73"/>
                </a:solidFill>
              </a:rPr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Выполним программу </a:t>
            </a:r>
            <a:r>
              <a:rPr lang="ru-RU" b="1" dirty="0" smtClean="0"/>
              <a:t>Е25</a:t>
            </a:r>
            <a:r>
              <a:rPr lang="ru-RU" dirty="0" smtClean="0"/>
              <a:t> для </a:t>
            </a:r>
            <a:r>
              <a:rPr lang="ru-RU" b="1" i="1" dirty="0" smtClean="0">
                <a:solidFill>
                  <a:srgbClr val="030E73"/>
                </a:solidFill>
              </a:rPr>
              <a:t>n=4</a:t>
            </a:r>
            <a:r>
              <a:rPr lang="ru-RU" b="1" i="1" dirty="0" smtClean="0">
                <a:solidFill>
                  <a:srgbClr val="030E73"/>
                </a:solidFill>
              </a:rPr>
              <a:t>. </a:t>
            </a:r>
            <a:endParaRPr lang="ru-RU" b="1" i="1" dirty="0" smtClean="0">
              <a:solidFill>
                <a:srgbClr val="030E73"/>
              </a:solidFill>
            </a:endParaRPr>
          </a:p>
          <a:p>
            <a:r>
              <a:rPr lang="ru-RU" dirty="0" smtClean="0"/>
              <a:t>Рекурсивная </a:t>
            </a:r>
            <a:r>
              <a:rPr lang="ru-RU" dirty="0" smtClean="0"/>
              <a:t>функция будет работать следующим образом (при вызове функции значение </a:t>
            </a:r>
            <a:r>
              <a:rPr lang="ru-RU" b="1" i="1" dirty="0" smtClean="0"/>
              <a:t>n</a:t>
            </a:r>
            <a:r>
              <a:rPr lang="ru-RU" dirty="0" smtClean="0"/>
              <a:t> присваивается переменной </a:t>
            </a:r>
            <a:r>
              <a:rPr lang="en-US" b="1" i="1" dirty="0" smtClean="0"/>
              <a:t>x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b="1" u="sng" dirty="0" smtClean="0">
                <a:solidFill>
                  <a:srgbClr val="FF0000"/>
                </a:solidFill>
              </a:rPr>
              <a:t>Сначала </a:t>
            </a:r>
            <a:r>
              <a:rPr lang="ru-RU" b="1" u="sng" dirty="0" smtClean="0">
                <a:solidFill>
                  <a:srgbClr val="FF0000"/>
                </a:solidFill>
              </a:rPr>
              <a:t>осуществляется «погружение», </a:t>
            </a:r>
            <a:r>
              <a:rPr lang="ru-RU" dirty="0" smtClean="0"/>
              <a:t>работает оператор ветви </a:t>
            </a:r>
            <a:r>
              <a:rPr lang="ru-RU" b="1" dirty="0" err="1" smtClean="0">
                <a:solidFill>
                  <a:srgbClr val="030E73"/>
                </a:solidFill>
              </a:rPr>
              <a:t>else</a:t>
            </a:r>
            <a:r>
              <a:rPr lang="ru-RU" dirty="0" smtClean="0"/>
              <a:t> условного оператора:</a:t>
            </a:r>
          </a:p>
          <a:p>
            <a:pPr marL="714375">
              <a:buNone/>
            </a:pPr>
            <a:r>
              <a:rPr lang="ru-RU" dirty="0" smtClean="0">
                <a:solidFill>
                  <a:srgbClr val="FF0000"/>
                </a:solidFill>
              </a:rPr>
              <a:t>1-й шаг</a:t>
            </a:r>
            <a:r>
              <a:rPr lang="ru-RU" dirty="0" smtClean="0">
                <a:solidFill>
                  <a:srgbClr val="FF0000"/>
                </a:solidFill>
              </a:rPr>
              <a:t>:  </a:t>
            </a:r>
            <a:r>
              <a:rPr lang="ru-RU" b="1" i="1" dirty="0" err="1" smtClean="0">
                <a:solidFill>
                  <a:srgbClr val="030E73"/>
                </a:solidFill>
              </a:rPr>
              <a:t>х</a:t>
            </a:r>
            <a:r>
              <a:rPr lang="ru-RU" b="1" i="1" dirty="0" smtClean="0">
                <a:solidFill>
                  <a:srgbClr val="030E73"/>
                </a:solidFill>
              </a:rPr>
              <a:t> = 4, </a:t>
            </a:r>
            <a:r>
              <a:rPr lang="ru-RU" b="1" i="1" dirty="0" err="1" smtClean="0">
                <a:solidFill>
                  <a:srgbClr val="030E73"/>
                </a:solidFill>
              </a:rPr>
              <a:t>х</a:t>
            </a:r>
            <a:r>
              <a:rPr lang="ru-RU" b="1" i="1" dirty="0" smtClean="0">
                <a:solidFill>
                  <a:srgbClr val="030E73"/>
                </a:solidFill>
              </a:rPr>
              <a:t> - 1 = 3,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выполняется </a:t>
            </a:r>
            <a:r>
              <a:rPr lang="ru-RU" dirty="0" smtClean="0"/>
              <a:t>промежуточное вычисление </a:t>
            </a:r>
            <a:r>
              <a:rPr lang="ru-RU" b="1" i="1" dirty="0" smtClean="0">
                <a:solidFill>
                  <a:srgbClr val="030E73"/>
                </a:solidFill>
              </a:rPr>
              <a:t>4! = 4 * 3!</a:t>
            </a:r>
          </a:p>
          <a:p>
            <a:pPr marL="714375">
              <a:buNone/>
            </a:pPr>
            <a:r>
              <a:rPr lang="ru-RU" dirty="0" smtClean="0">
                <a:solidFill>
                  <a:srgbClr val="FF0000"/>
                </a:solidFill>
              </a:rPr>
              <a:t>2-й шаг: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030E73"/>
                </a:solidFill>
              </a:rPr>
              <a:t>х</a:t>
            </a:r>
            <a:r>
              <a:rPr lang="ru-RU" b="1" i="1" dirty="0" smtClean="0">
                <a:solidFill>
                  <a:srgbClr val="030E73"/>
                </a:solidFill>
              </a:rPr>
              <a:t> </a:t>
            </a:r>
            <a:r>
              <a:rPr lang="ru-RU" b="1" i="1" dirty="0" smtClean="0">
                <a:solidFill>
                  <a:srgbClr val="030E73"/>
                </a:solidFill>
              </a:rPr>
              <a:t>= 3, </a:t>
            </a:r>
            <a:r>
              <a:rPr lang="ru-RU" b="1" i="1" dirty="0" err="1" smtClean="0">
                <a:solidFill>
                  <a:srgbClr val="030E73"/>
                </a:solidFill>
              </a:rPr>
              <a:t>х</a:t>
            </a:r>
            <a:r>
              <a:rPr lang="ru-RU" b="1" i="1" dirty="0" smtClean="0">
                <a:solidFill>
                  <a:srgbClr val="030E73"/>
                </a:solidFill>
              </a:rPr>
              <a:t> </a:t>
            </a:r>
            <a:r>
              <a:rPr lang="ru-RU" b="1" i="1" dirty="0" smtClean="0">
                <a:solidFill>
                  <a:srgbClr val="030E73"/>
                </a:solidFill>
              </a:rPr>
              <a:t>- </a:t>
            </a:r>
            <a:r>
              <a:rPr lang="ru-RU" b="1" i="1" dirty="0" smtClean="0">
                <a:solidFill>
                  <a:srgbClr val="030E73"/>
                </a:solidFill>
              </a:rPr>
              <a:t>1 = 2</a:t>
            </a:r>
            <a:r>
              <a:rPr lang="ru-RU" dirty="0" smtClean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выполняется </a:t>
            </a:r>
            <a:r>
              <a:rPr lang="ru-RU" dirty="0" smtClean="0"/>
              <a:t>промежуточное вычисление </a:t>
            </a:r>
            <a:r>
              <a:rPr lang="ru-RU" b="1" i="1" dirty="0" smtClean="0">
                <a:solidFill>
                  <a:srgbClr val="030E73"/>
                </a:solidFill>
              </a:rPr>
              <a:t>3! </a:t>
            </a:r>
            <a:r>
              <a:rPr lang="ru-RU" b="1" i="1" dirty="0" smtClean="0">
                <a:solidFill>
                  <a:srgbClr val="030E73"/>
                </a:solidFill>
              </a:rPr>
              <a:t>= </a:t>
            </a:r>
            <a:r>
              <a:rPr lang="ru-RU" b="1" i="1" dirty="0" smtClean="0">
                <a:solidFill>
                  <a:srgbClr val="030E73"/>
                </a:solidFill>
              </a:rPr>
              <a:t>3 * 2!</a:t>
            </a:r>
          </a:p>
          <a:p>
            <a:pPr marL="714375">
              <a:buNone/>
            </a:pPr>
            <a:r>
              <a:rPr lang="ru-RU" dirty="0" smtClean="0">
                <a:solidFill>
                  <a:srgbClr val="FF0000"/>
                </a:solidFill>
              </a:rPr>
              <a:t>3-й шаг: 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030E73"/>
                </a:solidFill>
              </a:rPr>
              <a:t>х</a:t>
            </a:r>
            <a:r>
              <a:rPr lang="ru-RU" b="1" i="1" dirty="0" smtClean="0">
                <a:solidFill>
                  <a:srgbClr val="030E73"/>
                </a:solidFill>
              </a:rPr>
              <a:t> = </a:t>
            </a:r>
            <a:r>
              <a:rPr lang="ru-RU" b="1" i="1" dirty="0" smtClean="0">
                <a:solidFill>
                  <a:srgbClr val="030E73"/>
                </a:solidFill>
              </a:rPr>
              <a:t>2, </a:t>
            </a:r>
            <a:r>
              <a:rPr lang="ru-RU" b="1" i="1" dirty="0" err="1" smtClean="0">
                <a:solidFill>
                  <a:srgbClr val="030E73"/>
                </a:solidFill>
              </a:rPr>
              <a:t>х</a:t>
            </a:r>
            <a:r>
              <a:rPr lang="ru-RU" b="1" i="1" dirty="0" smtClean="0">
                <a:solidFill>
                  <a:srgbClr val="030E73"/>
                </a:solidFill>
              </a:rPr>
              <a:t> </a:t>
            </a:r>
            <a:r>
              <a:rPr lang="ru-RU" b="1" i="1" dirty="0" smtClean="0">
                <a:solidFill>
                  <a:srgbClr val="030E73"/>
                </a:solidFill>
              </a:rPr>
              <a:t>- </a:t>
            </a:r>
            <a:r>
              <a:rPr lang="ru-RU" b="1" i="1" dirty="0" smtClean="0">
                <a:solidFill>
                  <a:srgbClr val="030E73"/>
                </a:solidFill>
              </a:rPr>
              <a:t>1 = 1</a:t>
            </a:r>
            <a:r>
              <a:rPr lang="ru-RU" dirty="0" smtClean="0"/>
              <a:t>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выполняется </a:t>
            </a:r>
            <a:r>
              <a:rPr lang="ru-RU" dirty="0" smtClean="0"/>
              <a:t>промежуточное вычисление </a:t>
            </a:r>
            <a:r>
              <a:rPr lang="ru-RU" b="1" i="1" dirty="0" smtClean="0">
                <a:solidFill>
                  <a:srgbClr val="030E73"/>
                </a:solidFill>
              </a:rPr>
              <a:t>2! </a:t>
            </a:r>
            <a:r>
              <a:rPr lang="ru-RU" b="1" i="1" dirty="0" smtClean="0">
                <a:solidFill>
                  <a:srgbClr val="030E73"/>
                </a:solidFill>
              </a:rPr>
              <a:t>= </a:t>
            </a:r>
            <a:r>
              <a:rPr lang="ru-RU" b="1" i="1" dirty="0" smtClean="0">
                <a:solidFill>
                  <a:srgbClr val="030E73"/>
                </a:solidFill>
              </a:rPr>
              <a:t>2 * 1!</a:t>
            </a:r>
          </a:p>
          <a:p>
            <a:pPr marL="714375">
              <a:buNone/>
            </a:pPr>
            <a:r>
              <a:rPr lang="ru-RU" dirty="0" smtClean="0">
                <a:solidFill>
                  <a:srgbClr val="FF0000"/>
                </a:solidFill>
              </a:rPr>
              <a:t>4-й шаг (последний):</a:t>
            </a:r>
            <a:r>
              <a:rPr lang="ru-RU" dirty="0" smtClean="0"/>
              <a:t> </a:t>
            </a:r>
            <a:r>
              <a:rPr lang="ru-RU" b="1" i="1" dirty="0" smtClean="0">
                <a:solidFill>
                  <a:srgbClr val="030E73"/>
                </a:solidFill>
              </a:rPr>
              <a:t>1! = 1 </a:t>
            </a:r>
            <a:r>
              <a:rPr lang="ru-RU" dirty="0" smtClean="0"/>
              <a:t>по начальному определению, работает оператор </a:t>
            </a:r>
            <a:r>
              <a:rPr lang="ru-RU" b="1" dirty="0" smtClean="0">
                <a:solidFill>
                  <a:srgbClr val="030E73"/>
                </a:solidFill>
              </a:rPr>
              <a:t>F: = 1</a:t>
            </a:r>
            <a:r>
              <a:rPr lang="ru-RU" dirty="0" smtClean="0"/>
              <a:t> ветви </a:t>
            </a:r>
            <a:r>
              <a:rPr lang="ru-RU" b="1" dirty="0" smtClean="0">
                <a:solidFill>
                  <a:srgbClr val="030E73"/>
                </a:solidFill>
              </a:rPr>
              <a:t>then</a:t>
            </a:r>
            <a:r>
              <a:rPr lang="ru-RU" dirty="0" smtClean="0"/>
              <a:t> условного оператора.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Следующий этап выполнения рекурсивного алгоритма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Следующий этап выполнения рекурсивного алгоритма — </a:t>
            </a:r>
            <a:r>
              <a:rPr lang="ru-RU" b="1" u="sng" dirty="0" smtClean="0">
                <a:solidFill>
                  <a:srgbClr val="FF0000"/>
                </a:solidFill>
              </a:rPr>
              <a:t>построение «прямого» определения</a:t>
            </a:r>
            <a:r>
              <a:rPr lang="ru-RU" dirty="0" smtClean="0"/>
              <a:t>, от начального до получения результата с исходными для алгоритма данными (числом 4). При этом осуществляется подстановка предыдущих вычислений (более поздних шагов) в более ранние:</a:t>
            </a:r>
          </a:p>
          <a:p>
            <a:pPr marL="1071563">
              <a:buNone/>
            </a:pPr>
            <a:r>
              <a:rPr lang="ru-RU" dirty="0" smtClean="0">
                <a:solidFill>
                  <a:srgbClr val="FF0000"/>
                </a:solidFill>
              </a:rPr>
              <a:t>5-й </a:t>
            </a:r>
            <a:r>
              <a:rPr lang="ru-RU" dirty="0" smtClean="0">
                <a:solidFill>
                  <a:srgbClr val="FF0000"/>
                </a:solidFill>
              </a:rPr>
              <a:t>шаг</a:t>
            </a:r>
            <a:r>
              <a:rPr lang="ru-RU" b="1" dirty="0" smtClean="0">
                <a:solidFill>
                  <a:srgbClr val="FF0000"/>
                </a:solidFill>
              </a:rPr>
              <a:t>:</a:t>
            </a:r>
            <a:r>
              <a:rPr lang="ru-RU" b="1" dirty="0" smtClean="0">
                <a:solidFill>
                  <a:srgbClr val="030E73"/>
                </a:solidFill>
              </a:rPr>
              <a:t>  </a:t>
            </a:r>
            <a:r>
              <a:rPr lang="ru-RU" b="1" dirty="0" smtClean="0">
                <a:solidFill>
                  <a:srgbClr val="030E73"/>
                </a:solidFill>
              </a:rPr>
              <a:t>2! = 2 * 1 = 2</a:t>
            </a:r>
          </a:p>
          <a:p>
            <a:pPr marL="1071563">
              <a:buNone/>
            </a:pPr>
            <a:r>
              <a:rPr lang="ru-RU" dirty="0" smtClean="0">
                <a:solidFill>
                  <a:srgbClr val="FF0000"/>
                </a:solidFill>
              </a:rPr>
              <a:t>6-й </a:t>
            </a:r>
            <a:r>
              <a:rPr lang="ru-RU" dirty="0" smtClean="0">
                <a:solidFill>
                  <a:srgbClr val="FF0000"/>
                </a:solidFill>
              </a:rPr>
              <a:t>шаг:  </a:t>
            </a:r>
            <a:r>
              <a:rPr lang="ru-RU" b="1" dirty="0" smtClean="0">
                <a:solidFill>
                  <a:srgbClr val="030E73"/>
                </a:solidFill>
              </a:rPr>
              <a:t>3! = 3 * 2 = 6</a:t>
            </a:r>
          </a:p>
          <a:p>
            <a:pPr marL="1071563">
              <a:buNone/>
            </a:pPr>
            <a:r>
              <a:rPr lang="ru-RU" dirty="0" smtClean="0">
                <a:solidFill>
                  <a:srgbClr val="FF0000"/>
                </a:solidFill>
              </a:rPr>
              <a:t>7-й </a:t>
            </a:r>
            <a:r>
              <a:rPr lang="ru-RU" dirty="0" smtClean="0">
                <a:solidFill>
                  <a:srgbClr val="FF0000"/>
                </a:solidFill>
              </a:rPr>
              <a:t>шаг:  </a:t>
            </a:r>
            <a:r>
              <a:rPr lang="ru-RU" b="1" dirty="0" smtClean="0">
                <a:solidFill>
                  <a:srgbClr val="030E73"/>
                </a:solidFill>
              </a:rPr>
              <a:t>4! = 4 * 6 = 24 </a:t>
            </a:r>
            <a:r>
              <a:rPr lang="ru-RU" dirty="0" smtClean="0"/>
              <a:t>— получен результат, он возвращается в плавную программу и присваивается переменной </a:t>
            </a:r>
            <a:r>
              <a:rPr lang="ru-RU" b="1" dirty="0" smtClean="0">
                <a:solidFill>
                  <a:srgbClr val="030E73"/>
                </a:solidFill>
              </a:rPr>
              <a:t>Y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2. Вычисление степени с натуральным показателем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22712" cy="4525963"/>
          </a:xfrm>
        </p:spPr>
        <p:txBody>
          <a:bodyPr/>
          <a:lstStyle/>
          <a:p>
            <a:pPr lvl="0"/>
            <a:r>
              <a:rPr lang="ru-RU" dirty="0" smtClean="0"/>
              <a:t>Вычисление степени с натуральным показателем можно определить рекурсивно:</a:t>
            </a:r>
          </a:p>
          <a:p>
            <a:pPr marL="1071563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(а) </a:t>
            </a:r>
            <a:r>
              <a:rPr lang="ru-RU" b="1" i="1" dirty="0" smtClean="0">
                <a:solidFill>
                  <a:srgbClr val="FF0000"/>
                </a:solidFill>
              </a:rPr>
              <a:t> x</a:t>
            </a:r>
            <a:r>
              <a:rPr lang="ru-RU" b="1" i="1" baseline="30000" dirty="0" smtClean="0">
                <a:solidFill>
                  <a:srgbClr val="FF0000"/>
                </a:solidFill>
              </a:rPr>
              <a:t>0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= 1</a:t>
            </a:r>
          </a:p>
          <a:p>
            <a:pPr marL="1071563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(б</a:t>
            </a:r>
            <a:r>
              <a:rPr lang="ru-RU" b="1" i="1" dirty="0" smtClean="0">
                <a:solidFill>
                  <a:srgbClr val="FF0000"/>
                </a:solidFill>
              </a:rPr>
              <a:t>)  </a:t>
            </a:r>
            <a:r>
              <a:rPr lang="ru-RU" b="1" i="1" dirty="0" smtClean="0">
                <a:solidFill>
                  <a:srgbClr val="FF0000"/>
                </a:solidFill>
              </a:rPr>
              <a:t>k&gt;0: </a:t>
            </a:r>
            <a:r>
              <a:rPr lang="ru-RU" b="1" i="1" dirty="0" err="1" smtClean="0">
                <a:solidFill>
                  <a:srgbClr val="FF0000"/>
                </a:solidFill>
              </a:rPr>
              <a:t>х</a:t>
            </a:r>
            <a:r>
              <a:rPr lang="en-US" b="1" i="1" baseline="30000" dirty="0" smtClean="0">
                <a:solidFill>
                  <a:srgbClr val="FF0000"/>
                </a:solidFill>
              </a:rPr>
              <a:t>k</a:t>
            </a:r>
            <a:r>
              <a:rPr lang="ru-RU" b="1" i="1" dirty="0" smtClean="0">
                <a:solidFill>
                  <a:srgbClr val="FF0000"/>
                </a:solidFill>
              </a:rPr>
              <a:t> = </a:t>
            </a:r>
            <a:r>
              <a:rPr lang="en-US" b="1" i="1" dirty="0" smtClean="0">
                <a:solidFill>
                  <a:srgbClr val="FF0000"/>
                </a:solidFill>
              </a:rPr>
              <a:t>x</a:t>
            </a:r>
            <a:r>
              <a:rPr lang="ru-RU" b="1" i="1" dirty="0" smtClean="0">
                <a:solidFill>
                  <a:srgbClr val="FF0000"/>
                </a:solidFill>
              </a:rPr>
              <a:t>*</a:t>
            </a:r>
            <a:r>
              <a:rPr lang="en-US" b="1" i="1" dirty="0" smtClean="0">
                <a:solidFill>
                  <a:srgbClr val="FF0000"/>
                </a:solidFill>
              </a:rPr>
              <a:t>x</a:t>
            </a:r>
            <a:r>
              <a:rPr lang="en-US" b="1" i="1" baseline="30000" dirty="0" smtClean="0">
                <a:solidFill>
                  <a:srgbClr val="FF0000"/>
                </a:solidFill>
              </a:rPr>
              <a:t>k</a:t>
            </a:r>
            <a:r>
              <a:rPr lang="ru-RU" b="1" i="1" baseline="30000" dirty="0" smtClean="0">
                <a:solidFill>
                  <a:srgbClr val="FF0000"/>
                </a:solidFill>
              </a:rPr>
              <a:t>-1</a:t>
            </a:r>
            <a:endParaRPr lang="ru-RU" b="1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Этому определению соответствует рекурсивная функция </a:t>
            </a:r>
            <a:r>
              <a:rPr lang="ru-RU" b="1" dirty="0" smtClean="0">
                <a:solidFill>
                  <a:srgbClr val="030E73"/>
                </a:solidFill>
              </a:rPr>
              <a:t>power(</a:t>
            </a:r>
            <a:r>
              <a:rPr lang="en-US" b="1" dirty="0" smtClean="0">
                <a:solidFill>
                  <a:srgbClr val="030E73"/>
                </a:solidFill>
              </a:rPr>
              <a:t>k</a:t>
            </a:r>
            <a:r>
              <a:rPr lang="ru-RU" b="1" dirty="0" smtClean="0">
                <a:solidFill>
                  <a:srgbClr val="030E73"/>
                </a:solidFill>
              </a:rPr>
              <a:t>,</a:t>
            </a:r>
            <a:r>
              <a:rPr lang="en-US" b="1" dirty="0" smtClean="0">
                <a:solidFill>
                  <a:srgbClr val="030E73"/>
                </a:solidFill>
              </a:rPr>
              <a:t>x</a:t>
            </a:r>
            <a:r>
              <a:rPr lang="ru-RU" b="1" dirty="0" smtClean="0">
                <a:solidFill>
                  <a:srgbClr val="030E73"/>
                </a:solidFill>
              </a:rPr>
              <a:t>). </a:t>
            </a:r>
            <a:r>
              <a:rPr lang="ru-RU" dirty="0" smtClean="0"/>
              <a:t>Программа имеет вид: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060848"/>
            <a:ext cx="5197933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3. Вычисление чисел Фибоначчи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Вычисление чисел Фибоначчи. </a:t>
            </a:r>
            <a:endParaRPr lang="ru-RU" dirty="0" smtClean="0"/>
          </a:p>
          <a:p>
            <a:pPr lvl="0"/>
            <a:r>
              <a:rPr lang="ru-RU" dirty="0" smtClean="0"/>
              <a:t>Итальянский </a:t>
            </a:r>
            <a:r>
              <a:rPr lang="ru-RU" dirty="0" smtClean="0"/>
              <a:t>математик Фибоначчи придумал последовательность натуральных чисел: 1, 1, 2, 3, 5, 8. 13, ... . </a:t>
            </a:r>
            <a:r>
              <a:rPr lang="ru-RU" b="1" dirty="0" smtClean="0"/>
              <a:t>Первые два члена последовательности равны единице, а каждый, начиная с третьего, равен сумме двух предыдущих.</a:t>
            </a:r>
            <a:r>
              <a:rPr lang="ru-RU" dirty="0" smtClean="0"/>
              <a:t> Для чисел Фибоначчи верно соотношение:</a:t>
            </a:r>
          </a:p>
          <a:p>
            <a:pPr marL="1071563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k</a:t>
            </a:r>
            <a:r>
              <a:rPr lang="ru-RU" sz="2400" b="1" dirty="0" smtClean="0">
                <a:solidFill>
                  <a:srgbClr val="FF0000"/>
                </a:solidFill>
              </a:rPr>
              <a:t>=F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k</a:t>
            </a:r>
            <a:r>
              <a:rPr lang="ru-RU" sz="2400" b="1" baseline="-25000" dirty="0" smtClean="0">
                <a:solidFill>
                  <a:srgbClr val="FF0000"/>
                </a:solidFill>
              </a:rPr>
              <a:t>-1</a:t>
            </a:r>
            <a:r>
              <a:rPr lang="ru-RU" sz="2400" b="1" dirty="0" smtClean="0">
                <a:solidFill>
                  <a:srgbClr val="FF0000"/>
                </a:solidFill>
              </a:rPr>
              <a:t> + F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k</a:t>
            </a:r>
            <a:r>
              <a:rPr lang="ru-RU" sz="2400" b="1" baseline="-25000" dirty="0" smtClean="0">
                <a:solidFill>
                  <a:srgbClr val="FF0000"/>
                </a:solidFill>
              </a:rPr>
              <a:t>-2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Рекурсивная функция получения значения </a:t>
            </a:r>
            <a:r>
              <a:rPr lang="en-US" dirty="0" smtClean="0"/>
              <a:t>n</a:t>
            </a:r>
            <a:r>
              <a:rPr lang="ru-RU" dirty="0" smtClean="0"/>
              <a:t>-го числа Фибоначчи имеет вид: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725144"/>
            <a:ext cx="4824536" cy="148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чисел Фибоначчи используется следующее рекурсивное 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Для чисел Фибоначчи используется следующее рекурсивное определение:</a:t>
            </a:r>
          </a:p>
          <a:p>
            <a:pPr marL="1071563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(a) n = 1, n = 2: fib(n) = 1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1071563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(b) n &gt; 2: fib(n) = fib(n - 2) + fib(n - 1)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Для того чтобы определить </a:t>
            </a:r>
            <a:r>
              <a:rPr lang="ru-RU" b="1" dirty="0" smtClean="0">
                <a:solidFill>
                  <a:srgbClr val="030E73"/>
                </a:solidFill>
              </a:rPr>
              <a:t>fib(6), </a:t>
            </a:r>
            <a:r>
              <a:rPr lang="ru-RU" dirty="0" smtClean="0"/>
              <a:t>применяя данное рекурсивное определение, надо вычислить:</a:t>
            </a:r>
          </a:p>
          <a:p>
            <a:pPr marL="142875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fib(6) = fib(4) + fib(5) = fib(2) + fib(3) + fib(5)=</a:t>
            </a:r>
            <a:endParaRPr lang="ru-RU" b="1" dirty="0" smtClean="0">
              <a:solidFill>
                <a:srgbClr val="030E73"/>
              </a:solidFill>
            </a:endParaRPr>
          </a:p>
          <a:p>
            <a:pPr marL="142875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 =1 + fib(3) + fib(5)=</a:t>
            </a:r>
            <a:endParaRPr lang="ru-RU" b="1" dirty="0" smtClean="0">
              <a:solidFill>
                <a:srgbClr val="030E73"/>
              </a:solidFill>
            </a:endParaRPr>
          </a:p>
          <a:p>
            <a:pPr marL="142875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 =1 + fib(1) + fib(2) + fib(5) =</a:t>
            </a:r>
            <a:endParaRPr lang="ru-RU" b="1" dirty="0" smtClean="0">
              <a:solidFill>
                <a:srgbClr val="030E73"/>
              </a:solidFill>
            </a:endParaRPr>
          </a:p>
          <a:p>
            <a:pPr marL="142875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= 1 + 1 + 1 + fib(5) =</a:t>
            </a:r>
            <a:endParaRPr lang="ru-RU" b="1" dirty="0" smtClean="0">
              <a:solidFill>
                <a:srgbClr val="030E73"/>
              </a:solidFill>
            </a:endParaRPr>
          </a:p>
          <a:p>
            <a:pPr marL="142875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= 3 + fib(3) + fib(4) =</a:t>
            </a:r>
            <a:endParaRPr lang="ru-RU" b="1" dirty="0" smtClean="0">
              <a:solidFill>
                <a:srgbClr val="030E73"/>
              </a:solidFill>
            </a:endParaRPr>
          </a:p>
          <a:p>
            <a:pPr marL="142875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= 3 + fib(1) + fib (2) + fib(4) = </a:t>
            </a:r>
            <a:endParaRPr lang="ru-RU" b="1" dirty="0" smtClean="0">
              <a:solidFill>
                <a:srgbClr val="030E73"/>
              </a:solidFill>
            </a:endParaRPr>
          </a:p>
          <a:p>
            <a:pPr marL="142875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=3 + 1 + 1 + fib(4) =</a:t>
            </a:r>
            <a:endParaRPr lang="ru-RU" b="1" dirty="0" smtClean="0">
              <a:solidFill>
                <a:srgbClr val="030E73"/>
              </a:solidFill>
            </a:endParaRPr>
          </a:p>
          <a:p>
            <a:pPr marL="142875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=5 + fib(2) + fib(3) =</a:t>
            </a:r>
            <a:endParaRPr lang="ru-RU" b="1" dirty="0" smtClean="0">
              <a:solidFill>
                <a:srgbClr val="030E73"/>
              </a:solidFill>
            </a:endParaRPr>
          </a:p>
          <a:p>
            <a:pPr marL="1428750">
              <a:buNone/>
            </a:pPr>
            <a:r>
              <a:rPr lang="en-US" b="1" dirty="0" smtClean="0">
                <a:solidFill>
                  <a:srgbClr val="030E73"/>
                </a:solidFill>
              </a:rPr>
              <a:t>=</a:t>
            </a:r>
            <a:r>
              <a:rPr lang="en-US" b="1" dirty="0" smtClean="0">
                <a:solidFill>
                  <a:srgbClr val="030E73"/>
                </a:solidFill>
              </a:rPr>
              <a:t>5 + 1 + fib(1) + fib(2) = </a:t>
            </a:r>
            <a:r>
              <a:rPr lang="ru-RU" b="1" dirty="0" smtClean="0">
                <a:solidFill>
                  <a:srgbClr val="030E73"/>
                </a:solidFill>
              </a:rPr>
              <a:t>6+1 </a:t>
            </a:r>
            <a:r>
              <a:rPr lang="ru-RU" b="1" dirty="0" smtClean="0">
                <a:solidFill>
                  <a:srgbClr val="030E73"/>
                </a:solidFill>
              </a:rPr>
              <a:t>+ 1= 8</a:t>
            </a:r>
          </a:p>
          <a:p>
            <a:pPr marL="142875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действий в данных вычислениях с использованием рекурсивного определения чисел Фибоначчи резко возрастает, потому что это определение ссылается само на себя дважды.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вычислении факториала количество действий при выполнении программы с рекурсивной функцией и примера </a:t>
            </a:r>
            <a:r>
              <a:rPr lang="en-US" dirty="0" smtClean="0"/>
              <a:t>E</a:t>
            </a:r>
            <a:r>
              <a:rPr lang="ru-RU" dirty="0" smtClean="0"/>
              <a:t>9 одинаково.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4. Решение задачи </a:t>
            </a:r>
            <a:br>
              <a:rPr lang="ru-RU" dirty="0" smtClean="0"/>
            </a:br>
            <a:r>
              <a:rPr lang="ru-RU" dirty="0" smtClean="0"/>
              <a:t>о Ханойских башнях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Рекурсивные алгоритмы могут быть оформлены и в виде процедур. </a:t>
            </a:r>
            <a:endParaRPr lang="ru-RU" dirty="0" smtClean="0"/>
          </a:p>
          <a:p>
            <a:pPr lvl="0"/>
            <a:r>
              <a:rPr lang="ru-RU" dirty="0" smtClean="0"/>
              <a:t>Примером </a:t>
            </a:r>
            <a:r>
              <a:rPr lang="ru-RU" dirty="0" smtClean="0"/>
              <a:t>такой процедуры является решение задачи о Ханойских башнях.</a:t>
            </a:r>
          </a:p>
          <a:p>
            <a:r>
              <a:rPr lang="ru-RU" dirty="0" smtClean="0"/>
              <a:t>Эта задача связана с легендой о том, что </a:t>
            </a:r>
            <a:r>
              <a:rPr lang="ru-RU" b="1" dirty="0" smtClean="0">
                <a:solidFill>
                  <a:srgbClr val="FF0000"/>
                </a:solidFill>
              </a:rPr>
              <a:t>в одном из восточных храмов находится бронзовая плита с тремя алмазными стержнями. На один из них при сотворении мира нанизали 64 диска из чистого золота так, как показано на </a:t>
            </a:r>
            <a:r>
              <a:rPr lang="ru-RU" b="1" i="1" dirty="0" smtClean="0">
                <a:solidFill>
                  <a:srgbClr val="FF0000"/>
                </a:solidFill>
              </a:rPr>
              <a:t>рисунке 36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Жрецы должны переносить диски с одного стержня на другой, следуя следующим законам:</a:t>
            </a:r>
          </a:p>
          <a:p>
            <a:pPr lvl="1"/>
            <a:r>
              <a:rPr lang="ru-RU" b="1" dirty="0" smtClean="0"/>
              <a:t>диски можно перемещать только по одному;</a:t>
            </a:r>
          </a:p>
          <a:p>
            <a:pPr lvl="1"/>
            <a:r>
              <a:rPr lang="ru-RU" b="1" dirty="0" smtClean="0"/>
              <a:t>нельзя класть больший диск на меньший.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Согласно легенде, когда все диски будут перенесены с одного стержня на другой, наступит конец света.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37870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этой задачи реализовано в виде рекурсивного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Решение этой задачи реализовано в виде рекурсивного алгоритма, который представляет собой инструкцию по перемещению дисков. </a:t>
            </a:r>
            <a:endParaRPr lang="ru-RU" dirty="0" smtClean="0"/>
          </a:p>
          <a:p>
            <a:r>
              <a:rPr lang="ru-RU" dirty="0" smtClean="0"/>
              <a:t>Сформулируем </a:t>
            </a:r>
            <a:r>
              <a:rPr lang="ru-RU" dirty="0" smtClean="0"/>
              <a:t>задачу, присвоив имена стержням (</a:t>
            </a:r>
            <a:r>
              <a:rPr lang="en-US" b="1" i="1" dirty="0" smtClean="0"/>
              <a:t>A</a:t>
            </a:r>
            <a:r>
              <a:rPr lang="ru-RU" b="1" i="1" dirty="0" smtClean="0"/>
              <a:t>, </a:t>
            </a:r>
            <a:r>
              <a:rPr lang="en-US" b="1" i="1" dirty="0" smtClean="0"/>
              <a:t>B</a:t>
            </a:r>
            <a:r>
              <a:rPr lang="ru-RU" b="1" i="1" dirty="0" smtClean="0"/>
              <a:t>, </a:t>
            </a:r>
            <a:r>
              <a:rPr lang="en-US" b="1" i="1" dirty="0" smtClean="0"/>
              <a:t>C</a:t>
            </a:r>
            <a:r>
              <a:rPr lang="ru-RU" dirty="0" smtClean="0"/>
              <a:t>) и номера дискам (</a:t>
            </a:r>
            <a:r>
              <a:rPr lang="ru-RU" b="1" i="1" dirty="0" smtClean="0"/>
              <a:t>от 1 до </a:t>
            </a:r>
            <a:r>
              <a:rPr lang="en-US" b="1" i="1" dirty="0" smtClean="0"/>
              <a:t>n</a:t>
            </a:r>
            <a:r>
              <a:rPr lang="ru-RU" dirty="0" smtClean="0"/>
              <a:t>). </a:t>
            </a:r>
            <a:endParaRPr lang="ru-RU" dirty="0" smtClean="0"/>
          </a:p>
          <a:p>
            <a:r>
              <a:rPr lang="ru-RU" dirty="0" smtClean="0"/>
              <a:t>Надо </a:t>
            </a:r>
            <a:r>
              <a:rPr lang="ru-RU" dirty="0" smtClean="0"/>
              <a:t>перенести диски со стержня </a:t>
            </a:r>
            <a:r>
              <a:rPr lang="en-US" b="1" dirty="0" smtClean="0"/>
              <a:t>A</a:t>
            </a:r>
            <a:r>
              <a:rPr lang="ru-RU" dirty="0" smtClean="0"/>
              <a:t> на стержень </a:t>
            </a:r>
            <a:r>
              <a:rPr lang="en-US" b="1" dirty="0" smtClean="0"/>
              <a:t>C</a:t>
            </a:r>
            <a:r>
              <a:rPr lang="ru-RU" dirty="0" smtClean="0"/>
              <a:t>, используя </a:t>
            </a:r>
            <a:r>
              <a:rPr lang="en-US" b="1" dirty="0" smtClean="0"/>
              <a:t>B</a:t>
            </a:r>
            <a:r>
              <a:rPr lang="ru-RU" dirty="0" smtClean="0"/>
              <a:t> как вспомогательный и следуя приведенным выше правилам переноса дисков.</a:t>
            </a:r>
          </a:p>
          <a:p>
            <a:r>
              <a:rPr lang="ru-RU" b="1" dirty="0" smtClean="0"/>
              <a:t>Алгоритм на естественном языке имеет вид</a:t>
            </a:r>
            <a:r>
              <a:rPr lang="ru-RU" dirty="0" smtClean="0"/>
              <a:t>:</a:t>
            </a:r>
          </a:p>
          <a:p>
            <a:pPr marL="714375" lvl="0" indent="-271463">
              <a:buFont typeface="+mj-lt"/>
              <a:buAutoNum type="arabicParenR"/>
            </a:pPr>
            <a:r>
              <a:rPr lang="ru-RU" dirty="0" smtClean="0"/>
              <a:t>если </a:t>
            </a:r>
            <a:r>
              <a:rPr lang="ru-RU" b="1" i="1" dirty="0" smtClean="0"/>
              <a:t>n = 0</a:t>
            </a:r>
            <a:r>
              <a:rPr lang="ru-RU" dirty="0" smtClean="0"/>
              <a:t>, остановиться;</a:t>
            </a:r>
          </a:p>
          <a:p>
            <a:pPr marL="714375" lvl="0" indent="-271463">
              <a:buFont typeface="+mj-lt"/>
              <a:buAutoNum type="arabicParenR"/>
            </a:pPr>
            <a:r>
              <a:rPr lang="ru-RU" dirty="0" smtClean="0"/>
              <a:t>переместить верхние </a:t>
            </a:r>
            <a:r>
              <a:rPr lang="ru-RU" b="1" i="1" dirty="0" smtClean="0"/>
              <a:t>n - 1</a:t>
            </a:r>
            <a:r>
              <a:rPr lang="ru-RU" dirty="0" smtClean="0"/>
              <a:t> дисков со стержня </a:t>
            </a:r>
            <a:r>
              <a:rPr lang="en-US" b="1" dirty="0" smtClean="0"/>
              <a:t>A</a:t>
            </a:r>
            <a:r>
              <a:rPr lang="ru-RU" dirty="0" smtClean="0"/>
              <a:t> на стержень </a:t>
            </a:r>
            <a:r>
              <a:rPr lang="en-US" b="1" dirty="0" smtClean="0"/>
              <a:t>B</a:t>
            </a:r>
            <a:r>
              <a:rPr lang="ru-RU" dirty="0" smtClean="0"/>
              <a:t>, используя стержень </a:t>
            </a:r>
            <a:r>
              <a:rPr lang="en-US" b="1" dirty="0" smtClean="0"/>
              <a:t>C</a:t>
            </a:r>
            <a:r>
              <a:rPr lang="ru-RU" dirty="0" smtClean="0"/>
              <a:t> как вспомогательный;</a:t>
            </a:r>
          </a:p>
          <a:p>
            <a:pPr marL="714375" lvl="0" indent="-271463">
              <a:buFont typeface="+mj-lt"/>
              <a:buAutoNum type="arabicParenR"/>
            </a:pPr>
            <a:r>
              <a:rPr lang="ru-RU" dirty="0" smtClean="0"/>
              <a:t>переместить оставшийся диск со стержня </a:t>
            </a:r>
            <a:r>
              <a:rPr lang="en-US" b="1" dirty="0" smtClean="0"/>
              <a:t>A</a:t>
            </a:r>
            <a:r>
              <a:rPr lang="ru-RU" dirty="0" smtClean="0"/>
              <a:t> на стержень </a:t>
            </a:r>
            <a:r>
              <a:rPr lang="en-US" b="1" dirty="0" smtClean="0"/>
              <a:t>C</a:t>
            </a:r>
            <a:r>
              <a:rPr lang="ru-RU" dirty="0" smtClean="0"/>
              <a:t>;</a:t>
            </a:r>
          </a:p>
          <a:p>
            <a:pPr marL="714375" lvl="0" indent="-271463">
              <a:buFont typeface="+mj-lt"/>
              <a:buAutoNum type="arabicParenR"/>
            </a:pPr>
            <a:r>
              <a:rPr lang="ru-RU" dirty="0" smtClean="0"/>
              <a:t>переместить </a:t>
            </a:r>
            <a:r>
              <a:rPr lang="ru-RU" b="1" i="1" dirty="0" smtClean="0"/>
              <a:t>n - 1</a:t>
            </a:r>
            <a:r>
              <a:rPr lang="ru-RU" dirty="0" smtClean="0"/>
              <a:t> дисков со стержня </a:t>
            </a:r>
            <a:r>
              <a:rPr lang="en-US" b="1" dirty="0" smtClean="0"/>
              <a:t>B</a:t>
            </a:r>
            <a:r>
              <a:rPr lang="ru-RU" dirty="0" smtClean="0"/>
              <a:t> на стержень </a:t>
            </a:r>
            <a:r>
              <a:rPr lang="en-US" b="1" dirty="0" smtClean="0"/>
              <a:t>C</a:t>
            </a:r>
            <a:r>
              <a:rPr lang="ru-RU" dirty="0" smtClean="0"/>
              <a:t>, используя стержень </a:t>
            </a:r>
            <a:r>
              <a:rPr lang="en-US" b="1" dirty="0" smtClean="0"/>
              <a:t>A</a:t>
            </a:r>
            <a:r>
              <a:rPr lang="ru-RU" dirty="0" smtClean="0"/>
              <a:t> как вспомогательный.</a:t>
            </a:r>
          </a:p>
          <a:p>
            <a:r>
              <a:rPr lang="ru-RU" dirty="0" smtClean="0"/>
              <a:t>В процедуре появляется новый тип данных — </a:t>
            </a:r>
            <a:r>
              <a:rPr lang="ru-RU" b="1" dirty="0" smtClean="0"/>
              <a:t>char</a:t>
            </a:r>
            <a:r>
              <a:rPr lang="ru-RU" dirty="0" smtClean="0"/>
              <a:t>, значение этого типа — </a:t>
            </a:r>
            <a:r>
              <a:rPr lang="ru-RU" b="1" dirty="0" smtClean="0"/>
              <a:t>один символ</a:t>
            </a:r>
            <a:r>
              <a:rPr lang="ru-RU" dirty="0" smtClean="0"/>
              <a:t>, заключенный в апострофы.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имеет вид: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321" y="1556792"/>
            <a:ext cx="623046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1" y="4406900"/>
            <a:ext cx="7566051" cy="1362075"/>
          </a:xfrm>
        </p:spPr>
        <p:txBody>
          <a:bodyPr/>
          <a:lstStyle/>
          <a:p>
            <a:r>
              <a:rPr lang="ru-RU" dirty="0" smtClean="0"/>
              <a:t>рекурсия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</a:t>
            </a:r>
            <a:r>
              <a:rPr lang="ru-RU" dirty="0" smtClean="0"/>
              <a:t>10.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7" name="Picture 17" descr="line212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636169"/>
            <a:ext cx="7858180" cy="8731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 работы программы для </a:t>
            </a:r>
            <a:r>
              <a:rPr lang="en-US" b="1" i="1" dirty="0" smtClean="0"/>
              <a:t>n</a:t>
            </a:r>
            <a:r>
              <a:rPr lang="ru-RU" b="1" i="1" dirty="0" smtClean="0"/>
              <a:t>=3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Результат работы программы для </a:t>
            </a:r>
            <a:r>
              <a:rPr lang="en-US" b="1" i="1" dirty="0" smtClean="0"/>
              <a:t>n</a:t>
            </a:r>
            <a:r>
              <a:rPr lang="ru-RU" b="1" i="1" dirty="0" smtClean="0"/>
              <a:t>=3</a:t>
            </a:r>
            <a:r>
              <a:rPr lang="ru-RU" dirty="0" smtClean="0"/>
              <a:t> </a:t>
            </a:r>
            <a:r>
              <a:rPr lang="ru-RU" dirty="0" smtClean="0"/>
              <a:t>— это инструкция из 7 пунктов (</a:t>
            </a:r>
            <a:r>
              <a:rPr lang="en-US" b="1" i="1" dirty="0" smtClean="0"/>
              <a:t>n</a:t>
            </a:r>
            <a:r>
              <a:rPr lang="ru-RU" b="1" i="1" dirty="0" smtClean="0"/>
              <a:t>= 4</a:t>
            </a:r>
            <a:r>
              <a:rPr lang="ru-RU" dirty="0" smtClean="0"/>
              <a:t> </a:t>
            </a:r>
            <a:r>
              <a:rPr lang="ru-RU" dirty="0" smtClean="0"/>
              <a:t>— инструкция из 15 пунктов):</a:t>
            </a:r>
          </a:p>
          <a:p>
            <a:pPr lvl="1"/>
            <a:r>
              <a:rPr lang="ru-RU" b="1" dirty="0" smtClean="0">
                <a:solidFill>
                  <a:srgbClr val="030E73"/>
                </a:solidFill>
              </a:rPr>
              <a:t>переместить диск 1 со стержня </a:t>
            </a:r>
            <a:r>
              <a:rPr lang="en-US" b="1" dirty="0" smtClean="0">
                <a:solidFill>
                  <a:srgbClr val="030E73"/>
                </a:solidFill>
              </a:rPr>
              <a:t>A</a:t>
            </a:r>
            <a:r>
              <a:rPr lang="ru-RU" b="1" dirty="0" smtClean="0">
                <a:solidFill>
                  <a:srgbClr val="030E73"/>
                </a:solidFill>
              </a:rPr>
              <a:t> на стержень </a:t>
            </a:r>
            <a:r>
              <a:rPr lang="en-US" b="1" dirty="0" smtClean="0">
                <a:solidFill>
                  <a:srgbClr val="030E73"/>
                </a:solidFill>
              </a:rPr>
              <a:t>C</a:t>
            </a:r>
            <a:endParaRPr lang="ru-RU" b="1" dirty="0" smtClean="0">
              <a:solidFill>
                <a:srgbClr val="030E73"/>
              </a:solidFill>
            </a:endParaRPr>
          </a:p>
          <a:p>
            <a:pPr lvl="1"/>
            <a:r>
              <a:rPr lang="ru-RU" b="1" dirty="0" smtClean="0">
                <a:solidFill>
                  <a:srgbClr val="030E73"/>
                </a:solidFill>
              </a:rPr>
              <a:t>переместить диск 2 со стержня </a:t>
            </a:r>
            <a:r>
              <a:rPr lang="en-US" b="1" dirty="0" smtClean="0">
                <a:solidFill>
                  <a:srgbClr val="030E73"/>
                </a:solidFill>
              </a:rPr>
              <a:t>A</a:t>
            </a:r>
            <a:r>
              <a:rPr lang="ru-RU" b="1" dirty="0" smtClean="0">
                <a:solidFill>
                  <a:srgbClr val="030E73"/>
                </a:solidFill>
              </a:rPr>
              <a:t> на стержень </a:t>
            </a:r>
            <a:r>
              <a:rPr lang="en-US" b="1" dirty="0" smtClean="0">
                <a:solidFill>
                  <a:srgbClr val="030E73"/>
                </a:solidFill>
              </a:rPr>
              <a:t>B</a:t>
            </a:r>
            <a:endParaRPr lang="ru-RU" b="1" dirty="0" smtClean="0">
              <a:solidFill>
                <a:srgbClr val="030E73"/>
              </a:solidFill>
            </a:endParaRPr>
          </a:p>
          <a:p>
            <a:pPr lvl="1"/>
            <a:r>
              <a:rPr lang="ru-RU" b="1" dirty="0" smtClean="0">
                <a:solidFill>
                  <a:srgbClr val="030E73"/>
                </a:solidFill>
              </a:rPr>
              <a:t>переместить диск 1 со стержня </a:t>
            </a:r>
            <a:r>
              <a:rPr lang="en-US" b="1" dirty="0" smtClean="0">
                <a:solidFill>
                  <a:srgbClr val="030E73"/>
                </a:solidFill>
              </a:rPr>
              <a:t>C</a:t>
            </a:r>
            <a:r>
              <a:rPr lang="ru-RU" b="1" dirty="0" smtClean="0">
                <a:solidFill>
                  <a:srgbClr val="030E73"/>
                </a:solidFill>
              </a:rPr>
              <a:t> на стержень </a:t>
            </a:r>
            <a:r>
              <a:rPr lang="en-US" b="1" dirty="0" smtClean="0">
                <a:solidFill>
                  <a:srgbClr val="030E73"/>
                </a:solidFill>
              </a:rPr>
              <a:t>B</a:t>
            </a:r>
            <a:endParaRPr lang="ru-RU" b="1" dirty="0" smtClean="0">
              <a:solidFill>
                <a:srgbClr val="030E73"/>
              </a:solidFill>
            </a:endParaRPr>
          </a:p>
          <a:p>
            <a:pPr lvl="1"/>
            <a:r>
              <a:rPr lang="ru-RU" b="1" dirty="0" smtClean="0">
                <a:solidFill>
                  <a:srgbClr val="030E73"/>
                </a:solidFill>
              </a:rPr>
              <a:t>переместить диск 3 со стержня </a:t>
            </a:r>
            <a:r>
              <a:rPr lang="en-US" b="1" dirty="0" smtClean="0">
                <a:solidFill>
                  <a:srgbClr val="030E73"/>
                </a:solidFill>
              </a:rPr>
              <a:t>A</a:t>
            </a:r>
            <a:r>
              <a:rPr lang="ru-RU" b="1" dirty="0" smtClean="0">
                <a:solidFill>
                  <a:srgbClr val="030E73"/>
                </a:solidFill>
              </a:rPr>
              <a:t> на стержень </a:t>
            </a:r>
            <a:r>
              <a:rPr lang="en-US" b="1" dirty="0" smtClean="0">
                <a:solidFill>
                  <a:srgbClr val="030E73"/>
                </a:solidFill>
              </a:rPr>
              <a:t>C</a:t>
            </a:r>
            <a:endParaRPr lang="ru-RU" b="1" dirty="0" smtClean="0">
              <a:solidFill>
                <a:srgbClr val="030E73"/>
              </a:solidFill>
            </a:endParaRPr>
          </a:p>
          <a:p>
            <a:pPr lvl="1"/>
            <a:r>
              <a:rPr lang="ru-RU" b="1" dirty="0" smtClean="0">
                <a:solidFill>
                  <a:srgbClr val="030E73"/>
                </a:solidFill>
              </a:rPr>
              <a:t>переместить диск 1 со стержня </a:t>
            </a:r>
            <a:r>
              <a:rPr lang="en-US" b="1" dirty="0" smtClean="0">
                <a:solidFill>
                  <a:srgbClr val="030E73"/>
                </a:solidFill>
              </a:rPr>
              <a:t>B</a:t>
            </a:r>
            <a:r>
              <a:rPr lang="ru-RU" b="1" dirty="0" smtClean="0">
                <a:solidFill>
                  <a:srgbClr val="030E73"/>
                </a:solidFill>
              </a:rPr>
              <a:t> на стержень </a:t>
            </a:r>
            <a:r>
              <a:rPr lang="en-US" b="1" dirty="0" smtClean="0">
                <a:solidFill>
                  <a:srgbClr val="030E73"/>
                </a:solidFill>
              </a:rPr>
              <a:t>A</a:t>
            </a:r>
            <a:endParaRPr lang="ru-RU" b="1" dirty="0" smtClean="0">
              <a:solidFill>
                <a:srgbClr val="030E73"/>
              </a:solidFill>
            </a:endParaRPr>
          </a:p>
          <a:p>
            <a:pPr lvl="1"/>
            <a:r>
              <a:rPr lang="ru-RU" b="1" dirty="0" smtClean="0">
                <a:solidFill>
                  <a:srgbClr val="030E73"/>
                </a:solidFill>
              </a:rPr>
              <a:t>переместить диск 2 со стержня </a:t>
            </a:r>
            <a:r>
              <a:rPr lang="en-US" b="1" dirty="0" smtClean="0">
                <a:solidFill>
                  <a:srgbClr val="030E73"/>
                </a:solidFill>
              </a:rPr>
              <a:t>B</a:t>
            </a:r>
            <a:r>
              <a:rPr lang="ru-RU" b="1" dirty="0" smtClean="0">
                <a:solidFill>
                  <a:srgbClr val="030E73"/>
                </a:solidFill>
              </a:rPr>
              <a:t> на стержень </a:t>
            </a:r>
            <a:r>
              <a:rPr lang="en-US" b="1" dirty="0" smtClean="0">
                <a:solidFill>
                  <a:srgbClr val="030E73"/>
                </a:solidFill>
              </a:rPr>
              <a:t>C</a:t>
            </a:r>
            <a:endParaRPr lang="ru-RU" b="1" dirty="0" smtClean="0">
              <a:solidFill>
                <a:srgbClr val="030E73"/>
              </a:solidFill>
            </a:endParaRPr>
          </a:p>
          <a:p>
            <a:pPr lvl="1"/>
            <a:r>
              <a:rPr lang="ru-RU" b="1" dirty="0" smtClean="0">
                <a:solidFill>
                  <a:srgbClr val="030E73"/>
                </a:solidFill>
              </a:rPr>
              <a:t>переместить диск 1 со стержня </a:t>
            </a:r>
            <a:r>
              <a:rPr lang="en-US" b="1" dirty="0" smtClean="0">
                <a:solidFill>
                  <a:srgbClr val="030E73"/>
                </a:solidFill>
              </a:rPr>
              <a:t>A</a:t>
            </a:r>
            <a:r>
              <a:rPr lang="ru-RU" b="1" dirty="0" smtClean="0">
                <a:solidFill>
                  <a:srgbClr val="030E73"/>
                </a:solidFill>
              </a:rPr>
              <a:t> на стержень </a:t>
            </a:r>
            <a:r>
              <a:rPr lang="en-US" b="1" dirty="0" smtClean="0">
                <a:solidFill>
                  <a:srgbClr val="030E73"/>
                </a:solidFill>
              </a:rPr>
              <a:t>C</a:t>
            </a:r>
            <a:endParaRPr lang="ru-RU" b="1" dirty="0" smtClean="0">
              <a:solidFill>
                <a:srgbClr val="030E73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 и задания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Что такое рекурсивный объект и каковы его свойства?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Приведите примеры рекурсивного определения в математике.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Что такое рекурсия?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Как выполняется рекурсивный алгоритм?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Поясните выполнения рекурсивной функции вычисления степени с натуральным показателем.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Напишите главную программу для вычисления </a:t>
            </a:r>
            <a:r>
              <a:rPr lang="en-US" dirty="0" smtClean="0"/>
              <a:t>n</a:t>
            </a:r>
            <a:r>
              <a:rPr lang="ru-RU" dirty="0" smtClean="0"/>
              <a:t>-го числа Фибоначчи.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Почему использовать рекурсивный алгоритм вычисления </a:t>
            </a:r>
            <a:r>
              <a:rPr lang="en-US" dirty="0" smtClean="0"/>
              <a:t>n</a:t>
            </a:r>
            <a:r>
              <a:rPr lang="ru-RU" dirty="0" smtClean="0"/>
              <a:t>-го числа Фибоначчи невыгодно?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Определите рекурсивно умножение как сложение и деление как вычитание и оформите алгоритмы в виде рекурсивных функций с вызовом из главных программ.</a:t>
            </a:r>
          </a:p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А.А.Кузнецов, Н.В.Ипатова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«Основы информатики», 8-9 </a:t>
            </a:r>
            <a:r>
              <a:rPr lang="ru-RU" dirty="0" err="1" smtClean="0"/>
              <a:t>кл</a:t>
            </a:r>
            <a:r>
              <a:rPr lang="ru-RU" dirty="0" smtClean="0"/>
              <a:t>.:</a:t>
            </a:r>
          </a:p>
          <a:p>
            <a:pPr lvl="1"/>
            <a:r>
              <a:rPr lang="ru-RU" dirty="0" smtClean="0"/>
              <a:t>Раздел 3. ОСНОВЫ ПРОГРАММИРОВАНИЯ, </a:t>
            </a:r>
            <a:br>
              <a:rPr lang="ru-RU" dirty="0" smtClean="0"/>
            </a:br>
            <a:r>
              <a:rPr lang="ru-RU" dirty="0" smtClean="0"/>
              <a:t>С.130-135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hlinkClick r:id="rId2" action="ppaction://hlinksldjump"/>
              </a:rPr>
              <a:t>Рекурсивные </a:t>
            </a:r>
            <a:r>
              <a:rPr lang="ru-RU" dirty="0" smtClean="0">
                <a:hlinkClick r:id="rId2" action="ppaction://hlinksldjump"/>
              </a:rPr>
              <a:t>объекты</a:t>
            </a:r>
            <a:endParaRPr lang="ru-RU" dirty="0" smtClean="0"/>
          </a:p>
          <a:p>
            <a:r>
              <a:rPr lang="ru-RU" dirty="0" smtClean="0">
                <a:hlinkClick r:id="rId3" action="ppaction://hlinksldjump"/>
              </a:rPr>
              <a:t>Рекурсивное </a:t>
            </a:r>
            <a:r>
              <a:rPr lang="ru-RU" dirty="0" smtClean="0">
                <a:hlinkClick r:id="rId3" action="ppaction://hlinksldjump"/>
              </a:rPr>
              <a:t>определение</a:t>
            </a:r>
            <a:endParaRPr lang="ru-RU" dirty="0" smtClean="0"/>
          </a:p>
          <a:p>
            <a:r>
              <a:rPr lang="ru-RU" dirty="0" smtClean="0">
                <a:hlinkClick r:id="rId4" action="ppaction://hlinksldjump"/>
              </a:rPr>
              <a:t>Рекурсия</a:t>
            </a:r>
            <a:endParaRPr lang="ru-RU" dirty="0" smtClean="0"/>
          </a:p>
          <a:p>
            <a:r>
              <a:rPr lang="ru-RU" dirty="0" smtClean="0">
                <a:hlinkClick r:id="rId5" action="ppaction://hlinksldjump"/>
              </a:rPr>
              <a:t>Рекурсивный </a:t>
            </a:r>
            <a:r>
              <a:rPr lang="ru-RU" dirty="0" smtClean="0">
                <a:hlinkClick r:id="rId5" action="ppaction://hlinksldjump"/>
              </a:rPr>
              <a:t>алгоритм</a:t>
            </a:r>
            <a:endParaRPr lang="ru-RU" dirty="0" smtClean="0"/>
          </a:p>
          <a:p>
            <a:r>
              <a:rPr lang="ru-RU" dirty="0" smtClean="0">
                <a:hlinkClick r:id="rId6" action="ppaction://hlinksldjump"/>
              </a:rPr>
              <a:t>Пример 1. Определение </a:t>
            </a:r>
            <a:r>
              <a:rPr lang="ru-RU" dirty="0" smtClean="0">
                <a:hlinkClick r:id="rId6" action="ppaction://hlinksldjump"/>
              </a:rPr>
              <a:t>факториала</a:t>
            </a:r>
            <a:r>
              <a:rPr lang="en-US" dirty="0" smtClean="0">
                <a:hlinkClick r:id="rId6" action="ppaction://hlinksldjump"/>
              </a:rPr>
              <a:t> </a:t>
            </a:r>
            <a:r>
              <a:rPr lang="en-US" dirty="0" smtClean="0"/>
              <a:t>(</a:t>
            </a:r>
            <a:r>
              <a:rPr lang="ru-RU" dirty="0" smtClean="0"/>
              <a:t>слайды </a:t>
            </a:r>
            <a:r>
              <a:rPr lang="en-US" dirty="0" smtClean="0"/>
              <a:t> 8-11)</a:t>
            </a:r>
            <a:endParaRPr lang="ru-RU" dirty="0" smtClean="0"/>
          </a:p>
          <a:p>
            <a:r>
              <a:rPr lang="ru-RU" dirty="0" smtClean="0">
                <a:hlinkClick r:id="rId7" action="ppaction://hlinksldjump"/>
              </a:rPr>
              <a:t>Пример 2. Вычисление степени с натуральным </a:t>
            </a:r>
            <a:r>
              <a:rPr lang="ru-RU" dirty="0" smtClean="0">
                <a:hlinkClick r:id="rId7" action="ppaction://hlinksldjump"/>
              </a:rPr>
              <a:t>показателем </a:t>
            </a:r>
            <a:r>
              <a:rPr lang="en-US" dirty="0" smtClean="0"/>
              <a:t>(</a:t>
            </a:r>
            <a:r>
              <a:rPr lang="ru-RU" dirty="0" smtClean="0"/>
              <a:t>слайд </a:t>
            </a:r>
            <a:r>
              <a:rPr lang="en-US" dirty="0" smtClean="0"/>
              <a:t> </a:t>
            </a:r>
            <a:r>
              <a:rPr lang="ru-RU" dirty="0" smtClean="0"/>
              <a:t>12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>
                <a:hlinkClick r:id="rId8" action="ppaction://hlinksldjump"/>
              </a:rPr>
              <a:t>Пример 3. Вычисление чисел </a:t>
            </a:r>
            <a:r>
              <a:rPr lang="ru-RU" dirty="0" smtClean="0">
                <a:hlinkClick r:id="rId8" action="ppaction://hlinksldjump"/>
              </a:rPr>
              <a:t>Фибоначчи </a:t>
            </a:r>
            <a:r>
              <a:rPr lang="en-US" dirty="0" smtClean="0"/>
              <a:t>(</a:t>
            </a:r>
            <a:r>
              <a:rPr lang="ru-RU" dirty="0" smtClean="0"/>
              <a:t>слайды </a:t>
            </a:r>
            <a:r>
              <a:rPr lang="en-US" dirty="0" smtClean="0"/>
              <a:t> </a:t>
            </a:r>
            <a:r>
              <a:rPr lang="ru-RU" dirty="0" smtClean="0"/>
              <a:t>13</a:t>
            </a:r>
            <a:r>
              <a:rPr lang="en-US" dirty="0" smtClean="0"/>
              <a:t>-1</a:t>
            </a:r>
            <a:r>
              <a:rPr lang="ru-RU" dirty="0" smtClean="0"/>
              <a:t>5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>
                <a:hlinkClick r:id="rId9" action="ppaction://hlinksldjump"/>
              </a:rPr>
              <a:t>Пример 4. Решение задачи </a:t>
            </a:r>
            <a:r>
              <a:rPr lang="ru-RU" dirty="0" smtClean="0">
                <a:hlinkClick r:id="rId9" action="ppaction://hlinksldjump"/>
              </a:rPr>
              <a:t>о </a:t>
            </a:r>
            <a:r>
              <a:rPr lang="ru-RU" dirty="0" smtClean="0">
                <a:hlinkClick r:id="rId9" action="ppaction://hlinksldjump"/>
              </a:rPr>
              <a:t>Ханойских </a:t>
            </a:r>
            <a:r>
              <a:rPr lang="ru-RU" dirty="0" smtClean="0">
                <a:hlinkClick r:id="rId9" action="ppaction://hlinksldjump"/>
              </a:rPr>
              <a:t>башнях </a:t>
            </a:r>
            <a:r>
              <a:rPr lang="en-US" dirty="0" smtClean="0"/>
              <a:t>(</a:t>
            </a:r>
            <a:r>
              <a:rPr lang="ru-RU" dirty="0" smtClean="0"/>
              <a:t>слайды </a:t>
            </a:r>
            <a:r>
              <a:rPr lang="en-US" dirty="0" smtClean="0"/>
              <a:t> </a:t>
            </a:r>
            <a:r>
              <a:rPr lang="ru-RU" dirty="0" smtClean="0"/>
              <a:t>16-20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>
                <a:hlinkClick r:id="rId10" action="ppaction://hlinksldjump"/>
              </a:rPr>
              <a:t>Вопросы и </a:t>
            </a:r>
            <a:r>
              <a:rPr lang="ru-RU" dirty="0" smtClean="0">
                <a:hlinkClick r:id="rId10" action="ppaction://hlinksldjump"/>
              </a:rPr>
              <a:t>задания</a:t>
            </a:r>
            <a:endParaRPr lang="ru-RU" dirty="0" smtClean="0"/>
          </a:p>
          <a:p>
            <a:r>
              <a:rPr lang="ru-RU" dirty="0" smtClean="0">
                <a:hlinkClick r:id="rId11" action="ppaction://hlinksldjump"/>
              </a:rPr>
              <a:t>Источники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Цыбикова Т.Р.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Рекурсивные объекты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поставить два зеркала напротив друг друга и между ними поместить предмет, то получится бесконечное множество изображений, причем каждое из них содержит свое собственное. </a:t>
            </a:r>
            <a:endParaRPr lang="ru-RU" dirty="0" smtClean="0"/>
          </a:p>
          <a:p>
            <a:r>
              <a:rPr lang="ru-RU" dirty="0" smtClean="0"/>
              <a:t>Любое </a:t>
            </a:r>
            <a:r>
              <a:rPr lang="ru-RU" dirty="0" smtClean="0"/>
              <a:t>из этих изображений можно рассматривать как рекурсивный объект, который частично состоит или определяется с помощью самого себя. </a:t>
            </a:r>
            <a:endParaRPr lang="ru-RU" dirty="0" smtClean="0"/>
          </a:p>
          <a:p>
            <a:r>
              <a:rPr lang="ru-RU" b="1" dirty="0" smtClean="0"/>
              <a:t>Рекурсивные </a:t>
            </a:r>
            <a:r>
              <a:rPr lang="ru-RU" b="1" dirty="0" smtClean="0"/>
              <a:t>объекты обладают несколькими свойствами:</a:t>
            </a:r>
          </a:p>
          <a:p>
            <a:pPr lvl="1"/>
            <a:r>
              <a:rPr lang="ru-RU" i="1" dirty="0" smtClean="0"/>
              <a:t>простотой построения;</a:t>
            </a:r>
          </a:p>
          <a:p>
            <a:pPr lvl="1"/>
            <a:r>
              <a:rPr lang="ru-RU" i="1" dirty="0" smtClean="0"/>
              <a:t>несхожестью конечного результата с начальными данными;</a:t>
            </a:r>
          </a:p>
          <a:p>
            <a:pPr lvl="1"/>
            <a:r>
              <a:rPr lang="ru-RU" i="1" dirty="0" smtClean="0"/>
              <a:t>внутренним самоподобием.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Рекурсивное 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математике встречаются рекурсивные определения, позволяющие описать объекты через самих себя.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 smtClean="0"/>
              <a:t>таким определениям относится, </a:t>
            </a:r>
            <a:r>
              <a:rPr lang="ru-RU" i="1" dirty="0" smtClean="0"/>
              <a:t>например</a:t>
            </a:r>
            <a:r>
              <a:rPr lang="ru-RU" dirty="0" smtClean="0"/>
              <a:t>, </a:t>
            </a:r>
            <a:r>
              <a:rPr lang="ru-RU" b="1" dirty="0" smtClean="0"/>
              <a:t>определение натурального числа:</a:t>
            </a:r>
          </a:p>
          <a:p>
            <a:pPr marL="628650" lvl="0" indent="-271463">
              <a:buFont typeface="+mj-lt"/>
              <a:buAutoNum type="arabicParenR"/>
            </a:pPr>
            <a:r>
              <a:rPr lang="ru-RU" dirty="0" smtClean="0"/>
              <a:t>единица есть натуральное число;</a:t>
            </a:r>
          </a:p>
          <a:p>
            <a:pPr marL="628650" lvl="0" indent="-271463">
              <a:buFont typeface="+mj-lt"/>
              <a:buAutoNum type="arabicParenR"/>
            </a:pPr>
            <a:r>
              <a:rPr lang="ru-RU" dirty="0" smtClean="0"/>
              <a:t>число, следующее за натуральным (т.е. больше его на единицу), есть натуральное число.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Определение, которое задает некоторый объект в терминах более простого случая этого же объекта, называется </a:t>
            </a:r>
            <a:r>
              <a:rPr lang="ru-RU" b="1" dirty="0" smtClean="0">
                <a:solidFill>
                  <a:srgbClr val="FF0000"/>
                </a:solidFill>
              </a:rPr>
              <a:t>рекурсивным </a:t>
            </a:r>
            <a:r>
              <a:rPr lang="ru-RU" b="1" dirty="0" smtClean="0">
                <a:solidFill>
                  <a:srgbClr val="FF0000"/>
                </a:solidFill>
              </a:rPr>
              <a:t>определением.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Рекурсия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Мощность</a:t>
            </a:r>
            <a:r>
              <a:rPr lang="ru-RU" dirty="0" smtClean="0"/>
              <a:t> </a:t>
            </a:r>
            <a:r>
              <a:rPr lang="ru-RU" b="1" dirty="0" smtClean="0"/>
              <a:t>рекурсивного определения </a:t>
            </a:r>
            <a:r>
              <a:rPr lang="ru-RU" dirty="0" smtClean="0"/>
              <a:t>заключается в том, что оно позволяет с помощью конечного высказывания определить бесконечное множество объектов.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 smtClean="0"/>
              <a:t>и цикл, рекурсивное определение содержит повторения, но каждый раз при этом используются новые данные, т. </a:t>
            </a:r>
            <a:r>
              <a:rPr lang="ru-RU" dirty="0" smtClean="0"/>
              <a:t>е. </a:t>
            </a:r>
            <a:r>
              <a:rPr lang="ru-RU" dirty="0" smtClean="0"/>
              <a:t>повторения не являются явными.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Рекурсия — это способ описания функций или процессов через самих себя.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Рекурсивный алгоритм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Процесс может быть описан некоторым </a:t>
            </a:r>
            <a:r>
              <a:rPr lang="ru-RU" b="1" dirty="0" smtClean="0"/>
              <a:t>алгоритмом</a:t>
            </a:r>
            <a:r>
              <a:rPr lang="ru-RU" dirty="0" smtClean="0"/>
              <a:t>, называемым в данном случае </a:t>
            </a:r>
            <a:r>
              <a:rPr lang="ru-RU" b="1" dirty="0" smtClean="0"/>
              <a:t>рекурсивным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таких алгоритмах выделяется два этапа выполнения:</a:t>
            </a:r>
          </a:p>
          <a:p>
            <a:pPr marL="714375" lvl="0" indent="-357188">
              <a:buFont typeface="+mj-lt"/>
              <a:buAutoNum type="arabicParenR"/>
            </a:pPr>
            <a:r>
              <a:rPr lang="ru-RU" dirty="0" smtClean="0"/>
              <a:t>«</a:t>
            </a:r>
            <a:r>
              <a:rPr lang="ru-RU" b="1" dirty="0" smtClean="0"/>
              <a:t>погружение</a:t>
            </a:r>
            <a:r>
              <a:rPr lang="ru-RU" dirty="0" smtClean="0"/>
              <a:t>» алгоритма в себя, т. е. применение определения «</a:t>
            </a:r>
            <a:r>
              <a:rPr lang="ru-RU" b="1" dirty="0" smtClean="0"/>
              <a:t>в обратную сторону</a:t>
            </a:r>
            <a:r>
              <a:rPr lang="ru-RU" dirty="0" smtClean="0"/>
              <a:t>», пока не будет найдено начальное определение, не являющееся рекурсивным;</a:t>
            </a:r>
          </a:p>
          <a:p>
            <a:pPr marL="714375" lvl="0" indent="-357188">
              <a:buFont typeface="+mj-lt"/>
              <a:buAutoNum type="arabicParenR"/>
            </a:pPr>
            <a:r>
              <a:rPr lang="ru-RU" dirty="0" smtClean="0"/>
              <a:t>последовательное построение </a:t>
            </a:r>
            <a:r>
              <a:rPr lang="ru-RU" b="1" dirty="0" smtClean="0"/>
              <a:t>от начального определения до определения с введенным в алгоритм значением</a:t>
            </a:r>
            <a:r>
              <a:rPr lang="ru-RU" dirty="0" smtClean="0"/>
              <a:t>.</a:t>
            </a:r>
          </a:p>
          <a:p>
            <a:pPr marL="714375" indent="-357188">
              <a:buNone/>
            </a:pPr>
            <a:endParaRPr lang="ru-RU" dirty="0" smtClean="0"/>
          </a:p>
          <a:p>
            <a:r>
              <a:rPr lang="ru-RU" dirty="0" smtClean="0"/>
              <a:t>Рассмотрим примеры рекурсивных алгоритмов, часто оформляемых в виде процедур и функций.</a:t>
            </a:r>
          </a:p>
          <a:p>
            <a:endParaRPr lang="ru-RU" dirty="0" smtClean="0"/>
          </a:p>
          <a:p>
            <a:pPr marL="714375" indent="-357188"/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1. Определение факториала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30E73"/>
                </a:solidFill>
              </a:rPr>
              <a:t>Наиболее распространенным рекурсивным определением является </a:t>
            </a:r>
            <a:r>
              <a:rPr lang="ru-RU" b="1" dirty="0" smtClean="0">
                <a:solidFill>
                  <a:srgbClr val="030E73"/>
                </a:solidFill>
              </a:rPr>
              <a:t>определение факториала </a:t>
            </a:r>
            <a:r>
              <a:rPr lang="ru-RU" dirty="0" smtClean="0">
                <a:solidFill>
                  <a:srgbClr val="030E73"/>
                </a:solidFill>
              </a:rPr>
              <a:t>(нерекурсивное вычисление факториала приведено в примере Е9):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endParaRPr lang="ru-RU" dirty="0" smtClean="0">
              <a:solidFill>
                <a:srgbClr val="030E73"/>
              </a:solidFill>
            </a:endParaRPr>
          </a:p>
          <a:p>
            <a:pPr marL="1800225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(a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1! = 1,	</a:t>
            </a:r>
          </a:p>
          <a:p>
            <a:pPr marL="1800225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(b</a:t>
            </a:r>
            <a:r>
              <a:rPr lang="ru-RU" b="1" i="1" dirty="0" smtClean="0">
                <a:solidFill>
                  <a:srgbClr val="FF0000"/>
                </a:solidFill>
              </a:rPr>
              <a:t>)</a:t>
            </a:r>
            <a:r>
              <a:rPr lang="en-US" b="1" i="1" dirty="0" smtClean="0">
                <a:solidFill>
                  <a:srgbClr val="FF0000"/>
                </a:solidFill>
              </a:rPr>
              <a:t>  n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&gt; 1,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ru-RU" b="1" i="1" dirty="0" smtClean="0">
                <a:solidFill>
                  <a:srgbClr val="FF0000"/>
                </a:solidFill>
              </a:rPr>
              <a:t>: </a:t>
            </a:r>
            <a:r>
              <a:rPr lang="ru-RU" b="1" i="1" dirty="0" smtClean="0">
                <a:solidFill>
                  <a:srgbClr val="FF0000"/>
                </a:solidFill>
              </a:rPr>
              <a:t>= 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ru-RU" b="1" i="1" dirty="0" smtClean="0">
                <a:solidFill>
                  <a:srgbClr val="FF0000"/>
                </a:solidFill>
              </a:rPr>
              <a:t>*(</a:t>
            </a:r>
            <a:r>
              <a:rPr lang="en-US" b="1" i="1" dirty="0" smtClean="0">
                <a:solidFill>
                  <a:srgbClr val="FF0000"/>
                </a:solidFill>
              </a:rPr>
              <a:t>n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- 1)!</a:t>
            </a:r>
          </a:p>
          <a:p>
            <a:r>
              <a:rPr lang="ru-RU" dirty="0" smtClean="0"/>
              <a:t>На основе этого определения можно записать программу вычисления факториала, использующую </a:t>
            </a:r>
            <a:r>
              <a:rPr lang="ru-RU" b="1" dirty="0" smtClean="0"/>
              <a:t>рекурсивную функцию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03.11.2013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Цыбикова Т.Р.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158B-DCBF-47AA-A457-EF691112A49B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7178592" cy="401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652120" y="630932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3" action="ppaction://hlinksldjump"/>
              </a:rPr>
              <a:t>В содержание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</TotalTime>
  <Words>1433</Words>
  <Application>Microsoft Office PowerPoint</Application>
  <PresentationFormat>Экран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Основы программирования</vt:lpstr>
      <vt:lpstr>рекурсия</vt:lpstr>
      <vt:lpstr>СОДЕРЖАНИЕ</vt:lpstr>
      <vt:lpstr>Рекурсивные объекты</vt:lpstr>
      <vt:lpstr>Рекурсивное определение</vt:lpstr>
      <vt:lpstr>Рекурсия </vt:lpstr>
      <vt:lpstr>Рекурсивный алгоритм</vt:lpstr>
      <vt:lpstr>Пример 1. Определение факториала</vt:lpstr>
      <vt:lpstr>Слайд 9</vt:lpstr>
      <vt:lpstr>Выполним программу Е25 для n=4. </vt:lpstr>
      <vt:lpstr>Следующий этап выполнения рекурсивного алгоритма </vt:lpstr>
      <vt:lpstr>Пример 2. Вычисление степени с натуральным показателем</vt:lpstr>
      <vt:lpstr>Пример 3. Вычисление чисел Фибоначчи</vt:lpstr>
      <vt:lpstr>Для чисел Фибоначчи используется следующее рекурсивное определение</vt:lpstr>
      <vt:lpstr>Слайд 15</vt:lpstr>
      <vt:lpstr>Пример 4. Решение задачи  о Ханойских башнях</vt:lpstr>
      <vt:lpstr>Слайд 17</vt:lpstr>
      <vt:lpstr>Решение этой задачи реализовано в виде рекурсивного алгоритма</vt:lpstr>
      <vt:lpstr>Программа имеет вид:</vt:lpstr>
      <vt:lpstr>Результат работы программы для n=3 </vt:lpstr>
      <vt:lpstr>Вопросы и задания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 Цыбикова</dc:creator>
  <cp:lastModifiedBy>Тамара Цыбикова</cp:lastModifiedBy>
  <cp:revision>353</cp:revision>
  <dcterms:created xsi:type="dcterms:W3CDTF">2012-09-24T15:18:35Z</dcterms:created>
  <dcterms:modified xsi:type="dcterms:W3CDTF">2014-01-26T01:18:56Z</dcterms:modified>
</cp:coreProperties>
</file>