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6"/>
  </p:notesMasterIdLst>
  <p:sldIdLst>
    <p:sldId id="256" r:id="rId2"/>
    <p:sldId id="355" r:id="rId3"/>
    <p:sldId id="486" r:id="rId4"/>
    <p:sldId id="506" r:id="rId5"/>
    <p:sldId id="508" r:id="rId6"/>
    <p:sldId id="509" r:id="rId7"/>
    <p:sldId id="510" r:id="rId8"/>
    <p:sldId id="511" r:id="rId9"/>
    <p:sldId id="512" r:id="rId10"/>
    <p:sldId id="513" r:id="rId11"/>
    <p:sldId id="517" r:id="rId12"/>
    <p:sldId id="514" r:id="rId13"/>
    <p:sldId id="515" r:id="rId14"/>
    <p:sldId id="516" r:id="rId15"/>
    <p:sldId id="518" r:id="rId16"/>
    <p:sldId id="519" r:id="rId17"/>
    <p:sldId id="520" r:id="rId18"/>
    <p:sldId id="521" r:id="rId19"/>
    <p:sldId id="522" r:id="rId20"/>
    <p:sldId id="523" r:id="rId21"/>
    <p:sldId id="524" r:id="rId22"/>
    <p:sldId id="525" r:id="rId23"/>
    <p:sldId id="526" r:id="rId24"/>
    <p:sldId id="527" r:id="rId25"/>
    <p:sldId id="528" r:id="rId26"/>
    <p:sldId id="532" r:id="rId27"/>
    <p:sldId id="529" r:id="rId28"/>
    <p:sldId id="533" r:id="rId29"/>
    <p:sldId id="530" r:id="rId30"/>
    <p:sldId id="534" r:id="rId31"/>
    <p:sldId id="531" r:id="rId32"/>
    <p:sldId id="535" r:id="rId33"/>
    <p:sldId id="485" r:id="rId34"/>
    <p:sldId id="44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lxpJ3vwYqNMR7LKyqbOAdg==" hashData="t/StOw3hSYwBlHRazr5rWoaqVa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30E73"/>
    <a:srgbClr val="384AFA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67" d="100"/>
          <a:sy n="67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0537-04F7-4E77-BEB7-70D69FF2BD38}" type="datetimeFigureOut">
              <a:rPr lang="ru-RU" smtClean="0"/>
              <a:pPr/>
              <a:t>26.01.2014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D29-D1FB-4743-98AF-8F5EDE2C0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6" descr="http://game-good.my1.ru/_ld/0/2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85786" cy="775215"/>
          </a:xfrm>
          <a:prstGeom prst="rect">
            <a:avLst/>
          </a:prstGeom>
          <a:noFill/>
        </p:spPr>
      </p:pic>
      <p:pic>
        <p:nvPicPr>
          <p:cNvPr id="8" name="Picture 4" descr="http://oplata.biz/uploads/images/works/1292069715-17397-51ef912a5caf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72182"/>
            <a:ext cx="785818" cy="78581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ll dir="ru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384AFA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4.xml"/><Relationship Id="rId3" Type="http://schemas.openxmlformats.org/officeDocument/2006/relationships/slide" Target="slide5.xml"/><Relationship Id="rId7" Type="http://schemas.openxmlformats.org/officeDocument/2006/relationships/slide" Target="slide14.xml"/><Relationship Id="rId12" Type="http://schemas.openxmlformats.org/officeDocument/2006/relationships/slide" Target="slide23.xml"/><Relationship Id="rId2" Type="http://schemas.openxmlformats.org/officeDocument/2006/relationships/slide" Target="slide4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5" Type="http://schemas.openxmlformats.org/officeDocument/2006/relationships/slide" Target="slide10.xml"/><Relationship Id="rId15" Type="http://schemas.openxmlformats.org/officeDocument/2006/relationships/slide" Target="slide33.xml"/><Relationship Id="rId10" Type="http://schemas.openxmlformats.org/officeDocument/2006/relationships/slide" Target="slide19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4400" b="1" dirty="0" smtClean="0"/>
              <a:t>Основы программирования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Учитель информатики и ИКТ</a:t>
            </a:r>
            <a:br>
              <a:rPr lang="ru-RU" dirty="0" smtClean="0"/>
            </a:br>
            <a:r>
              <a:rPr lang="ru-RU" dirty="0" smtClean="0"/>
              <a:t>ГОУ г.Москвы СОШ №310</a:t>
            </a:r>
            <a:br>
              <a:rPr lang="ru-RU" dirty="0" smtClean="0"/>
            </a:br>
            <a:r>
              <a:rPr lang="ru-RU" dirty="0" smtClean="0"/>
              <a:t> «У Чистых прудов»</a:t>
            </a:r>
            <a:br>
              <a:rPr lang="ru-RU" dirty="0" smtClean="0"/>
            </a:br>
            <a:r>
              <a:rPr lang="ru-RU" dirty="0" smtClean="0"/>
              <a:t>Цыбикова Т.Р.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Строка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smtClean="0"/>
              <a:t>Несколько подряд записанных символов образуют строку.</a:t>
            </a:r>
            <a:endParaRPr lang="ru-RU" b="1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Строка — это ограниченная апострофами последовательность любых символов.</a:t>
            </a:r>
          </a:p>
          <a:p>
            <a:pPr algn="just"/>
            <a:r>
              <a:rPr lang="ru-RU" dirty="0" smtClean="0"/>
              <a:t>Длина строки, обрабатываемой в Паскале, не должна превышать 255 символов (апострофы не считаются). </a:t>
            </a:r>
            <a:endParaRPr lang="en-US" dirty="0" smtClean="0"/>
          </a:p>
          <a:p>
            <a:pPr algn="just"/>
            <a:r>
              <a:rPr lang="ru-RU" dirty="0" smtClean="0"/>
              <a:t>Это </a:t>
            </a:r>
            <a:r>
              <a:rPr lang="ru-RU" dirty="0" smtClean="0"/>
              <a:t>связано с тем, что в конце строки, в дополнительном байте, хранится её </a:t>
            </a:r>
            <a:r>
              <a:rPr lang="ru-RU" b="1" dirty="0" smtClean="0"/>
              <a:t>длина</a:t>
            </a:r>
            <a:r>
              <a:rPr lang="ru-RU" dirty="0" smtClean="0"/>
              <a:t> — количество символов, а наибольшее целое число, которое может быть записано в байте, — 255. </a:t>
            </a:r>
            <a:endParaRPr lang="en-US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 smtClean="0"/>
              <a:t>требуется обработать текст, длина которого большее 255 знаков, то надо использовать массив строк. </a:t>
            </a:r>
            <a:endParaRPr lang="en-US" dirty="0" smtClean="0"/>
          </a:p>
          <a:p>
            <a:r>
              <a:rPr lang="ru-RU" dirty="0" smtClean="0"/>
              <a:t>Описание </a:t>
            </a:r>
            <a:r>
              <a:rPr lang="ru-RU" dirty="0" smtClean="0"/>
              <a:t>строки имеет вид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030E73"/>
                </a:solidFill>
              </a:rPr>
              <a:t> </a:t>
            </a:r>
            <a:r>
              <a:rPr lang="en-US" b="1" dirty="0" smtClean="0">
                <a:solidFill>
                  <a:srgbClr val="030E73"/>
                </a:solidFill>
              </a:rPr>
              <a:t>var x: string [20</a:t>
            </a:r>
            <a:r>
              <a:rPr lang="en-US" b="1" dirty="0" smtClean="0">
                <a:solidFill>
                  <a:srgbClr val="030E73"/>
                </a:solidFill>
              </a:rPr>
              <a:t>];</a:t>
            </a:r>
            <a:endParaRPr lang="ru-RU" b="1" dirty="0" smtClean="0">
              <a:solidFill>
                <a:srgbClr val="030E73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30E73"/>
                </a:solidFill>
              </a:rPr>
              <a:t>var x: string [20];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Строка </a:t>
            </a:r>
            <a:r>
              <a:rPr lang="ru-RU" b="1" i="1" dirty="0" smtClean="0">
                <a:solidFill>
                  <a:srgbClr val="030E73"/>
                </a:solidFill>
              </a:rPr>
              <a:t>х</a:t>
            </a:r>
            <a:r>
              <a:rPr lang="ru-RU" dirty="0" smtClean="0"/>
              <a:t> должна быть не более чем из 20 символов. </a:t>
            </a:r>
            <a:endParaRPr lang="en-US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 smtClean="0"/>
              <a:t>она меньше, то будет занимать в памяти столько байтов, сколько знаков она содержит (плюс 1 байт — длина). </a:t>
            </a:r>
            <a:endParaRPr lang="en-US" dirty="0" smtClean="0"/>
          </a:p>
          <a:p>
            <a:pPr algn="just"/>
            <a:r>
              <a:rPr lang="ru-RU" dirty="0" smtClean="0"/>
              <a:t>Поэтому </a:t>
            </a:r>
            <a:r>
              <a:rPr lang="ru-RU" dirty="0" smtClean="0"/>
              <a:t>при вводе строк нет необходимости дополнять их до указанной в описании длины.</a:t>
            </a:r>
            <a:endParaRPr lang="ru-RU" b="1" dirty="0" smtClean="0"/>
          </a:p>
          <a:p>
            <a:pPr algn="just"/>
            <a:r>
              <a:rPr lang="ru-RU" dirty="0" smtClean="0"/>
              <a:t>Для обработки строк используются </a:t>
            </a:r>
            <a:r>
              <a:rPr lang="ru-RU" b="1" dirty="0" smtClean="0">
                <a:solidFill>
                  <a:srgbClr val="FF0000"/>
                </a:solidFill>
              </a:rPr>
              <a:t>специальные операции </a:t>
            </a:r>
            <a:r>
              <a:rPr lang="ru-RU" dirty="0" smtClean="0"/>
              <a:t>и собранные в специальную библиотеку </a:t>
            </a:r>
            <a:r>
              <a:rPr lang="ru-RU" b="1" dirty="0" smtClean="0">
                <a:solidFill>
                  <a:srgbClr val="FF0000"/>
                </a:solidFill>
              </a:rPr>
              <a:t>подпрограммы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smtClean="0"/>
              <a:t>Операции </a:t>
            </a:r>
            <a:r>
              <a:rPr lang="ru-RU" dirty="0" smtClean="0"/>
              <a:t>позволяют работать со строками, как с цельными объектами, а подпрограммы, в основном, — с отдельными символами или частями строк. </a:t>
            </a:r>
            <a:endParaRPr lang="en-US" dirty="0" smtClean="0"/>
          </a:p>
          <a:p>
            <a:pPr algn="just"/>
            <a:r>
              <a:rPr lang="ru-RU" b="1" dirty="0" smtClean="0"/>
              <a:t>Операции </a:t>
            </a:r>
            <a:r>
              <a:rPr lang="ru-RU" b="1" dirty="0" smtClean="0"/>
              <a:t>над строками — это объединение, сравнение и присваивание.</a:t>
            </a:r>
          </a:p>
          <a:p>
            <a:pPr algn="just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Объединение </a:t>
            </a:r>
            <a:r>
              <a:rPr lang="ru-RU" dirty="0" smtClean="0"/>
              <a:t>строк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Объединение строк.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Эта </a:t>
            </a:r>
            <a:r>
              <a:rPr lang="ru-RU" dirty="0" smtClean="0"/>
              <a:t>операция позволяет объединить две строки в одну, присоединив начало второй строки к концу </a:t>
            </a:r>
            <a:r>
              <a:rPr lang="ru-RU" dirty="0" smtClean="0"/>
              <a:t>первой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Объединение </a:t>
            </a:r>
            <a:r>
              <a:rPr lang="ru-RU" dirty="0" smtClean="0"/>
              <a:t>обозначается знаком </a:t>
            </a:r>
            <a:r>
              <a:rPr lang="ru-RU" b="1" dirty="0" smtClean="0">
                <a:solidFill>
                  <a:srgbClr val="FF0000"/>
                </a:solidFill>
              </a:rPr>
              <a:t>«+»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i="1" dirty="0" smtClean="0"/>
              <a:t>Например</a:t>
            </a:r>
            <a:r>
              <a:rPr lang="ru-RU" dirty="0" smtClean="0"/>
              <a:t>:</a:t>
            </a:r>
            <a:endParaRPr lang="ru-RU" b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0180"/>
            <a:ext cx="2640557" cy="152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а+</a:t>
            </a:r>
            <a:r>
              <a:rPr lang="en-US" b="1" i="1" dirty="0" smtClean="0"/>
              <a:t>b</a:t>
            </a:r>
            <a:r>
              <a:rPr lang="ru-RU" b="1" i="1" dirty="0" smtClean="0"/>
              <a:t>&lt;&gt;</a:t>
            </a:r>
            <a:r>
              <a:rPr lang="en-US" b="1" i="1" dirty="0" smtClean="0"/>
              <a:t>b</a:t>
            </a:r>
            <a:r>
              <a:rPr lang="ru-RU" b="1" i="1" dirty="0" smtClean="0"/>
              <a:t>+а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Переменным </a:t>
            </a:r>
            <a:r>
              <a:rPr lang="en-US" b="1" i="1" dirty="0" smtClean="0"/>
              <a:t>x</a:t>
            </a:r>
            <a:r>
              <a:rPr lang="ru-RU" dirty="0" smtClean="0"/>
              <a:t> и </a:t>
            </a:r>
            <a:r>
              <a:rPr lang="ru-RU" b="1" i="1" dirty="0" smtClean="0"/>
              <a:t>у</a:t>
            </a:r>
            <a:r>
              <a:rPr lang="ru-RU" dirty="0" smtClean="0"/>
              <a:t> присваиваются значения строк, а переменной </a:t>
            </a:r>
            <a:r>
              <a:rPr lang="en-US" b="1" i="1" dirty="0" smtClean="0"/>
              <a:t>z</a:t>
            </a:r>
            <a:r>
              <a:rPr lang="ru-RU" dirty="0" smtClean="0"/>
              <a:t> </a:t>
            </a:r>
            <a:r>
              <a:rPr lang="ru-RU" dirty="0" smtClean="0"/>
              <a:t>— результат объединения этих строк в одну: '</a:t>
            </a:r>
            <a:r>
              <a:rPr lang="ru-RU" dirty="0" smtClean="0">
                <a:solidFill>
                  <a:srgbClr val="FF0000"/>
                </a:solidFill>
              </a:rPr>
              <a:t>теплоход</a:t>
            </a:r>
            <a:r>
              <a:rPr lang="ru-RU" dirty="0" smtClean="0"/>
              <a:t>'. При печати строки будет выдано содержимое области памяти, называемой </a:t>
            </a:r>
            <a:r>
              <a:rPr lang="en-US" b="1" i="1" dirty="0" smtClean="0"/>
              <a:t>z</a:t>
            </a:r>
            <a:r>
              <a:rPr lang="ru-RU" dirty="0" smtClean="0"/>
              <a:t>.</a:t>
            </a:r>
            <a:endParaRPr lang="ru-RU" b="1" dirty="0" smtClean="0"/>
          </a:p>
          <a:p>
            <a:pPr algn="just"/>
            <a:r>
              <a:rPr lang="ru-RU" dirty="0" smtClean="0"/>
              <a:t>Очевидно, что операция объединения строк некоммутативная, т. е. для нее </a:t>
            </a:r>
            <a:r>
              <a:rPr lang="ru-RU" b="1" i="1" dirty="0" smtClean="0"/>
              <a:t>а+</a:t>
            </a:r>
            <a:r>
              <a:rPr lang="en-US" b="1" i="1" dirty="0" smtClean="0"/>
              <a:t>b</a:t>
            </a:r>
            <a:r>
              <a:rPr lang="ru-RU" b="1" i="1" dirty="0" smtClean="0"/>
              <a:t>&lt;&gt;</a:t>
            </a:r>
            <a:r>
              <a:rPr lang="en-US" b="1" i="1" dirty="0" smtClean="0"/>
              <a:t>b</a:t>
            </a:r>
            <a:r>
              <a:rPr lang="ru-RU" b="1" i="1" dirty="0" smtClean="0"/>
              <a:t>+а, </a:t>
            </a:r>
            <a:r>
              <a:rPr lang="ru-RU" dirty="0" smtClean="0"/>
              <a:t>поэтому при использовании объединения необходимо предусматривать, с какой стороны к данной строке присоединяется другая: </a:t>
            </a:r>
            <a:r>
              <a:rPr lang="ru-RU" b="1" dirty="0" smtClean="0"/>
              <a:t>слева или справа</a:t>
            </a:r>
            <a:r>
              <a:rPr lang="ru-RU" dirty="0" smtClean="0"/>
              <a:t>.</a:t>
            </a:r>
            <a:endParaRPr lang="ru-RU" b="1" dirty="0" smtClean="0"/>
          </a:p>
          <a:p>
            <a:pPr algn="just"/>
            <a:r>
              <a:rPr lang="ru-RU" dirty="0" smtClean="0"/>
              <a:t>Как и для арифметических операций, для данной операции со строками существует нейтральный элемент, не влияющий на </a:t>
            </a:r>
            <a:r>
              <a:rPr lang="ru-RU" dirty="0" smtClean="0"/>
              <a:t>ее </a:t>
            </a:r>
            <a:r>
              <a:rPr lang="ru-RU" dirty="0" smtClean="0"/>
              <a:t>результат. Это — строка нулевой длины (</a:t>
            </a:r>
            <a:r>
              <a:rPr lang="ru-RU" b="1" i="1" dirty="0" smtClean="0"/>
              <a:t>пустая строка</a:t>
            </a:r>
            <a:r>
              <a:rPr lang="ru-RU" dirty="0" smtClean="0"/>
              <a:t>), обозначаемая двумя рядом стоящими апострофами </a:t>
            </a:r>
            <a:r>
              <a:rPr lang="ru-RU" dirty="0" smtClean="0">
                <a:solidFill>
                  <a:srgbClr val="FF0000"/>
                </a:solidFill>
              </a:rPr>
              <a:t>(")</a:t>
            </a:r>
            <a:r>
              <a:rPr lang="ru-RU" dirty="0" smtClean="0"/>
              <a:t>. Такую строку можно присоединить к любой строке слева или справа и строка не изменится.</a:t>
            </a:r>
            <a:endParaRPr lang="ru-RU" b="1" dirty="0" smtClean="0"/>
          </a:p>
          <a:p>
            <a:pPr algn="just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Сравнение строк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Для строк используются такие же операции отношения, как и для чисел, но они имеют несколько другой смысл.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 smtClean="0"/>
              <a:t>строки сравнивать на «равно» (</a:t>
            </a:r>
            <a:r>
              <a:rPr lang="ru-RU" b="1" dirty="0" smtClean="0">
                <a:solidFill>
                  <a:srgbClr val="FF0000"/>
                </a:solidFill>
              </a:rPr>
              <a:t>=</a:t>
            </a:r>
            <a:r>
              <a:rPr lang="ru-RU" dirty="0" smtClean="0"/>
              <a:t>), то выполнение равенства означает </a:t>
            </a:r>
            <a:r>
              <a:rPr lang="ru-RU" b="1" dirty="0" smtClean="0"/>
              <a:t>посимвольное совпадение строк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Соответственно </a:t>
            </a:r>
            <a:r>
              <a:rPr lang="ru-RU" dirty="0" smtClean="0"/>
              <a:t>«не равно» (</a:t>
            </a:r>
            <a:r>
              <a:rPr lang="ru-RU" b="1" dirty="0" smtClean="0">
                <a:solidFill>
                  <a:srgbClr val="FF0000"/>
                </a:solidFill>
              </a:rPr>
              <a:t>&lt; &gt;</a:t>
            </a:r>
            <a:r>
              <a:rPr lang="ru-RU" dirty="0" smtClean="0"/>
              <a:t>) означает </a:t>
            </a:r>
            <a:r>
              <a:rPr lang="ru-RU" b="1" dirty="0" smtClean="0"/>
              <a:t>несовпадение хотя бы в одном знаке. </a:t>
            </a:r>
            <a:endParaRPr lang="ru-RU" b="1" dirty="0" smtClean="0"/>
          </a:p>
          <a:p>
            <a:pPr algn="just"/>
            <a:r>
              <a:rPr lang="ru-RU" dirty="0" smtClean="0"/>
              <a:t>Остальные </a:t>
            </a:r>
            <a:r>
              <a:rPr lang="ru-RU" dirty="0" smtClean="0"/>
              <a:t>отношения (</a:t>
            </a:r>
            <a:r>
              <a:rPr lang="ru-RU" b="1" dirty="0" smtClean="0">
                <a:solidFill>
                  <a:srgbClr val="FF0000"/>
                </a:solidFill>
              </a:rPr>
              <a:t>&lt;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&gt;</a:t>
            </a:r>
            <a:r>
              <a:rPr lang="ru-RU" dirty="0" smtClean="0"/>
              <a:t>) относятся к длинам строк, т. е. сравниваются не символы строк, а их количества.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 smtClean="0"/>
              <a:t>записать: </a:t>
            </a:r>
            <a:r>
              <a:rPr lang="ru-RU" dirty="0" smtClean="0"/>
              <a:t>‘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ru-RU" i="1" dirty="0" smtClean="0"/>
              <a:t>' </a:t>
            </a:r>
            <a:r>
              <a:rPr lang="ru-RU" i="1" dirty="0" smtClean="0"/>
              <a:t>&lt; </a:t>
            </a:r>
            <a:r>
              <a:rPr lang="ru-RU" dirty="0" smtClean="0"/>
              <a:t>‘</a:t>
            </a:r>
            <a:r>
              <a:rPr lang="en-US" b="1" i="1" dirty="0" smtClean="0">
                <a:solidFill>
                  <a:srgbClr val="FF0000"/>
                </a:solidFill>
              </a:rPr>
              <a:t>b</a:t>
            </a:r>
            <a:r>
              <a:rPr lang="ru-RU" i="1" dirty="0" smtClean="0"/>
              <a:t>' </a:t>
            </a:r>
            <a:r>
              <a:rPr lang="ru-RU" i="1" dirty="0" smtClean="0"/>
              <a:t>+ </a:t>
            </a:r>
            <a:r>
              <a:rPr lang="ru-RU" dirty="0" smtClean="0"/>
              <a:t>‘</a:t>
            </a:r>
            <a:r>
              <a:rPr lang="en-US" b="1" i="1" dirty="0" smtClean="0">
                <a:solidFill>
                  <a:srgbClr val="FF0000"/>
                </a:solidFill>
              </a:rPr>
              <a:t>c</a:t>
            </a:r>
            <a:r>
              <a:rPr lang="ru-RU" dirty="0" smtClean="0"/>
              <a:t>', </a:t>
            </a:r>
            <a:r>
              <a:rPr lang="ru-RU" dirty="0" smtClean="0"/>
              <a:t>то сначала выполнится </a:t>
            </a:r>
            <a:r>
              <a:rPr lang="ru-RU" b="1" dirty="0" smtClean="0"/>
              <a:t>объединение</a:t>
            </a:r>
            <a:r>
              <a:rPr lang="ru-RU" dirty="0" smtClean="0"/>
              <a:t> </a:t>
            </a:r>
            <a:r>
              <a:rPr lang="ru-RU" b="1" dirty="0" smtClean="0"/>
              <a:t>строк</a:t>
            </a:r>
            <a:r>
              <a:rPr lang="ru-RU" dirty="0" smtClean="0"/>
              <a:t> (эта операция имеет более высокий приоритет), а затем </a:t>
            </a:r>
            <a:r>
              <a:rPr lang="ru-RU" b="1" dirty="0" smtClean="0"/>
              <a:t>сравнение</a:t>
            </a:r>
            <a:r>
              <a:rPr lang="ru-RU" dirty="0" smtClean="0"/>
              <a:t> </a:t>
            </a:r>
            <a:r>
              <a:rPr lang="ru-RU" b="1" dirty="0" smtClean="0"/>
              <a:t>длин</a:t>
            </a:r>
            <a:r>
              <a:rPr lang="ru-RU" dirty="0" smtClean="0"/>
              <a:t>. </a:t>
            </a:r>
            <a:r>
              <a:rPr lang="ru-RU" dirty="0" smtClean="0"/>
              <a:t>В </a:t>
            </a:r>
            <a:r>
              <a:rPr lang="ru-RU" dirty="0" smtClean="0"/>
              <a:t>данном случае условие удовлетворяется, так как строка из одного символа меньше (по длине), чем строка из двух символов.</a:t>
            </a:r>
            <a:endParaRPr lang="ru-RU" b="1" dirty="0" smtClean="0"/>
          </a:p>
          <a:p>
            <a:pPr algn="just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Присваивание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Оператор присваивания для строковых данных имеет вид:</a:t>
            </a:r>
            <a:endParaRPr lang="ru-RU" b="1" dirty="0" smtClean="0"/>
          </a:p>
          <a:p>
            <a:pPr marL="1071563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Имя_строковой_переменной:= строковое выражение</a:t>
            </a:r>
            <a:r>
              <a:rPr lang="ru-RU" b="1" dirty="0" smtClean="0"/>
              <a:t>;</a:t>
            </a:r>
          </a:p>
          <a:p>
            <a:pPr algn="just"/>
            <a:r>
              <a:rPr lang="ru-RU" dirty="0" smtClean="0"/>
              <a:t>Имя строковой переменной может быть простое или с индексом (элементом массива строк). </a:t>
            </a:r>
            <a:endParaRPr lang="en-US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 smtClean="0"/>
              <a:t>в результате выполнения всех операций строкового выражения получается строка, длина которой превышает длину в описании переменной, стоящей слева от знака присваивания, то такая строка укорачивается справа до допустимой длины.</a:t>
            </a:r>
            <a:endParaRPr lang="ru-RU" b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ru-RU" dirty="0" smtClean="0"/>
              <a:t>В результате работы этой программы будет напечатано слово «</a:t>
            </a:r>
            <a:r>
              <a:rPr lang="ru-RU" dirty="0" smtClean="0">
                <a:solidFill>
                  <a:srgbClr val="FF0000"/>
                </a:solidFill>
              </a:rPr>
              <a:t>мимоза</a:t>
            </a:r>
            <a:r>
              <a:rPr lang="ru-RU" dirty="0" smtClean="0"/>
              <a:t>». </a:t>
            </a:r>
            <a:endParaRPr lang="en-US" dirty="0" smtClean="0"/>
          </a:p>
          <a:p>
            <a:r>
              <a:rPr lang="ru-RU" dirty="0" smtClean="0"/>
              <a:t>Поэтому </a:t>
            </a:r>
            <a:r>
              <a:rPr lang="ru-RU" dirty="0" smtClean="0"/>
              <a:t>допустимая длина </a:t>
            </a:r>
            <a:r>
              <a:rPr lang="ru-RU" b="1" i="1" dirty="0" smtClean="0"/>
              <a:t>х</a:t>
            </a:r>
            <a:r>
              <a:rPr lang="ru-RU" dirty="0" smtClean="0"/>
              <a:t> — 6 символов, значение выражения справа от присваивания «мимозабоченный» сократится до «мимоза», остальные символы будут отброшены.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84784"/>
            <a:ext cx="307670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Длина строки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 </a:t>
            </a:r>
            <a:r>
              <a:rPr lang="ru-RU" dirty="0" smtClean="0"/>
              <a:t>Функция длины строки выдает количество символов строки:</a:t>
            </a:r>
            <a:endParaRPr lang="ru-RU" b="1" dirty="0" smtClean="0"/>
          </a:p>
          <a:p>
            <a:pPr marL="1071563">
              <a:buNone/>
            </a:pPr>
            <a:r>
              <a:rPr lang="ru-RU" b="1" dirty="0" smtClean="0">
                <a:solidFill>
                  <a:srgbClr val="FF0000"/>
                </a:solidFill>
              </a:rPr>
              <a:t>length</a:t>
            </a:r>
            <a:r>
              <a:rPr lang="ru-RU" dirty="0" smtClean="0">
                <a:solidFill>
                  <a:srgbClr val="FF0000"/>
                </a:solidFill>
              </a:rPr>
              <a:t> (строковое</a:t>
            </a:r>
            <a:r>
              <a:rPr lang="en-US" dirty="0" smtClean="0">
                <a:solidFill>
                  <a:srgbClr val="FF0000"/>
                </a:solidFill>
              </a:rPr>
              <a:t>_</a:t>
            </a:r>
            <a:r>
              <a:rPr lang="ru-RU" dirty="0" smtClean="0">
                <a:solidFill>
                  <a:srgbClr val="FF0000"/>
                </a:solidFill>
              </a:rPr>
              <a:t>выражение)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Например: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115310"/>
            <a:ext cx="5781169" cy="211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</a:t>
            </a:r>
            <a:r>
              <a:rPr lang="en-US" dirty="0" smtClean="0"/>
              <a:t>E29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программе Е29 используется </a:t>
            </a:r>
            <a:r>
              <a:rPr lang="ru-RU" b="1" dirty="0" smtClean="0"/>
              <a:t>вывод с форматированием результата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r>
              <a:rPr lang="ru-RU" dirty="0" smtClean="0"/>
              <a:t>Первый </a:t>
            </a:r>
            <a:r>
              <a:rPr lang="ru-RU" dirty="0" smtClean="0"/>
              <a:t>раз формат (</a:t>
            </a:r>
            <a:r>
              <a:rPr lang="ru-RU" b="1" dirty="0" smtClean="0">
                <a:solidFill>
                  <a:srgbClr val="FF0000"/>
                </a:solidFill>
              </a:rPr>
              <a:t>:25</a:t>
            </a:r>
            <a:r>
              <a:rPr lang="ru-RU" dirty="0" smtClean="0"/>
              <a:t>) указан подле строки, выводимой на экран (</a:t>
            </a:r>
            <a:r>
              <a:rPr lang="ru-RU" b="1" dirty="0" smtClean="0">
                <a:solidFill>
                  <a:srgbClr val="FF0000"/>
                </a:solidFill>
              </a:rPr>
              <a:t>'длина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первой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строки</a:t>
            </a:r>
            <a:r>
              <a:rPr lang="ru-RU" dirty="0" smtClean="0"/>
              <a:t>'). </a:t>
            </a:r>
            <a:endParaRPr lang="en-US" dirty="0" smtClean="0"/>
          </a:p>
          <a:p>
            <a:pPr algn="just"/>
            <a:r>
              <a:rPr lang="ru-RU" dirty="0" smtClean="0"/>
              <a:t>Это </a:t>
            </a:r>
            <a:r>
              <a:rPr lang="ru-RU" dirty="0" smtClean="0"/>
              <a:t>означает, что для данной строки отводится 25 позиций экрана, а поскольку выводимый текст короче (20 символов), он дополнится вначале пробелами, т. е. окажется </a:t>
            </a:r>
            <a:r>
              <a:rPr lang="ru-RU" dirty="0" smtClean="0"/>
              <a:t>правоуста</a:t>
            </a:r>
            <a:r>
              <a:rPr lang="en-US" dirty="0" smtClean="0"/>
              <a:t>- </a:t>
            </a:r>
            <a:r>
              <a:rPr lang="ru-RU" dirty="0" smtClean="0"/>
              <a:t>новленным </a:t>
            </a:r>
            <a:r>
              <a:rPr lang="ru-RU" dirty="0" smtClean="0"/>
              <a:t>в отведенном ему поле. </a:t>
            </a:r>
            <a:endParaRPr lang="en-US" dirty="0" smtClean="0"/>
          </a:p>
          <a:p>
            <a:pPr algn="just"/>
            <a:r>
              <a:rPr lang="ru-RU" dirty="0" smtClean="0"/>
              <a:t>Аналогично </a:t>
            </a:r>
            <a:r>
              <a:rPr lang="ru-RU" dirty="0" smtClean="0"/>
              <a:t>расположатся в предназначенном для них месте экрана целые числа — длины строк. Таким образом, результат работы программы будет иметь вид</a:t>
            </a:r>
            <a:r>
              <a:rPr lang="ru-RU" dirty="0" smtClean="0"/>
              <a:t>: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4221088"/>
            <a:ext cx="4038600" cy="19050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 помощью форматирования можно располагать выводимые данные в столбцах, строить на экране дисплея таблицы.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18</a:t>
            </a:fld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877272"/>
            <a:ext cx="3024336" cy="44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800"/>
            <a:ext cx="4572000" cy="167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4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/>
              <a:t>Копирование </a:t>
            </a:r>
            <a:r>
              <a:rPr lang="ru-RU" dirty="0" smtClean="0"/>
              <a:t>строки или ее </a:t>
            </a:r>
            <a:r>
              <a:rPr lang="ru-RU" dirty="0" smtClean="0"/>
              <a:t>части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Функция копирования называется также «</a:t>
            </a:r>
            <a:r>
              <a:rPr lang="ru-RU" dirty="0" smtClean="0">
                <a:solidFill>
                  <a:srgbClr val="FF0000"/>
                </a:solidFill>
              </a:rPr>
              <a:t>вырезкой</a:t>
            </a:r>
            <a:r>
              <a:rPr lang="ru-RU" dirty="0" smtClean="0"/>
              <a:t>». </a:t>
            </a:r>
            <a:endParaRPr lang="en-US" dirty="0" smtClean="0"/>
          </a:p>
          <a:p>
            <a:pPr algn="just"/>
            <a:r>
              <a:rPr lang="ru-RU" dirty="0" smtClean="0"/>
              <a:t>Она </a:t>
            </a:r>
            <a:r>
              <a:rPr lang="ru-RU" dirty="0" smtClean="0"/>
              <a:t>позволяет скопировать одну область памяти в другую. </a:t>
            </a:r>
            <a:endParaRPr lang="en-US" dirty="0" smtClean="0"/>
          </a:p>
          <a:p>
            <a:pPr algn="just"/>
            <a:r>
              <a:rPr lang="ru-RU" dirty="0" smtClean="0"/>
              <a:t>Для </a:t>
            </a:r>
            <a:r>
              <a:rPr lang="ru-RU" dirty="0" smtClean="0"/>
              <a:t>копирования необходимо указать строковое выражение, из значения которого выделяется часть, а также начальный номер символа и количество символов копируемой части:</a:t>
            </a:r>
            <a:endParaRPr lang="ru-RU" b="1" dirty="0" smtClean="0"/>
          </a:p>
          <a:p>
            <a:pPr marL="357188" indent="14288" algn="just">
              <a:buNone/>
            </a:pPr>
            <a:r>
              <a:rPr lang="ru-RU" b="1" dirty="0" smtClean="0">
                <a:solidFill>
                  <a:srgbClr val="030E73"/>
                </a:solidFill>
              </a:rPr>
              <a:t>сору</a:t>
            </a:r>
            <a:r>
              <a:rPr lang="ru-RU" b="1" dirty="0" smtClean="0">
                <a:solidFill>
                  <a:srgbClr val="FF0000"/>
                </a:solidFill>
              </a:rPr>
              <a:t> (</a:t>
            </a:r>
            <a:r>
              <a:rPr lang="ru-RU" sz="2000" dirty="0" smtClean="0">
                <a:solidFill>
                  <a:srgbClr val="FF0000"/>
                </a:solidFill>
              </a:rPr>
              <a:t>строковое_выражение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dirty="0" smtClean="0">
                <a:solidFill>
                  <a:srgbClr val="FF0000"/>
                </a:solidFill>
              </a:rPr>
              <a:t>нач_номер_символа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dirty="0" smtClean="0">
                <a:solidFill>
                  <a:srgbClr val="FF0000"/>
                </a:solidFill>
              </a:rPr>
              <a:t>кол-во_символов</a:t>
            </a:r>
            <a:r>
              <a:rPr lang="ru-RU" sz="2000" b="1" dirty="0" smtClean="0">
                <a:solidFill>
                  <a:srgbClr val="FF0000"/>
                </a:solidFill>
              </a:rPr>
              <a:t>)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i="1" dirty="0" smtClean="0"/>
              <a:t>Например</a:t>
            </a:r>
            <a:r>
              <a:rPr lang="ru-RU" dirty="0" smtClean="0"/>
              <a:t>, результатом работы функции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solidFill>
                  <a:srgbClr val="030E73"/>
                </a:solidFill>
              </a:rPr>
              <a:t>сору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'информатика</a:t>
            </a:r>
            <a:r>
              <a:rPr lang="ru-RU" dirty="0" smtClean="0"/>
              <a:t>', 3, 5) будет слово </a:t>
            </a:r>
            <a:r>
              <a:rPr lang="ru-RU" dirty="0" smtClean="0">
                <a:solidFill>
                  <a:srgbClr val="FF0000"/>
                </a:solidFill>
              </a:rPr>
              <a:t>'форма</a:t>
            </a:r>
            <a:r>
              <a:rPr lang="ru-RU" dirty="0" smtClean="0"/>
              <a:t>'.</a:t>
            </a:r>
            <a:endParaRPr lang="ru-RU" b="1" dirty="0" smtClean="0"/>
          </a:p>
          <a:p>
            <a:pPr algn="just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1" y="4406900"/>
            <a:ext cx="7566051" cy="1362075"/>
          </a:xfrm>
        </p:spPr>
        <p:txBody>
          <a:bodyPr/>
          <a:lstStyle/>
          <a:p>
            <a:r>
              <a:rPr lang="ru-RU" dirty="0" smtClean="0"/>
              <a:t>Обработка строк в Паскале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</a:t>
            </a:r>
            <a:r>
              <a:rPr lang="ru-RU" dirty="0" smtClean="0"/>
              <a:t>11.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7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</a:t>
            </a:r>
            <a:r>
              <a:rPr lang="ru-RU" dirty="0" smtClean="0"/>
              <a:t>второй версии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программы </a:t>
            </a:r>
            <a:r>
              <a:rPr lang="ru-RU" b="1" dirty="0" smtClean="0"/>
              <a:t>обращения </a:t>
            </a:r>
            <a:r>
              <a:rPr lang="ru-RU" b="1" dirty="0" smtClean="0"/>
              <a:t>слова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Применим данную функцию для разработки второй версии </a:t>
            </a:r>
            <a:r>
              <a:rPr lang="ru-RU" b="1" dirty="0" smtClean="0"/>
              <a:t>программы обращения слова.</a:t>
            </a:r>
            <a:r>
              <a:rPr lang="ru-RU" dirty="0" smtClean="0"/>
              <a:t> </a:t>
            </a:r>
            <a:endParaRPr lang="en-US" dirty="0" smtClean="0"/>
          </a:p>
          <a:p>
            <a:pPr algn="just"/>
            <a:r>
              <a:rPr lang="ru-RU" dirty="0" smtClean="0"/>
              <a:t>Будем </a:t>
            </a:r>
            <a:r>
              <a:rPr lang="ru-RU" dirty="0" smtClean="0"/>
              <a:t>обрабатывать слово, выделяя из него буквы и присоединяя к результату слева. </a:t>
            </a:r>
            <a:endParaRPr lang="en-US" dirty="0" smtClean="0"/>
          </a:p>
          <a:p>
            <a:pPr algn="just"/>
            <a:r>
              <a:rPr lang="ru-RU" dirty="0" smtClean="0"/>
              <a:t>Переменной </a:t>
            </a:r>
            <a:r>
              <a:rPr lang="ru-RU" b="1" i="1" dirty="0" smtClean="0"/>
              <a:t>у</a:t>
            </a:r>
            <a:r>
              <a:rPr lang="ru-RU" dirty="0" smtClean="0"/>
              <a:t>, содержащей результат, сначала присваивается значение пустой строки. </a:t>
            </a:r>
            <a:endParaRPr lang="en-US" dirty="0" smtClean="0"/>
          </a:p>
          <a:p>
            <a:pPr algn="just"/>
            <a:r>
              <a:rPr lang="ru-RU" dirty="0" smtClean="0"/>
              <a:t>Переменная </a:t>
            </a:r>
            <a:r>
              <a:rPr lang="ru-RU" dirty="0" smtClean="0"/>
              <a:t>цикла изменяет свои значения </a:t>
            </a:r>
            <a:r>
              <a:rPr lang="ru-RU" b="1" dirty="0" smtClean="0"/>
              <a:t>от 1</a:t>
            </a:r>
            <a:r>
              <a:rPr lang="ru-RU" dirty="0" smtClean="0"/>
              <a:t> (первого символа слова) </a:t>
            </a:r>
            <a:r>
              <a:rPr lang="ru-RU" b="1" dirty="0" smtClean="0"/>
              <a:t>до длины вводимой строки</a:t>
            </a:r>
            <a:r>
              <a:rPr lang="ru-RU" dirty="0" smtClean="0"/>
              <a:t> (номера последнего символа слова).</a:t>
            </a:r>
            <a:endParaRPr lang="ru-RU" b="1" dirty="0" smtClean="0"/>
          </a:p>
          <a:p>
            <a:pPr algn="just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21</a:t>
            </a:fld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389044"/>
            <a:ext cx="4982446" cy="239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подстроки в строке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Функция поиска определяет, с какой позиции (номера символа) одна строка (подстрока) содержится в другой (данной строке).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/>
              <a:t>такое вхождение подстроки в строку имеет место, то </a:t>
            </a:r>
            <a:r>
              <a:rPr lang="ru-RU" dirty="0" smtClean="0">
                <a:solidFill>
                  <a:srgbClr val="FF0000"/>
                </a:solidFill>
              </a:rPr>
              <a:t>результат</a:t>
            </a:r>
            <a:r>
              <a:rPr lang="ru-RU" dirty="0" smtClean="0"/>
              <a:t> работы функции — </a:t>
            </a:r>
            <a:r>
              <a:rPr lang="ru-RU" dirty="0" smtClean="0">
                <a:solidFill>
                  <a:srgbClr val="FF0000"/>
                </a:solidFill>
              </a:rPr>
              <a:t>номер символа в исходной строке</a:t>
            </a:r>
            <a:r>
              <a:rPr lang="ru-RU" dirty="0" smtClean="0"/>
              <a:t>, с которого начинается подстрока.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>
                <a:solidFill>
                  <a:srgbClr val="FF0000"/>
                </a:solidFill>
              </a:rPr>
              <a:t>вхождения нет</a:t>
            </a:r>
            <a:r>
              <a:rPr lang="ru-RU" dirty="0" smtClean="0"/>
              <a:t>, то </a:t>
            </a:r>
            <a:r>
              <a:rPr lang="ru-RU" dirty="0" smtClean="0">
                <a:solidFill>
                  <a:srgbClr val="FF0000"/>
                </a:solidFill>
              </a:rPr>
              <a:t>результат</a:t>
            </a:r>
            <a:r>
              <a:rPr lang="ru-RU" dirty="0" smtClean="0"/>
              <a:t> — </a:t>
            </a:r>
            <a:r>
              <a:rPr lang="ru-RU" dirty="0" smtClean="0">
                <a:solidFill>
                  <a:srgbClr val="FF0000"/>
                </a:solidFill>
              </a:rPr>
              <a:t>нуль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Аргументы </a:t>
            </a:r>
            <a:r>
              <a:rPr lang="ru-RU" dirty="0" smtClean="0"/>
              <a:t>функции могут быть строковыми выражениями, </a:t>
            </a:r>
            <a:r>
              <a:rPr lang="ru-RU" b="1" dirty="0" smtClean="0">
                <a:solidFill>
                  <a:srgbClr val="030E73"/>
                </a:solidFill>
              </a:rPr>
              <a:t>pos</a:t>
            </a:r>
            <a:r>
              <a:rPr lang="ru-RU" dirty="0" smtClean="0">
                <a:solidFill>
                  <a:srgbClr val="030E73"/>
                </a:solidFill>
              </a:rPr>
              <a:t>(подстрока, исходная строка)</a:t>
            </a:r>
            <a:endParaRPr lang="ru-RU" b="1" dirty="0" smtClean="0">
              <a:solidFill>
                <a:srgbClr val="030E73"/>
              </a:solidFill>
            </a:endParaRPr>
          </a:p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Вставка в строку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одну строку можно вставить другую строку, указав номер символа, начиная с которого осуществляется вставка. </a:t>
            </a:r>
            <a:endParaRPr lang="ru-RU" dirty="0" smtClean="0"/>
          </a:p>
          <a:p>
            <a:pPr algn="just"/>
            <a:r>
              <a:rPr lang="ru-RU" b="1" dirty="0" smtClean="0"/>
              <a:t>Входные</a:t>
            </a:r>
            <a:r>
              <a:rPr lang="ru-RU" dirty="0" smtClean="0"/>
              <a:t> </a:t>
            </a:r>
            <a:r>
              <a:rPr lang="ru-RU" dirty="0" smtClean="0"/>
              <a:t>данные процедуры — </a:t>
            </a:r>
            <a:r>
              <a:rPr lang="ru-RU" dirty="0" smtClean="0">
                <a:solidFill>
                  <a:srgbClr val="030E73"/>
                </a:solidFill>
              </a:rPr>
              <a:t>вставляемая строка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30E73"/>
                </a:solidFill>
              </a:rPr>
              <a:t>исходная строка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030E73"/>
                </a:solidFill>
              </a:rPr>
              <a:t>целочисленное выражение</a:t>
            </a:r>
            <a:r>
              <a:rPr lang="ru-RU" dirty="0" smtClean="0"/>
              <a:t>, задающее позицию вставки. </a:t>
            </a:r>
            <a:endParaRPr lang="ru-RU" dirty="0" smtClean="0"/>
          </a:p>
          <a:p>
            <a:pPr algn="just"/>
            <a:r>
              <a:rPr lang="ru-RU" dirty="0" smtClean="0"/>
              <a:t>Строки </a:t>
            </a:r>
            <a:r>
              <a:rPr lang="ru-RU" dirty="0" smtClean="0"/>
              <a:t>также могут быть заданы строковыми выражениями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Результат </a:t>
            </a:r>
            <a:r>
              <a:rPr lang="ru-RU" dirty="0" smtClean="0"/>
              <a:t>работы процедуры помещается в исходную строку, строка при этом «расширяется». 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 smtClean="0"/>
              <a:t>длина вставки совместно с длиной исходной строки превышает допустимую длину исходной строки, то вставка укорачивается справа до допустимой длины.</a:t>
            </a:r>
            <a:endParaRPr lang="ru-RU" b="1" dirty="0" smtClean="0"/>
          </a:p>
          <a:p>
            <a:pPr algn="just"/>
            <a:r>
              <a:rPr lang="en-US" b="1" dirty="0" smtClean="0">
                <a:solidFill>
                  <a:srgbClr val="030E73"/>
                </a:solidFill>
              </a:rPr>
              <a:t>I</a:t>
            </a:r>
            <a:r>
              <a:rPr lang="ru-RU" b="1" dirty="0" smtClean="0">
                <a:solidFill>
                  <a:srgbClr val="030E73"/>
                </a:solidFill>
              </a:rPr>
              <a:t>nsert </a:t>
            </a:r>
            <a:r>
              <a:rPr lang="ru-RU" dirty="0" smtClean="0">
                <a:solidFill>
                  <a:srgbClr val="030E73"/>
                </a:solidFill>
              </a:rPr>
              <a:t>(</a:t>
            </a:r>
            <a:r>
              <a:rPr lang="ru-RU" dirty="0" smtClean="0">
                <a:solidFill>
                  <a:srgbClr val="030E73"/>
                </a:solidFill>
              </a:rPr>
              <a:t>вставляемая строка, исходная строка, целочисленное выражение);</a:t>
            </a:r>
            <a:endParaRPr lang="ru-RU" b="1" dirty="0" smtClean="0">
              <a:solidFill>
                <a:srgbClr val="030E73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Удаление части строки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Часть строки можно удалить, строка при этом «сжимается». Для удаления необходимо указать строку (в виде строкового выражения), начальный номер удаляемой части строки, количество удаляемых символов. Процедура удаления вызывается следующим образом:</a:t>
            </a:r>
            <a:endParaRPr lang="ru-RU" b="1" dirty="0" smtClean="0"/>
          </a:p>
          <a:p>
            <a:pPr marL="1071563">
              <a:buNone/>
            </a:pPr>
            <a:r>
              <a:rPr lang="ru-RU" b="1" dirty="0" smtClean="0">
                <a:solidFill>
                  <a:srgbClr val="030E73"/>
                </a:solidFill>
              </a:rPr>
              <a:t>delete</a:t>
            </a:r>
            <a:r>
              <a:rPr lang="ru-RU" dirty="0" smtClean="0"/>
              <a:t> (строка, начальный номер, количество символов);</a:t>
            </a:r>
            <a:endParaRPr lang="ru-RU" b="1" dirty="0" smtClean="0"/>
          </a:p>
          <a:p>
            <a:r>
              <a:rPr lang="ru-RU" dirty="0" smtClean="0"/>
              <a:t> Рассмотрим пример замены буквы в слове. Сделаем из слова «форма» слово «фирма».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24</a:t>
            </a:fld>
            <a:endParaRPr lang="ru-RU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509120"/>
            <a:ext cx="5118283" cy="17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программы пословного перевода с английскою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Пусть требуется построить программу-переводчик, которая бы, не учитывая правил грамматики, просто переводила каждое слово вводимого предложения. </a:t>
            </a:r>
            <a:endParaRPr lang="ru-RU" dirty="0" smtClean="0"/>
          </a:p>
          <a:p>
            <a:r>
              <a:rPr lang="ru-RU" dirty="0" smtClean="0"/>
              <a:t>Поскольку </a:t>
            </a:r>
            <a:r>
              <a:rPr lang="ru-RU" dirty="0" smtClean="0"/>
              <a:t>программа демонстрационная, словари небольшие, содержат по 10 слов.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 smtClean="0"/>
              <a:t>в случае расширения словарей программу можно использовать и для реального пословного перевода. </a:t>
            </a:r>
            <a:endParaRPr lang="ru-RU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выделения </a:t>
            </a:r>
            <a:r>
              <a:rPr lang="ru-RU" dirty="0" smtClean="0"/>
              <a:t>слов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Идея </a:t>
            </a:r>
            <a:r>
              <a:rPr lang="ru-RU" dirty="0" smtClean="0"/>
              <a:t>выделения слов из вводимого предложения основана на том, что слова разделяются, как обычно, пробелами и слово между двумя пробелами вырезается. </a:t>
            </a:r>
            <a:endParaRPr lang="ru-RU" dirty="0" smtClean="0"/>
          </a:p>
          <a:p>
            <a:r>
              <a:rPr lang="ru-RU" dirty="0" smtClean="0"/>
              <a:t>Далее </a:t>
            </a:r>
            <a:r>
              <a:rPr lang="ru-RU" dirty="0" smtClean="0"/>
              <a:t>происходит обращение к словарю и ищется совпадение выделенного слова со словами словаря.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обнаружении совпадения печатается слово из словаря переводов с тем же индексом элемента, как и в исходном словаре английских слов. </a:t>
            </a:r>
            <a:endParaRPr lang="ru-RU" dirty="0" smtClean="0"/>
          </a:p>
          <a:p>
            <a:r>
              <a:rPr lang="ru-RU" dirty="0" smtClean="0"/>
              <a:t>Такая </a:t>
            </a:r>
            <a:r>
              <a:rPr lang="ru-RU" dirty="0" smtClean="0"/>
              <a:t>идея поиска может быть использована и в других таблицах, когда, например, по названию химического элемента ищется его масса</a:t>
            </a:r>
            <a:r>
              <a:rPr lang="ru-RU" dirty="0" smtClean="0"/>
              <a:t>.</a:t>
            </a:r>
            <a:endParaRPr lang="ru-RU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Рассмотрим этапы выполнения программы на примере перевода предложения «</a:t>
            </a:r>
            <a:r>
              <a:rPr lang="ru-RU" i="1" dirty="0" smtClean="0">
                <a:solidFill>
                  <a:srgbClr val="FF0000"/>
                </a:solidFill>
              </a:rPr>
              <a:t>I</a:t>
            </a:r>
            <a:r>
              <a:rPr lang="en-US" i="1" dirty="0" smtClean="0">
                <a:solidFill>
                  <a:srgbClr val="FF0000"/>
                </a:solidFill>
              </a:rPr>
              <a:t> like a cat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 smtClean="0"/>
              <a:t>выделения слов из предложения будем использовать два указателя. </a:t>
            </a:r>
            <a:endParaRPr lang="ru-RU" dirty="0" smtClean="0"/>
          </a:p>
          <a:p>
            <a:pPr lvl="1" algn="just"/>
            <a:r>
              <a:rPr lang="ru-RU" dirty="0" smtClean="0"/>
              <a:t>Первый </a:t>
            </a:r>
            <a:r>
              <a:rPr lang="ru-RU" dirty="0" smtClean="0"/>
              <a:t>из них — переменная </a:t>
            </a:r>
            <a:r>
              <a:rPr lang="en-US" b="1" i="1" dirty="0" smtClean="0"/>
              <a:t>m</a:t>
            </a:r>
            <a:r>
              <a:rPr lang="ru-RU" dirty="0" smtClean="0"/>
              <a:t>, ее значение всегда </a:t>
            </a:r>
            <a:r>
              <a:rPr lang="ru-RU" b="1" i="1" dirty="0" smtClean="0"/>
              <a:t>1</a:t>
            </a:r>
            <a:r>
              <a:rPr lang="ru-RU" dirty="0" smtClean="0"/>
              <a:t>, так как она указывает на первый символ вырезаемого (копируемого) из предложения слова. </a:t>
            </a:r>
            <a:endParaRPr lang="ru-RU" dirty="0" smtClean="0"/>
          </a:p>
          <a:p>
            <a:pPr lvl="1" algn="just"/>
            <a:r>
              <a:rPr lang="ru-RU" dirty="0" smtClean="0"/>
              <a:t>Второй </a:t>
            </a:r>
            <a:r>
              <a:rPr lang="ru-RU" dirty="0" smtClean="0"/>
              <a:t>указатель — значение переменной </a:t>
            </a:r>
            <a:r>
              <a:rPr lang="en-US" b="1" i="1" dirty="0" smtClean="0"/>
              <a:t>k</a:t>
            </a:r>
            <a:r>
              <a:rPr lang="ru-RU" dirty="0" smtClean="0"/>
              <a:t> — всегда показывает на позицию пробела за выделяемым словом, являясь его </a:t>
            </a:r>
            <a:r>
              <a:rPr lang="ru-RU" dirty="0" smtClean="0"/>
              <a:t>номером.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Для </a:t>
            </a:r>
            <a:r>
              <a:rPr lang="ru-RU" dirty="0" smtClean="0"/>
              <a:t>первого слова предложения первое значение переменной </a:t>
            </a:r>
            <a:r>
              <a:rPr lang="en-US" b="1" i="1" dirty="0" smtClean="0"/>
              <a:t>k</a:t>
            </a:r>
            <a:r>
              <a:rPr lang="ru-RU" dirty="0" smtClean="0"/>
              <a:t> — это </a:t>
            </a:r>
            <a:r>
              <a:rPr lang="ru-RU" b="1" i="1" dirty="0" smtClean="0"/>
              <a:t>2</a:t>
            </a:r>
            <a:r>
              <a:rPr lang="ru-RU" b="1" i="1" dirty="0" smtClean="0"/>
              <a:t>.</a:t>
            </a:r>
          </a:p>
          <a:p>
            <a:pPr algn="just"/>
            <a:r>
              <a:rPr lang="ru-RU" dirty="0" smtClean="0"/>
              <a:t>Функция </a:t>
            </a:r>
            <a:r>
              <a:rPr lang="ru-RU" dirty="0" smtClean="0"/>
              <a:t>поиска подстроки в строке работает таким образом, что поиск вхождения осуществляется обязательно с первой позиции исходной строки. </a:t>
            </a:r>
            <a:endParaRPr lang="ru-RU" dirty="0" smtClean="0"/>
          </a:p>
          <a:p>
            <a:pPr algn="just"/>
            <a:r>
              <a:rPr lang="ru-RU" dirty="0" smtClean="0"/>
              <a:t>Поэтому</a:t>
            </a:r>
            <a:r>
              <a:rPr lang="ru-RU" dirty="0" smtClean="0"/>
              <a:t>, если не менять исходную строку, то каждый раз найденным окажется первый пробел. </a:t>
            </a:r>
            <a:endParaRPr lang="ru-RU" dirty="0" smtClean="0"/>
          </a:p>
          <a:p>
            <a:pPr algn="just"/>
            <a:r>
              <a:rPr lang="ru-RU" i="1" dirty="0" smtClean="0"/>
              <a:t>Следовательно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после очередного выделения слова строку необходимо «усекать», оставляя только необработанную часть строки.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а:=сору (</a:t>
            </a:r>
            <a:r>
              <a:rPr lang="en-US" dirty="0" smtClean="0"/>
              <a:t>a</a:t>
            </a:r>
            <a:r>
              <a:rPr lang="ru-RU" dirty="0" smtClean="0"/>
              <a:t>, </a:t>
            </a:r>
            <a:r>
              <a:rPr lang="en-US" dirty="0" smtClean="0"/>
              <a:t>k</a:t>
            </a:r>
            <a:r>
              <a:rPr lang="ru-RU" dirty="0" smtClean="0"/>
              <a:t>, </a:t>
            </a:r>
            <a:r>
              <a:rPr lang="en-US" dirty="0" smtClean="0"/>
              <a:t>n</a:t>
            </a:r>
            <a:r>
              <a:rPr lang="ru-RU" dirty="0" smtClean="0"/>
              <a:t>-</a:t>
            </a:r>
            <a:r>
              <a:rPr lang="en-US" dirty="0" smtClean="0"/>
              <a:t>k</a:t>
            </a:r>
            <a:r>
              <a:rPr lang="ru-RU" dirty="0" smtClean="0"/>
              <a:t>+1);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Такое «усечение» производит оператор:</a:t>
            </a:r>
            <a:endParaRPr lang="ru-RU" b="1" dirty="0" smtClean="0"/>
          </a:p>
          <a:p>
            <a:pPr marL="1071563"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а:=сору (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ru-RU" b="1" i="1" dirty="0" smtClean="0">
                <a:solidFill>
                  <a:srgbClr val="FF0000"/>
                </a:solidFill>
              </a:rPr>
              <a:t>-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ru-RU" b="1" i="1" dirty="0" smtClean="0">
                <a:solidFill>
                  <a:srgbClr val="FF0000"/>
                </a:solidFill>
              </a:rPr>
              <a:t>+1);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Здесь </a:t>
            </a:r>
            <a:r>
              <a:rPr lang="en-US" b="1" i="1" dirty="0" smtClean="0"/>
              <a:t>n</a:t>
            </a:r>
            <a:r>
              <a:rPr lang="ru-RU" b="1" i="1" dirty="0" smtClean="0"/>
              <a:t>-</a:t>
            </a:r>
            <a:r>
              <a:rPr lang="en-US" b="1" i="1" dirty="0" smtClean="0"/>
              <a:t>k</a:t>
            </a:r>
            <a:r>
              <a:rPr lang="ru-RU" b="1" i="1" dirty="0" smtClean="0"/>
              <a:t>+1 </a:t>
            </a:r>
            <a:r>
              <a:rPr lang="ru-RU" dirty="0" smtClean="0"/>
              <a:t>длина оставшейся после выделения очередного слова части строки. </a:t>
            </a:r>
            <a:endParaRPr lang="en-US" dirty="0" smtClean="0"/>
          </a:p>
          <a:p>
            <a:pPr algn="just"/>
            <a:r>
              <a:rPr lang="ru-RU" dirty="0" smtClean="0"/>
              <a:t>Так</a:t>
            </a:r>
            <a:r>
              <a:rPr lang="ru-RU" dirty="0" smtClean="0"/>
              <a:t>, после выделения первого слова из предложения (слова «</a:t>
            </a:r>
            <a:r>
              <a:rPr lang="ru-RU" dirty="0" smtClean="0">
                <a:solidFill>
                  <a:srgbClr val="FF0000"/>
                </a:solidFill>
              </a:rPr>
              <a:t>I</a:t>
            </a:r>
            <a:r>
              <a:rPr lang="ru-RU" dirty="0" smtClean="0"/>
              <a:t>»), которое будет присвоено переменной </a:t>
            </a:r>
            <a:r>
              <a:rPr lang="en-US" b="1" i="1" dirty="0" smtClean="0"/>
              <a:t>x</a:t>
            </a:r>
            <a:r>
              <a:rPr lang="ru-RU" dirty="0" smtClean="0"/>
              <a:t>, строка </a:t>
            </a:r>
            <a:r>
              <a:rPr lang="en-US" b="1" i="1" dirty="0" smtClean="0"/>
              <a:t>a</a:t>
            </a:r>
            <a:r>
              <a:rPr lang="ru-RU" dirty="0" smtClean="0"/>
              <a:t> примет вид «</a:t>
            </a:r>
            <a:r>
              <a:rPr lang="ru-RU" dirty="0" smtClean="0">
                <a:solidFill>
                  <a:srgbClr val="FF0000"/>
                </a:solidFill>
              </a:rPr>
              <a:t>like а </a:t>
            </a:r>
            <a:r>
              <a:rPr lang="ru-RU" dirty="0" err="1" smtClean="0">
                <a:solidFill>
                  <a:srgbClr val="FF0000"/>
                </a:solidFill>
              </a:rPr>
              <a:t>са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ru-RU" dirty="0" smtClean="0"/>
              <a:t>»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pPr algn="just"/>
            <a:r>
              <a:rPr lang="ru-RU" dirty="0" smtClean="0"/>
              <a:t>При </a:t>
            </a:r>
            <a:r>
              <a:rPr lang="ru-RU" dirty="0" smtClean="0"/>
              <a:t>поиске в словаре английских слов (массив </a:t>
            </a:r>
            <a:r>
              <a:rPr lang="ru-RU" b="1" i="1" dirty="0" smtClean="0"/>
              <a:t>е</a:t>
            </a:r>
            <a:r>
              <a:rPr lang="ru-RU" dirty="0" smtClean="0"/>
              <a:t>) значение переменной </a:t>
            </a:r>
            <a:r>
              <a:rPr lang="ru-RU" b="1" i="1" dirty="0" smtClean="0"/>
              <a:t>х</a:t>
            </a:r>
            <a:r>
              <a:rPr lang="ru-RU" dirty="0" smtClean="0"/>
              <a:t> сравнивается с каждым словом словаря. </a:t>
            </a:r>
            <a:endParaRPr lang="en-US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hlinkClick r:id="rId2" action="ppaction://hlinksldjump"/>
              </a:rPr>
              <a:t>Символы в памяти компьютера 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Массив 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ПРИМЕР. </a:t>
            </a:r>
            <a:r>
              <a:rPr lang="ru-RU" dirty="0" smtClean="0">
                <a:hlinkClick r:id="rId4" action="ppaction://hlinksldjump"/>
              </a:rPr>
              <a:t>Слово </a:t>
            </a:r>
            <a:r>
              <a:rPr lang="ru-RU" dirty="0" smtClean="0">
                <a:hlinkClick r:id="rId4" action="ppaction://hlinksldjump"/>
              </a:rPr>
              <a:t>записать в обратном </a:t>
            </a:r>
            <a:r>
              <a:rPr lang="ru-RU" dirty="0" smtClean="0">
                <a:hlinkClick r:id="rId4" action="ppaction://hlinksldjump"/>
              </a:rPr>
              <a:t>порядке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smtClean="0"/>
              <a:t>(</a:t>
            </a:r>
            <a:r>
              <a:rPr lang="ru-RU" dirty="0" smtClean="0"/>
              <a:t>программа </a:t>
            </a:r>
            <a:r>
              <a:rPr lang="en-US" dirty="0" smtClean="0"/>
              <a:t>E28)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Строка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Объединение </a:t>
            </a:r>
            <a:r>
              <a:rPr lang="ru-RU" dirty="0" smtClean="0">
                <a:hlinkClick r:id="rId6" action="ppaction://hlinksldjump"/>
              </a:rPr>
              <a:t>строк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Сравнение </a:t>
            </a:r>
            <a:r>
              <a:rPr lang="ru-RU" dirty="0" smtClean="0">
                <a:hlinkClick r:id="rId7" action="ppaction://hlinksldjump"/>
              </a:rPr>
              <a:t>строк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Присваивание</a:t>
            </a:r>
            <a:endParaRPr lang="ru-RU" dirty="0" smtClean="0"/>
          </a:p>
          <a:p>
            <a:r>
              <a:rPr lang="ru-RU" dirty="0" smtClean="0">
                <a:hlinkClick r:id="rId9" action="ppaction://hlinksldjump"/>
              </a:rPr>
              <a:t>Длина строки</a:t>
            </a:r>
            <a:r>
              <a:rPr lang="en-US" dirty="0" smtClean="0">
                <a:hlinkClick r:id="rId9" action="ppaction://hlinksldjump"/>
              </a:rPr>
              <a:t> </a:t>
            </a:r>
            <a:r>
              <a:rPr lang="en-US" dirty="0" smtClean="0"/>
              <a:t>(</a:t>
            </a:r>
            <a:r>
              <a:rPr lang="ru-RU" dirty="0" smtClean="0"/>
              <a:t>программа </a:t>
            </a:r>
            <a:r>
              <a:rPr lang="en-US" dirty="0" smtClean="0"/>
              <a:t>E29)</a:t>
            </a:r>
          </a:p>
          <a:p>
            <a:r>
              <a:rPr lang="ru-RU" dirty="0" smtClean="0">
                <a:hlinkClick r:id="rId10" action="ppaction://hlinksldjump"/>
              </a:rPr>
              <a:t>Копирование </a:t>
            </a:r>
            <a:r>
              <a:rPr lang="ru-RU" dirty="0" smtClean="0">
                <a:hlinkClick r:id="rId10" action="ppaction://hlinksldjump"/>
              </a:rPr>
              <a:t>строки или ее </a:t>
            </a:r>
            <a:r>
              <a:rPr lang="ru-RU" dirty="0" smtClean="0">
                <a:hlinkClick r:id="rId10" action="ppaction://hlinksldjump"/>
              </a:rPr>
              <a:t>части</a:t>
            </a:r>
            <a:r>
              <a:rPr lang="en-US" dirty="0" smtClean="0">
                <a:hlinkClick r:id="rId10" action="ppaction://hlinksldjump"/>
              </a:rPr>
              <a:t> </a:t>
            </a:r>
            <a:r>
              <a:rPr lang="en-US" dirty="0" smtClean="0"/>
              <a:t>(</a:t>
            </a:r>
            <a:r>
              <a:rPr lang="ru-RU" dirty="0" smtClean="0"/>
              <a:t>программа </a:t>
            </a:r>
            <a:r>
              <a:rPr lang="en-US" dirty="0" smtClean="0"/>
              <a:t>E30)</a:t>
            </a:r>
          </a:p>
          <a:p>
            <a:r>
              <a:rPr lang="ru-RU" dirty="0" smtClean="0">
                <a:hlinkClick r:id="rId11" action="ppaction://hlinksldjump"/>
              </a:rPr>
              <a:t>Поиск подстроки в </a:t>
            </a:r>
            <a:r>
              <a:rPr lang="ru-RU" dirty="0" smtClean="0">
                <a:hlinkClick r:id="rId11" action="ppaction://hlinksldjump"/>
              </a:rPr>
              <a:t>строке</a:t>
            </a:r>
            <a:endParaRPr lang="en-US" dirty="0" smtClean="0"/>
          </a:p>
          <a:p>
            <a:r>
              <a:rPr lang="ru-RU" dirty="0" smtClean="0">
                <a:hlinkClick r:id="rId12" action="ppaction://hlinksldjump"/>
              </a:rPr>
              <a:t>Вставка в строку</a:t>
            </a:r>
            <a:endParaRPr lang="en-US" dirty="0" smtClean="0"/>
          </a:p>
          <a:p>
            <a:r>
              <a:rPr lang="ru-RU" dirty="0" smtClean="0">
                <a:hlinkClick r:id="rId13" action="ppaction://hlinksldjump"/>
              </a:rPr>
              <a:t>Удаление части </a:t>
            </a:r>
            <a:r>
              <a:rPr lang="ru-RU" dirty="0" smtClean="0">
                <a:hlinkClick r:id="rId13" action="ppaction://hlinksldjump"/>
              </a:rPr>
              <a:t>строки</a:t>
            </a:r>
            <a:r>
              <a:rPr lang="en-US" dirty="0" smtClean="0">
                <a:hlinkClick r:id="rId13" action="ppaction://hlinksldjump"/>
              </a:rPr>
              <a:t> </a:t>
            </a:r>
            <a:r>
              <a:rPr lang="en-US" dirty="0" smtClean="0"/>
              <a:t>(</a:t>
            </a:r>
            <a:r>
              <a:rPr lang="ru-RU" dirty="0" smtClean="0"/>
              <a:t>программа </a:t>
            </a:r>
            <a:r>
              <a:rPr lang="en-US" dirty="0" smtClean="0"/>
              <a:t>E31)</a:t>
            </a:r>
          </a:p>
          <a:p>
            <a:r>
              <a:rPr lang="ru-RU" dirty="0" smtClean="0">
                <a:hlinkClick r:id="rId14" action="ppaction://hlinksldjump"/>
              </a:rPr>
              <a:t>Пример программы пословного перевода с английскою </a:t>
            </a:r>
            <a:r>
              <a:rPr lang="ru-RU" dirty="0" smtClean="0">
                <a:hlinkClick r:id="rId14" action="ppaction://hlinksldjump"/>
              </a:rPr>
              <a:t>языка</a:t>
            </a:r>
            <a:r>
              <a:rPr lang="en-US" dirty="0" smtClean="0">
                <a:hlinkClick r:id="rId14" action="ppaction://hlinksldjump"/>
              </a:rPr>
              <a:t> </a:t>
            </a:r>
            <a:r>
              <a:rPr lang="en-US" dirty="0" smtClean="0"/>
              <a:t>(</a:t>
            </a:r>
            <a:r>
              <a:rPr lang="ru-RU" dirty="0" smtClean="0"/>
              <a:t>программа </a:t>
            </a:r>
            <a:r>
              <a:rPr lang="en-US" dirty="0" smtClean="0"/>
              <a:t>E32)</a:t>
            </a:r>
            <a:endParaRPr lang="ru-RU" dirty="0" smtClean="0"/>
          </a:p>
          <a:p>
            <a:r>
              <a:rPr lang="ru-RU" dirty="0" smtClean="0">
                <a:hlinkClick r:id="rId15" action="ppaction://hlinksldjump"/>
              </a:rPr>
              <a:t>Вопросы и задания</a:t>
            </a:r>
            <a:endParaRPr lang="ru-RU" dirty="0" smtClean="0"/>
          </a:p>
          <a:p>
            <a:r>
              <a:rPr lang="ru-RU" dirty="0" smtClean="0">
                <a:hlinkClick r:id="rId16" action="ppaction://hlinksldjump"/>
              </a:rPr>
              <a:t>Источники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а:=сору (</a:t>
            </a:r>
            <a:r>
              <a:rPr lang="en-US" dirty="0" smtClean="0"/>
              <a:t>a</a:t>
            </a:r>
            <a:r>
              <a:rPr lang="ru-RU" dirty="0" smtClean="0"/>
              <a:t>, </a:t>
            </a:r>
            <a:r>
              <a:rPr lang="en-US" dirty="0" smtClean="0"/>
              <a:t>k</a:t>
            </a:r>
            <a:r>
              <a:rPr lang="ru-RU" dirty="0" smtClean="0"/>
              <a:t>, </a:t>
            </a:r>
            <a:r>
              <a:rPr lang="en-US" dirty="0" smtClean="0"/>
              <a:t>n</a:t>
            </a:r>
            <a:r>
              <a:rPr lang="ru-RU" dirty="0" smtClean="0"/>
              <a:t>-</a:t>
            </a:r>
            <a:r>
              <a:rPr lang="en-US" dirty="0" smtClean="0"/>
              <a:t>k</a:t>
            </a:r>
            <a:r>
              <a:rPr lang="ru-RU" dirty="0" smtClean="0"/>
              <a:t>+1);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Если </a:t>
            </a:r>
            <a:r>
              <a:rPr lang="ru-RU" dirty="0" smtClean="0"/>
              <a:t>произошло совпадение, то печатается слово из словаря русских слов (массив </a:t>
            </a:r>
            <a:r>
              <a:rPr lang="en-US" b="1" i="1" dirty="0" smtClean="0"/>
              <a:t>r</a:t>
            </a:r>
            <a:r>
              <a:rPr lang="ru-RU" dirty="0" smtClean="0"/>
              <a:t>) с таким же порядковым номером, как в английском словаре. </a:t>
            </a:r>
            <a:endParaRPr lang="en-US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 smtClean="0"/>
              <a:t>весь словарь просмотрен, но слово не найдено, то печатается сообщение «слова в словаре нет». Программа обрабатывает определенный и неопределенный артикли, они в словаре не ищутся, происходит </a:t>
            </a:r>
            <a:r>
              <a:rPr lang="ru-RU" dirty="0" smtClean="0"/>
              <a:t>переход</a:t>
            </a:r>
            <a:r>
              <a:rPr lang="en-US" dirty="0" smtClean="0"/>
              <a:t> </a:t>
            </a:r>
            <a:r>
              <a:rPr lang="ru-RU" dirty="0" smtClean="0"/>
              <a:t>к обработке следующего слова предложения. </a:t>
            </a:r>
            <a:endParaRPr lang="ru-RU" b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имеет </a:t>
            </a:r>
            <a:r>
              <a:rPr lang="ru-RU" dirty="0" smtClean="0"/>
              <a:t>вид (начало):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31</a:t>
            </a:fld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53489"/>
          <a:stretch>
            <a:fillRect/>
          </a:stretch>
        </p:blipFill>
        <p:spPr bwMode="auto">
          <a:xfrm>
            <a:off x="1907704" y="1772816"/>
            <a:ext cx="5701030" cy="305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имеет </a:t>
            </a:r>
            <a:r>
              <a:rPr lang="ru-RU" dirty="0" smtClean="0"/>
              <a:t>вид (продолжение):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32</a:t>
            </a:fld>
            <a:endParaRPr lang="ru-RU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5637"/>
          <a:stretch>
            <a:fillRect/>
          </a:stretch>
        </p:blipFill>
        <p:spPr bwMode="auto">
          <a:xfrm>
            <a:off x="1979712" y="1916832"/>
            <a:ext cx="5569005" cy="349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Чем </a:t>
            </a:r>
            <a:r>
              <a:rPr lang="ru-RU" dirty="0" smtClean="0"/>
              <a:t>отличается символьный тип данных от строковых?</a:t>
            </a: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Используя </a:t>
            </a:r>
            <a:r>
              <a:rPr lang="ru-RU" dirty="0" smtClean="0"/>
              <a:t>символьный массив, определите, сколько слов в данном тексте.</a:t>
            </a: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Используя </a:t>
            </a:r>
            <a:r>
              <a:rPr lang="ru-RU" dirty="0" smtClean="0"/>
              <a:t>символьный массив, посчитайте, сколько букв «а» в данном слове.</a:t>
            </a: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Используя </a:t>
            </a:r>
            <a:r>
              <a:rPr lang="ru-RU" dirty="0" smtClean="0"/>
              <a:t>средства обработки строк, исправьте слово «</a:t>
            </a:r>
            <a:r>
              <a:rPr lang="ru-RU" dirty="0" smtClean="0"/>
              <a:t>вылысыпыдысты</a:t>
            </a:r>
            <a:r>
              <a:rPr lang="ru-RU" dirty="0" smtClean="0"/>
              <a:t>».</a:t>
            </a: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Используя </a:t>
            </a:r>
            <a:r>
              <a:rPr lang="ru-RU" dirty="0" smtClean="0"/>
              <a:t>идею программы обращения слова Е34, удвойте каждую букву в</a:t>
            </a:r>
            <a:r>
              <a:rPr lang="ru-RU" dirty="0" smtClean="0"/>
              <a:t> </a:t>
            </a:r>
            <a:r>
              <a:rPr lang="ru-RU" dirty="0" smtClean="0"/>
              <a:t>данном слове.</a:t>
            </a: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Используя </a:t>
            </a:r>
            <a:r>
              <a:rPr lang="ru-RU" dirty="0" smtClean="0"/>
              <a:t>программу обращения слова Е34, определите, является ли данное слово палиндромом («перевертышем», например, «казак», «потоп», «кок» и т. д.).</a:t>
            </a: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Дана </a:t>
            </a:r>
            <a:r>
              <a:rPr lang="ru-RU" dirty="0" smtClean="0"/>
              <a:t>строка с несколькими запятыми. Подучите слово между первой и второй запятыми. Решите задачу с применением массива символов и строки символов</a:t>
            </a:r>
            <a:r>
              <a:rPr lang="ru-RU" dirty="0" smtClean="0"/>
              <a:t>.</a:t>
            </a:r>
            <a:endParaRPr lang="ru-RU" b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А.А.Кузнецов, Н.В.Ипатова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«Основы информатики», 8-9 кл.:</a:t>
            </a:r>
          </a:p>
          <a:p>
            <a:pPr lvl="1"/>
            <a:r>
              <a:rPr lang="ru-RU" dirty="0" smtClean="0"/>
              <a:t>Раздел 3. ОСНОВЫ ПРОГРАММИРОВАНИЯ, </a:t>
            </a:r>
            <a:br>
              <a:rPr lang="ru-RU" dirty="0" smtClean="0"/>
            </a:br>
            <a:r>
              <a:rPr lang="ru-RU" dirty="0" smtClean="0"/>
              <a:t>С.135-144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34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в </a:t>
            </a:r>
            <a:r>
              <a:rPr lang="ru-RU" dirty="0" smtClean="0"/>
              <a:t>памяти компьютера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памяти компьютера могут храниться числа и символы. </a:t>
            </a:r>
          </a:p>
          <a:p>
            <a:r>
              <a:rPr lang="ru-RU" b="1" dirty="0" smtClean="0"/>
              <a:t>Любой символ занимает один байт памяти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данного, соответствующего одиночному символу, используется описатель </a:t>
            </a:r>
            <a:r>
              <a:rPr lang="ru-RU" b="1" dirty="0" smtClean="0">
                <a:solidFill>
                  <a:srgbClr val="030E73"/>
                </a:solidFill>
              </a:rPr>
              <a:t>char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Символы могут объединяться в массивы. </a:t>
            </a:r>
          </a:p>
          <a:p>
            <a:r>
              <a:rPr lang="ru-RU" dirty="0" smtClean="0"/>
              <a:t>Каждому </a:t>
            </a:r>
            <a:r>
              <a:rPr lang="ru-RU" b="1" dirty="0" smtClean="0"/>
              <a:t>элементу</a:t>
            </a:r>
            <a:r>
              <a:rPr lang="ru-RU" dirty="0" smtClean="0"/>
              <a:t> массива, как и числовому данному, соответствует </a:t>
            </a:r>
            <a:r>
              <a:rPr lang="ru-RU" b="1" dirty="0" smtClean="0"/>
              <a:t>порядковый номер</a:t>
            </a:r>
            <a:r>
              <a:rPr lang="ru-RU" dirty="0" smtClean="0"/>
              <a:t>, а </a:t>
            </a:r>
            <a:r>
              <a:rPr lang="ru-RU" b="1" dirty="0" smtClean="0"/>
              <a:t>имя элемента </a:t>
            </a:r>
            <a:r>
              <a:rPr lang="ru-RU" dirty="0" smtClean="0"/>
              <a:t>состоит из </a:t>
            </a:r>
            <a:r>
              <a:rPr lang="ru-RU" b="1" dirty="0" smtClean="0"/>
              <a:t>имени всего массива и его собственного номера.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тексте программы не всегда можно определить, какой массив обрабатывается: </a:t>
            </a:r>
            <a:r>
              <a:rPr lang="ru-RU" b="1" dirty="0" smtClean="0">
                <a:solidFill>
                  <a:srgbClr val="FF0000"/>
                </a:solidFill>
              </a:rPr>
              <a:t>числовой </a:t>
            </a:r>
            <a:r>
              <a:rPr lang="ru-RU" b="1" dirty="0" smtClean="0">
                <a:solidFill>
                  <a:srgbClr val="030E73"/>
                </a:solidFill>
              </a:rPr>
              <a:t>или </a:t>
            </a:r>
            <a:r>
              <a:rPr lang="ru-RU" b="1" dirty="0" smtClean="0">
                <a:solidFill>
                  <a:srgbClr val="FF0000"/>
                </a:solidFill>
              </a:rPr>
              <a:t>символьный</a:t>
            </a:r>
            <a:r>
              <a:rPr lang="ru-RU" dirty="0" smtClean="0"/>
              <a:t>, это можно понять только </a:t>
            </a:r>
            <a:r>
              <a:rPr lang="ru-RU" b="1" dirty="0" smtClean="0">
                <a:solidFill>
                  <a:srgbClr val="FF0000"/>
                </a:solidFill>
              </a:rPr>
              <a:t>по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описанию массива. </a:t>
            </a:r>
          </a:p>
          <a:p>
            <a:r>
              <a:rPr lang="ru-RU" dirty="0" smtClean="0"/>
              <a:t>Значение символьного данного — любой символ клавиатуры компьютера, ограниченный апострофами. </a:t>
            </a:r>
          </a:p>
          <a:p>
            <a:r>
              <a:rPr lang="ru-RU" i="1" dirty="0" smtClean="0">
                <a:solidFill>
                  <a:srgbClr val="030E73"/>
                </a:solidFill>
              </a:rPr>
              <a:t>Например</a:t>
            </a:r>
            <a:r>
              <a:rPr lang="ru-RU" dirty="0" smtClean="0"/>
              <a:t>: '</a:t>
            </a:r>
            <a:r>
              <a:rPr lang="en-US" dirty="0" smtClean="0"/>
              <a:t>A</a:t>
            </a:r>
            <a:r>
              <a:rPr lang="ru-RU" dirty="0" smtClean="0"/>
              <a:t>'</a:t>
            </a:r>
            <a:r>
              <a:rPr lang="en-US" dirty="0" smtClean="0"/>
              <a:t>,</a:t>
            </a:r>
            <a:r>
              <a:rPr lang="ru-RU" dirty="0" smtClean="0"/>
              <a:t> '?', '5' — значения символьных величин. Примеры описаний: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Массив </a:t>
            </a:r>
            <a:r>
              <a:rPr lang="ru-RU" b="1" i="1" dirty="0" smtClean="0"/>
              <a:t>а</a:t>
            </a:r>
            <a:r>
              <a:rPr lang="ru-RU" dirty="0" smtClean="0"/>
              <a:t> может состоять из 50 символов, ему отводится при трансляции программы 50 байтов памяти. </a:t>
            </a:r>
            <a:endParaRPr lang="ru-RU" dirty="0" smtClean="0"/>
          </a:p>
          <a:p>
            <a:r>
              <a:rPr lang="ru-RU" dirty="0" smtClean="0"/>
              <a:t>Элементы </a:t>
            </a:r>
            <a:r>
              <a:rPr lang="ru-RU" dirty="0" smtClean="0"/>
              <a:t>массива: </a:t>
            </a:r>
            <a:r>
              <a:rPr lang="en-US" dirty="0" smtClean="0"/>
              <a:t>a[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r>
              <a:rPr lang="ru-RU" dirty="0" smtClean="0"/>
              <a:t>, а</a:t>
            </a:r>
            <a:r>
              <a:rPr lang="en-US" dirty="0" smtClean="0"/>
              <a:t>[</a:t>
            </a:r>
            <a:r>
              <a:rPr lang="ru-RU" dirty="0" smtClean="0"/>
              <a:t>2</a:t>
            </a:r>
            <a:r>
              <a:rPr lang="en-US" dirty="0" smtClean="0"/>
              <a:t>]</a:t>
            </a:r>
            <a:r>
              <a:rPr lang="ru-RU" dirty="0" smtClean="0"/>
              <a:t>, ...</a:t>
            </a:r>
            <a:r>
              <a:rPr lang="en-US" dirty="0" smtClean="0"/>
              <a:t>,</a:t>
            </a:r>
            <a:r>
              <a:rPr lang="ru-RU" dirty="0" smtClean="0"/>
              <a:t> а</a:t>
            </a:r>
            <a:r>
              <a:rPr lang="en-US" dirty="0" smtClean="0"/>
              <a:t>[</a:t>
            </a:r>
            <a:r>
              <a:rPr lang="ru-RU" dirty="0" smtClean="0"/>
              <a:t>50</a:t>
            </a:r>
            <a:r>
              <a:rPr lang="en-US" dirty="0" smtClean="0"/>
              <a:t>]</a:t>
            </a:r>
            <a:r>
              <a:rPr lang="ru-RU" dirty="0" smtClean="0"/>
              <a:t>. Переменные </a:t>
            </a:r>
            <a:r>
              <a:rPr lang="ru-RU" b="1" i="1" dirty="0" smtClean="0"/>
              <a:t>х</a:t>
            </a:r>
            <a:r>
              <a:rPr lang="ru-RU" dirty="0" smtClean="0"/>
              <a:t> и </a:t>
            </a:r>
            <a:r>
              <a:rPr lang="ru-RU" b="1" i="1" dirty="0" smtClean="0"/>
              <a:t>у</a:t>
            </a:r>
            <a:r>
              <a:rPr lang="ru-RU" dirty="0" smtClean="0"/>
              <a:t> — простые, их значения одиночные символы.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ввода символьного массива необходимо использовать цикл: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827659"/>
            <a:ext cx="3456384" cy="35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5301208"/>
            <a:ext cx="2775046" cy="25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4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 массива из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символов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22712" cy="4525963"/>
          </a:xfrm>
        </p:spPr>
        <p:txBody>
          <a:bodyPr/>
          <a:lstStyle/>
          <a:p>
            <a:r>
              <a:rPr lang="ru-RU" dirty="0" smtClean="0"/>
              <a:t>При вводе такого массива достаточно набрать строку из </a:t>
            </a:r>
            <a:r>
              <a:rPr lang="en-US" b="1" i="1" dirty="0" smtClean="0"/>
              <a:t>n</a:t>
            </a:r>
            <a:r>
              <a:rPr lang="ru-RU" dirty="0" smtClean="0"/>
              <a:t> символов и в конце нажать </a:t>
            </a:r>
            <a:r>
              <a:rPr lang="ru-RU" dirty="0" smtClean="0"/>
              <a:t>&lt;</a:t>
            </a:r>
            <a:r>
              <a:rPr lang="en-US" b="1" dirty="0" smtClean="0"/>
              <a:t>Enter</a:t>
            </a:r>
            <a:r>
              <a:rPr lang="ru-RU" dirty="0" smtClean="0"/>
              <a:t>&gt;.</a:t>
            </a:r>
            <a:endParaRPr lang="ru-RU" b="1" dirty="0" smtClean="0"/>
          </a:p>
          <a:p>
            <a:r>
              <a:rPr lang="ru-RU" dirty="0" smtClean="0"/>
              <a:t>Можно объявить в описании таблицу символов и для ее ввода использовать двойной цикл: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340768"/>
            <a:ext cx="4368822" cy="229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923928" y="3717032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примере используется </a:t>
            </a:r>
            <a:r>
              <a:rPr lang="ru-RU" b="1" dirty="0" smtClean="0"/>
              <a:t>b</a:t>
            </a:r>
            <a:r>
              <a:rPr lang="ru-RU" dirty="0" smtClean="0"/>
              <a:t> —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FF0000"/>
                </a:solidFill>
              </a:rPr>
              <a:t>таблица </a:t>
            </a:r>
            <a:r>
              <a:rPr lang="ru-RU" dirty="0" smtClean="0">
                <a:solidFill>
                  <a:srgbClr val="FF0000"/>
                </a:solidFill>
              </a:rPr>
              <a:t>из 10 строк по 15 символов каждая. </a:t>
            </a:r>
            <a:r>
              <a:rPr lang="ru-RU" dirty="0" smtClean="0"/>
              <a:t>При ее вводе необходимо набирать строки по 15 символов и нажимать </a:t>
            </a:r>
            <a:r>
              <a:rPr lang="ru-RU" dirty="0" smtClean="0"/>
              <a:t>&lt;</a:t>
            </a:r>
            <a:r>
              <a:rPr lang="en-US" dirty="0" smtClean="0"/>
              <a:t>Enter</a:t>
            </a:r>
            <a:r>
              <a:rPr lang="ru-RU" dirty="0" smtClean="0"/>
              <a:t>&gt;. </a:t>
            </a:r>
            <a:endParaRPr lang="en-US" dirty="0" smtClean="0"/>
          </a:p>
          <a:p>
            <a:r>
              <a:rPr lang="ru-RU" b="1" dirty="0" smtClean="0"/>
              <a:t>Неудобство</a:t>
            </a:r>
            <a:r>
              <a:rPr lang="ru-RU" dirty="0" smtClean="0"/>
              <a:t> </a:t>
            </a:r>
            <a:r>
              <a:rPr lang="ru-RU" dirty="0" smtClean="0"/>
              <a:t>такого ввода заключается в том, что все строки должны содержать по 15 символов, т. е. если набираются слова, то в них не может быть более чем 15 букв, а в коротких словах надо добавлять пробелы.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ПРИМЕР. </a:t>
            </a:r>
            <a:br>
              <a:rPr lang="ru-RU" dirty="0" smtClean="0"/>
            </a:br>
            <a:r>
              <a:rPr lang="ru-RU" dirty="0" smtClean="0"/>
              <a:t>Слово </a:t>
            </a:r>
            <a:r>
              <a:rPr lang="ru-RU" dirty="0" smtClean="0"/>
              <a:t>записать в обратном порядке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dirty="0" smtClean="0"/>
              <a:t>обработке символьных массивов используются такие же алгоритмы, как и для числовых. </a:t>
            </a:r>
            <a:endParaRPr lang="en-US" dirty="0" smtClean="0"/>
          </a:p>
          <a:p>
            <a:r>
              <a:rPr lang="ru-RU" i="1" dirty="0" smtClean="0"/>
              <a:t>Например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FF0000"/>
                </a:solidFill>
              </a:rPr>
              <a:t>требуется слово</a:t>
            </a:r>
            <a:r>
              <a:rPr lang="ru-RU" dirty="0" smtClean="0"/>
              <a:t>, заданное как массив символов, </a:t>
            </a:r>
            <a:r>
              <a:rPr lang="ru-RU" b="1" dirty="0" smtClean="0">
                <a:solidFill>
                  <a:srgbClr val="FF0000"/>
                </a:solidFill>
              </a:rPr>
              <a:t>записать в обратном порядке</a:t>
            </a:r>
            <a:r>
              <a:rPr lang="ru-RU" dirty="0" smtClean="0"/>
              <a:t>, т. е. справа налево. </a:t>
            </a:r>
            <a:endParaRPr lang="en-US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разработке алгоритма можно использовать такую постановку задачи: </a:t>
            </a:r>
            <a:endParaRPr lang="en-US" dirty="0" smtClean="0"/>
          </a:p>
          <a:p>
            <a:pPr lvl="1"/>
            <a:r>
              <a:rPr lang="ru-RU" dirty="0" smtClean="0"/>
              <a:t>данный </a:t>
            </a:r>
            <a:r>
              <a:rPr lang="ru-RU" dirty="0" smtClean="0"/>
              <a:t>числовой массив переписать так, чтобы последний элемент встал на первое место, предпоследний на второе и т. д., а первый — на последнее. </a:t>
            </a:r>
            <a:endParaRPr lang="en-US" dirty="0" smtClean="0"/>
          </a:p>
          <a:p>
            <a:r>
              <a:rPr lang="ru-RU" dirty="0" smtClean="0"/>
              <a:t>Другими </a:t>
            </a:r>
            <a:r>
              <a:rPr lang="ru-RU" dirty="0" smtClean="0"/>
              <a:t>словами, необходимо из массива </a:t>
            </a:r>
            <a:r>
              <a:rPr lang="en-US" b="1" i="1" dirty="0" smtClean="0"/>
              <a:t>a</a:t>
            </a:r>
            <a:r>
              <a:rPr lang="ru-RU" b="1" i="1" baseline="-25000" dirty="0" smtClean="0"/>
              <a:t>1</a:t>
            </a:r>
            <a:r>
              <a:rPr lang="ru-RU" b="1" i="1" dirty="0" smtClean="0"/>
              <a:t>, </a:t>
            </a:r>
            <a:r>
              <a:rPr lang="en-US" b="1" i="1" dirty="0" smtClean="0"/>
              <a:t>a</a:t>
            </a:r>
            <a:r>
              <a:rPr lang="ru-RU" b="1" i="1" baseline="-25000" dirty="0" smtClean="0"/>
              <a:t>2</a:t>
            </a:r>
            <a:r>
              <a:rPr lang="ru-RU" b="1" i="1" dirty="0" smtClean="0"/>
              <a:t>,, ..., а</a:t>
            </a:r>
            <a:r>
              <a:rPr lang="en-US" b="1" i="1" baseline="-25000" dirty="0" smtClean="0"/>
              <a:t>n</a:t>
            </a:r>
            <a:r>
              <a:rPr lang="ru-RU" dirty="0" smtClean="0"/>
              <a:t>, получить </a:t>
            </a:r>
            <a:r>
              <a:rPr lang="en-US" b="1" i="1" dirty="0" smtClean="0"/>
              <a:t>a</a:t>
            </a:r>
            <a:r>
              <a:rPr lang="en-US" b="1" i="1" baseline="-25000" dirty="0" smtClean="0"/>
              <a:t>n</a:t>
            </a:r>
            <a:r>
              <a:rPr lang="ru-RU" b="1" i="1" dirty="0" smtClean="0"/>
              <a:t>, </a:t>
            </a:r>
            <a:r>
              <a:rPr lang="en-US" b="1" i="1" dirty="0" smtClean="0"/>
              <a:t>a</a:t>
            </a:r>
            <a:r>
              <a:rPr lang="en-US" b="1" i="1" baseline="-25000" dirty="0" smtClean="0"/>
              <a:t>n</a:t>
            </a:r>
            <a:r>
              <a:rPr lang="ru-RU" b="1" i="1" baseline="-25000" dirty="0" smtClean="0"/>
              <a:t>-1</a:t>
            </a:r>
            <a:r>
              <a:rPr lang="ru-RU" b="1" i="1" dirty="0" smtClean="0"/>
              <a:t>,, ..., а</a:t>
            </a:r>
            <a:r>
              <a:rPr lang="ru-RU" b="1" i="1" baseline="-25000" dirty="0" smtClean="0"/>
              <a:t>1</a:t>
            </a:r>
            <a:r>
              <a:rPr lang="ru-RU" dirty="0" smtClean="0"/>
              <a:t>, который будет находиться в массиве </a:t>
            </a:r>
            <a:r>
              <a:rPr lang="ru-RU" b="1" i="1" dirty="0" smtClean="0"/>
              <a:t>b</a:t>
            </a:r>
            <a:r>
              <a:rPr lang="ru-RU" dirty="0" smtClean="0"/>
              <a:t> (рис. 37).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6127508" cy="192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1560" y="2852936"/>
            <a:ext cx="74888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1463" algn="just"/>
            <a:r>
              <a:rPr lang="ru-RU" sz="2000" dirty="0" smtClean="0"/>
              <a:t>На </a:t>
            </a:r>
            <a:r>
              <a:rPr lang="ru-RU" sz="2000" i="1" dirty="0" smtClean="0"/>
              <a:t>рисунке 37 </a:t>
            </a:r>
            <a:r>
              <a:rPr lang="ru-RU" sz="2000" dirty="0" smtClean="0"/>
              <a:t>в рамке обведена формула пересчета индекса: </a:t>
            </a:r>
            <a:endParaRPr lang="en-US" sz="2000" dirty="0" smtClean="0"/>
          </a:p>
          <a:p>
            <a:pPr algn="just"/>
            <a:r>
              <a:rPr lang="ru-RU" sz="2000" dirty="0" smtClean="0"/>
              <a:t>когда </a:t>
            </a:r>
            <a:r>
              <a:rPr lang="ru-RU" sz="2000" dirty="0" smtClean="0"/>
              <a:t>у массива </a:t>
            </a:r>
            <a:r>
              <a:rPr lang="ru-RU" sz="2000" b="1" i="1" dirty="0" smtClean="0"/>
              <a:t>а</a:t>
            </a:r>
            <a:r>
              <a:rPr lang="ru-RU" sz="2000" dirty="0" smtClean="0"/>
              <a:t> номера перечисляются в прямом порядке, т. е. текущий индекс элемента массива изменяется </a:t>
            </a:r>
            <a:r>
              <a:rPr lang="ru-RU" sz="2000" b="1" i="1" dirty="0" smtClean="0"/>
              <a:t>от 1 до </a:t>
            </a:r>
            <a:r>
              <a:rPr lang="en-US" sz="2000" b="1" i="1" dirty="0" smtClean="0"/>
              <a:t>n</a:t>
            </a:r>
            <a:r>
              <a:rPr lang="ru-RU" sz="2000" dirty="0" smtClean="0"/>
              <a:t>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у </a:t>
            </a:r>
            <a:r>
              <a:rPr lang="ru-RU" sz="2000" dirty="0" smtClean="0"/>
              <a:t>элементов массива </a:t>
            </a:r>
            <a:r>
              <a:rPr lang="en-US" sz="2000" b="1" i="1" dirty="0" smtClean="0"/>
              <a:t>b</a:t>
            </a:r>
            <a:r>
              <a:rPr lang="ru-RU" sz="2000" dirty="0" smtClean="0"/>
              <a:t> индексы должны меняться </a:t>
            </a:r>
            <a:r>
              <a:rPr lang="ru-RU" sz="2000" b="1" i="1" dirty="0" smtClean="0"/>
              <a:t>от </a:t>
            </a:r>
            <a:r>
              <a:rPr lang="en-US" sz="2000" b="1" i="1" dirty="0" smtClean="0"/>
              <a:t>n</a:t>
            </a:r>
            <a:r>
              <a:rPr lang="ru-RU" sz="2000" b="1" i="1" dirty="0" smtClean="0"/>
              <a:t> до 1.</a:t>
            </a:r>
          </a:p>
          <a:p>
            <a:pPr indent="271463" algn="just"/>
            <a:r>
              <a:rPr lang="ru-RU" sz="2000" dirty="0" smtClean="0"/>
              <a:t> </a:t>
            </a:r>
            <a:r>
              <a:rPr lang="ru-RU" sz="2000" dirty="0" smtClean="0"/>
              <a:t>Такое </a:t>
            </a:r>
            <a:r>
              <a:rPr lang="ru-RU" sz="2000" dirty="0" smtClean="0"/>
              <a:t>изменение и обеспечивает данная формула, она приведена для индексов массива </a:t>
            </a:r>
            <a:r>
              <a:rPr lang="en-US" sz="2000" b="1" i="1" dirty="0" smtClean="0"/>
              <a:t>b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 algn="just"/>
            <a:r>
              <a:rPr lang="ru-RU" sz="2000" dirty="0" smtClean="0"/>
              <a:t>Программа </a:t>
            </a:r>
            <a:r>
              <a:rPr lang="ru-RU" sz="2000" dirty="0" smtClean="0"/>
              <a:t>Е32 производит перемещение элементов в обратном порядке, для символьных данных она называется </a:t>
            </a:r>
            <a:r>
              <a:rPr lang="ru-RU" sz="2000" b="1" dirty="0" smtClean="0"/>
              <a:t>программой обращения слова:</a:t>
            </a:r>
          </a:p>
          <a:p>
            <a:pPr algn="just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03.11.2013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980728"/>
            <a:ext cx="3785977" cy="223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2567</TotalTime>
  <Words>2315</Words>
  <Application>Microsoft Office PowerPoint</Application>
  <PresentationFormat>Экран (4:3)</PresentationFormat>
  <Paragraphs>297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 Основы программирования</vt:lpstr>
      <vt:lpstr>Обработка строк в Паскале</vt:lpstr>
      <vt:lpstr>СОДЕРЖАНИЕ</vt:lpstr>
      <vt:lpstr>Символы в памяти компьютера </vt:lpstr>
      <vt:lpstr>Массив </vt:lpstr>
      <vt:lpstr>Ввод массива из n символов</vt:lpstr>
      <vt:lpstr>ПРИМЕР.  Слово записать в обратном порядке</vt:lpstr>
      <vt:lpstr>Слайд 8</vt:lpstr>
      <vt:lpstr>Слайд 9</vt:lpstr>
      <vt:lpstr>Строка</vt:lpstr>
      <vt:lpstr>var x: string [20];</vt:lpstr>
      <vt:lpstr>Объединение строк</vt:lpstr>
      <vt:lpstr>а+b&lt;&gt;b+а</vt:lpstr>
      <vt:lpstr>Сравнение строк</vt:lpstr>
      <vt:lpstr>Присваивание</vt:lpstr>
      <vt:lpstr>Пример </vt:lpstr>
      <vt:lpstr>Длина строки</vt:lpstr>
      <vt:lpstr>Программа E29</vt:lpstr>
      <vt:lpstr> Копирование строки или ее части</vt:lpstr>
      <vt:lpstr>Разработка второй версии  программы обращения слова </vt:lpstr>
      <vt:lpstr>Слайд 21</vt:lpstr>
      <vt:lpstr>Поиск подстроки в строке</vt:lpstr>
      <vt:lpstr>Вставка в строку</vt:lpstr>
      <vt:lpstr>Удаление части строки</vt:lpstr>
      <vt:lpstr>Пример программы пословного перевода с английскою языка</vt:lpstr>
      <vt:lpstr>Идея выделения слов </vt:lpstr>
      <vt:lpstr>Пример </vt:lpstr>
      <vt:lpstr>Пример </vt:lpstr>
      <vt:lpstr>а:=сору (a, k, n-k+1); </vt:lpstr>
      <vt:lpstr>а:=сору (a, k, n-k+1); </vt:lpstr>
      <vt:lpstr>Программа имеет вид (начало):</vt:lpstr>
      <vt:lpstr>Программа имеет вид (продолжение):</vt:lpstr>
      <vt:lpstr>Вопросы и задания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Цыбикова</dc:creator>
  <cp:lastModifiedBy>Тамара Цыбикова</cp:lastModifiedBy>
  <cp:revision>377</cp:revision>
  <dcterms:created xsi:type="dcterms:W3CDTF">2012-09-24T15:18:35Z</dcterms:created>
  <dcterms:modified xsi:type="dcterms:W3CDTF">2014-01-26T04:08:13Z</dcterms:modified>
</cp:coreProperties>
</file>