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618A5E-72A7-4130-BD38-A3B55272DE68}" type="datetimeFigureOut">
              <a:rPr lang="ru-RU" smtClean="0"/>
              <a:pPr/>
              <a:t>07.11.2011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EE4318-032A-45B5-B161-3579F3F02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928670"/>
            <a:ext cx="77153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материалы    </a:t>
            </a:r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стихотворной форме для использования на уроках немецкого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языка</a:t>
            </a: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Выполнил: учитель немецкого языка                                                              МОУ СОШ с. Святославка                                                                             Викина И.В.</a:t>
            </a:r>
          </a:p>
          <a:p>
            <a:pPr algn="ctr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11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ru-RU" sz="1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бублик так похожа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или просто на кружок.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Напиши ее, дружок!</a:t>
            </a: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«эр» похожей быть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буква так старается,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но в немецком алфавите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пэ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называется.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3657600" cy="552928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Qq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Что за птица на суку,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целый день кричит - КУ-КУ?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Это не кукушка,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это буква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– Q.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целый день кричит – КУ-КУ.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642918"/>
            <a:ext cx="3657600" cy="5529282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Эр – куда ты зашагала?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Ты «Я» русскую не знала?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Эс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– змея ужалить хочет,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а писать ее нет мочи.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Тэ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– тяжелый молоток,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гвоздь забить им пустячок.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3657600" cy="5386406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Uu</a:t>
            </a:r>
            <a:endParaRPr lang="ru-RU" sz="11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U – печатная – ухват,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щам из печки буду рад.</a:t>
            </a: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85794"/>
            <a:ext cx="3657600" cy="5386406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Vv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Это буква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фау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–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мяучет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кошка – МЯУ!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Ww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Вэ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–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эм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 вверх ногами,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убедитесь сами.</a:t>
            </a: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Xx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шоколаде “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Twix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”,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Есть буковка – Х (икс).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14356"/>
            <a:ext cx="3657600" cy="5500726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Yy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Это буква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псилон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», –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повторял розовый слон.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Zz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«ЦЭТ» – похожа на гуся,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вот и азбука вся.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«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чтения»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52863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Wir schreiben: eh, ah, </a:t>
            </a:r>
            <a:r>
              <a:rPr lang="de-DE" sz="3200" b="1" i="1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, oh - aber lesen – e, a, i, o.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 - после гласных не читается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и при чтении опускается.</a:t>
            </a:r>
          </a:p>
          <a:p>
            <a:pPr>
              <a:buNone/>
            </a:pP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Буква «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 - запомни ты!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Показатель долготы: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Sehr, das Jahr, ihr, die Ohren –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Правило все скажем хором!</a:t>
            </a:r>
          </a:p>
          <a:p>
            <a:pPr>
              <a:buNone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Сдвоенные согласные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Буквы – две, </a:t>
            </a: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А звук – один.</a:t>
            </a: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Anna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Emma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alle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Разве вы не знали?</a:t>
            </a:r>
          </a:p>
          <a:p>
            <a:pPr algn="ctr"/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467600" cy="725487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Сдвоенные гласные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7467600" cy="5715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Сдвоенные гласные                                                    как одну читаем,</a:t>
            </a:r>
          </a:p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если буквы в конце слова,</a:t>
            </a:r>
          </a:p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рта не закрываем:</a:t>
            </a:r>
          </a:p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Schnee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Если слог закрыт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der Saal, der Staat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Ты опять не виноват.</a:t>
            </a:r>
          </a:p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Долго не закроешь рот,</a:t>
            </a:r>
          </a:p>
          <a:p>
            <a:pPr algn="ct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Насмешишь честной народ!</a:t>
            </a:r>
          </a:p>
          <a:p>
            <a:pPr algn="ctr">
              <a:buNone/>
            </a:pP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 -  Буква «-е» - запомни ты, 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Показатель долготы: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de-DE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«ай»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 забывай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de-DE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n, k</a:t>
            </a:r>
            <a:r>
              <a:rPr lang="de-DE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n, n</a:t>
            </a:r>
            <a:r>
              <a:rPr lang="de-DE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n/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 - «Ой!» - кричит больной.                     /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000108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основу презентации легли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стихотворения-рифмовки </a:t>
            </a:r>
            <a:r>
              <a:rPr lang="ru-RU" sz="3200" dirty="0" smtClean="0"/>
              <a:t> учителя немецкого языка </a:t>
            </a:r>
            <a:r>
              <a:rPr lang="ru-RU" sz="3200" dirty="0" err="1" smtClean="0"/>
              <a:t>Кирдаковой</a:t>
            </a:r>
            <a:r>
              <a:rPr lang="ru-RU" sz="3200" dirty="0" smtClean="0"/>
              <a:t> Н.В.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принцип действия которых рассчитан на быстрое запоминание и усвоение лексики, грамматических правил, алфавита и т.д. на уроке и дома. Кроме всего этого, они помогают поддержать интерес у учащихся к немецкому языку.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» смеется - вот потеха!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 Я сейчас умру от смеха. 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 «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» присоединяем к ней,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 смех становится сильней. 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ХИ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ХИ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ХИ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 -ch, -ch, -ch – i</a:t>
            </a:r>
            <a:r>
              <a:rPr lang="de-DE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, mi</a:t>
            </a:r>
            <a:r>
              <a:rPr lang="de-DE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, di</a:t>
            </a:r>
            <a:r>
              <a:rPr lang="de-DE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ru-RU" sz="2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de-DE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А потом вдруг - ХА, ХА, ХА!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Не боится знать греха!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ru-RU" sz="2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sz="2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au</a:t>
            </a:r>
            <a:r>
              <a:rPr lang="ru-RU" sz="2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2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ru-RU" sz="2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Перестала «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» хихикать.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В пору ей сейчас захныкать,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приключилась с ней беда-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стала буквой «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В словах: «</a:t>
            </a:r>
            <a:r>
              <a:rPr lang="ru-RU" sz="2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rista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ristian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» –</a:t>
            </a:r>
          </a:p>
          <a:p>
            <a:pPr>
              <a:buNone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        Это вовсе не обман!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7467600" cy="63311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Ихь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- читаем дружно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с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- путать их не нужно!                           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lust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, dreiß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, traur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, fleiß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</a:t>
            </a:r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-  «S» к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присоединили,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мы тотчас получили!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«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- уже,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а «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n» - красивый,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конь доволен своей гривой!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и «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- мы читаем тоже “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e-DE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e-DE" sz="2800" b="1" i="1" dirty="0" err="1" smtClean="0">
                <a:latin typeface="Times New Roman" pitchFamily="18" charset="0"/>
                <a:cs typeface="Times New Roman" pitchFamily="18" charset="0"/>
              </a:rPr>
              <a:t>ielen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ehen, 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ringen, </a:t>
            </a:r>
            <a:r>
              <a:rPr lang="de-DE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ort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Все мы любим вкусный торт</a:t>
            </a:r>
            <a:r>
              <a:rPr lang="de-DE" sz="2800" b="1" i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   «J» - это буква “йот”.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каждый сразу не поймет.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С буквой «а» соединяясь –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в результате /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/ «я» дает.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Ну а с буквой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получаем /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/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Ну а с буквой «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 получаем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/ «е».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Ну а с буквой «о» получаем /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/ «ё».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tzt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– это не обман.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 Это буква «J» - «йот».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Каждый сразу все поймет!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 «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ГРАММАТИКА В СТИХАХ»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186766" cy="5330968"/>
          </a:xfrm>
        </p:spPr>
        <p:txBody>
          <a:bodyPr/>
          <a:lstStyle/>
          <a:p>
            <a:r>
              <a:rPr lang="ru-RU" dirty="0" smtClean="0"/>
              <a:t>СКЛОНЕНИЕ ОПРЕДЕЛЕННОГО АРТИКЛЯ</a:t>
            </a:r>
          </a:p>
          <a:p>
            <a:pPr>
              <a:buNone/>
            </a:pPr>
            <a:r>
              <a:rPr lang="ru-RU" dirty="0" smtClean="0"/>
              <a:t> (для быстрого заучивания и запоминания – ед.число)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70"/>
          <a:ext cx="8358245" cy="4000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649"/>
                <a:gridCol w="1671649"/>
                <a:gridCol w="1671649"/>
                <a:gridCol w="1671649"/>
                <a:gridCol w="1671649"/>
              </a:tblGrid>
              <a:tr h="800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latin typeface="Times New Roman"/>
                          <a:ea typeface="Calibri"/>
                          <a:cs typeface="Times New Roman"/>
                        </a:rPr>
                        <a:t>Падеж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latin typeface="Times New Roman"/>
                          <a:ea typeface="Calibri"/>
                          <a:cs typeface="Times New Roman"/>
                        </a:rPr>
                        <a:t>Вопрос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latin typeface="Times New Roman"/>
                          <a:ea typeface="Calibri"/>
                          <a:cs typeface="Times New Roman"/>
                        </a:rPr>
                        <a:t>Ж.р.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latin typeface="Times New Roman"/>
                          <a:ea typeface="Calibri"/>
                          <a:cs typeface="Times New Roman"/>
                        </a:rPr>
                        <a:t>М.р.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latin typeface="Times New Roman"/>
                          <a:ea typeface="Calibri"/>
                          <a:cs typeface="Times New Roman"/>
                        </a:rPr>
                        <a:t>Ср.р.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0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latin typeface="Times New Roman"/>
                          <a:ea typeface="Calibri"/>
                          <a:cs typeface="Times New Roman"/>
                        </a:rPr>
                        <a:t>Nom</a:t>
                      </a: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Wer? Was?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Das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0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Genetiv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Wessen?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Der	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Des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De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0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Dativ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Wo? Wem?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Der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Dem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Dem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0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Akk.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Wen? Was?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Die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Times New Roman"/>
                          <a:ea typeface="Calibri"/>
                          <a:cs typeface="Times New Roman"/>
                        </a:rPr>
                        <a:t>Den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Times New Roman"/>
                          <a:ea typeface="Calibri"/>
                          <a:cs typeface="Times New Roman"/>
                        </a:rPr>
                        <a:t>Das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УКАЗАТЕЛЬНЫЕ  МЕСТОИМЕНИЯ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071563"/>
          <a:ext cx="8186739" cy="4169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13"/>
                <a:gridCol w="2728913"/>
                <a:gridCol w="2728913"/>
              </a:tblGrid>
              <a:tr h="785801">
                <a:tc>
                  <a:txBody>
                    <a:bodyPr/>
                    <a:lstStyle/>
                    <a:p>
                      <a:r>
                        <a:rPr kumimoji="0" lang="ru-RU" sz="32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М.р.		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Ж.р.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Ср.р.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82448">
                <a:tc>
                  <a:txBody>
                    <a:bodyPr/>
                    <a:lstStyle/>
                    <a:p>
                      <a:r>
                        <a:rPr kumimoji="0" lang="de-DE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Dieser – 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этот</a:t>
                      </a:r>
                    </a:p>
                    <a:p>
                      <a:r>
                        <a:rPr kumimoji="0" lang="de-DE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Jener – 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тот</a:t>
                      </a:r>
                    </a:p>
                    <a:p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 землею крот</a:t>
                      </a:r>
                      <a:r>
                        <a:rPr kumimoji="0" lang="ru-RU" sz="3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живёт.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e-DE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Diese – 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эта</a:t>
                      </a:r>
                    </a:p>
                    <a:p>
                      <a:r>
                        <a:rPr kumimoji="0" lang="de-DE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Jene – 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</a:t>
                      </a:r>
                    </a:p>
                    <a:p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Вы не видели крота?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Dieses – 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Jenes – 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Нет, не видели никто.</a:t>
                      </a:r>
                    </a:p>
                    <a:p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7467600" cy="10001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(ПЭРФЭКТ) – время прошедшее, давно от нас ушедшее.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Он равен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плюс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II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ВЕДУТ СЕБЯ ОТДЕЛЯЕМЫЕ И НЕОТДЕЛЯЕМЫЕ ПРИСТАВКИ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II.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НЕОТДЕЛЯЕМЫЕ: Приставку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к себе не допускают и место ей не уступают.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erz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hlen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erz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hlte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erz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ОТДЕЛЯЕМЫЕ: Приставку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оберегают и меж корнем и собой ее так бережно вставляют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aufmachen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machte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auf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aufgemacht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ОТДЕЛЯЕМЫЕ И НЕОТДЕЛЯЕМЫЕ ПРИСТАВКИ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972452" cy="5402406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Приставки отделяемые – всегда ударяемые.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Приставки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неотделяемые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неударяемые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Приставки а</a:t>
            </a:r>
            <a:r>
              <a:rPr lang="de-DE" sz="3200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, ab, an, ein, zu, vor, mit, nach, bei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глаголов отделяй</a:t>
            </a:r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Поставь ударение и приставку отдели в конец предложения.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Приставки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ver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zer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ударяемые, а значит, неотделяемые.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7467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«ЛЕКСИКА В СТИХАХ»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6215082"/>
          </a:xfrm>
        </p:spPr>
        <p:txBody>
          <a:bodyPr>
            <a:no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Aber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но,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аuch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тоже.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 на друга мы похожи.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Jetzt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сейчас, а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потом.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Будем строить новый дом.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Hier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здесь,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Радость делим пополам.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Vorbei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мимо,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ieder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снова.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глагола есть основа.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Oder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или,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 крокодил в иле.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Rechts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справа,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inks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слева.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машине едет Сева,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Vorn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переведи,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Означает – впереди.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15404" cy="685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уже,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n – красивый.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Конь доволен своей гривой.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Gross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большой,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с доброю душой.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Klein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маленький, но удаленький.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старый,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молодой.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Трясет козлик бородой.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Gut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хороший,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злой.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Обливайтесь водой.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Kurz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короткий,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длинный.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Муром городок старинный.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Dick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толстый,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тонкий.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Раздается голос звонкий.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Hell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светлый,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unkel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темный.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Парнишка скромный.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Rund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круглый,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Парнишка смуглый.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3900486" cy="5743596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Nett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симпатичный, милый.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хвастайся силой!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Neu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новый.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Лошадь бьет подковой.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Ordentlich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аккуратный.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Мальчик опрятный.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Schmutzig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грязный,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Боец отважный.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Nass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мокрый, сырой.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Гора не сходится с горой.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70248" y="428604"/>
            <a:ext cx="4159404" cy="57435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 ПОГОДА. </a:t>
            </a: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Wind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ветер,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Wehen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дуть.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Нужно крыльями взмахнуть.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Himmel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небо,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Sonne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солнце.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Распахни скорей оконце.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Sonne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scheint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солнце светит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Кто же первым его встретит?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schneit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снег идет.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taut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тает.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Растопило солнце лед и весну встречает.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3686204" cy="560072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11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1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Буква по полю шагает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 метровыми шагами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поле замеряет</a:t>
            </a:r>
            <a:r>
              <a:rPr lang="ru-RU" dirty="0" smtClean="0"/>
              <a:t>.	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571480"/>
            <a:ext cx="3657600" cy="5600720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На спинке очутилась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и в очки вдруг превратилась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3657600" cy="5529282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Cc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Лошадиная подкова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алфавит попасть готова.</a:t>
            </a:r>
          </a:p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Изменилася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лице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 стала похожа на букву С –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642918"/>
            <a:ext cx="3657600" cy="5529282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Пол-яблока быть может,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а быть может, лук тугой изогнул ее дугой</a:t>
            </a:r>
            <a:r>
              <a:rPr lang="ru-RU" b="1" i="1" dirty="0" smtClean="0"/>
              <a:t>?	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3657600" cy="54578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этом гребне мало толку.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Им причешешь только челку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14356"/>
            <a:ext cx="3657600" cy="54578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Ff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 – Подставили подножку,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и она сломала ножку.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Только ножку потеряла,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тотчас (эф) немецкой стала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3657600" cy="5600720"/>
          </a:xfrm>
        </p:spPr>
        <p:txBody>
          <a:bodyPr/>
          <a:lstStyle/>
          <a:p>
            <a:pPr>
              <a:buNone/>
            </a:pP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Gg</a:t>
            </a:r>
            <a:endParaRPr lang="ru-RU" sz="1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Даже в знаках зодиака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не найдешь такого  знака.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А в немецком алфавите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вы его увидите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571480"/>
            <a:ext cx="3657600" cy="5600720"/>
          </a:xfrm>
        </p:spPr>
        <p:txBody>
          <a:bodyPr/>
          <a:lstStyle/>
          <a:p>
            <a:pPr>
              <a:buNone/>
            </a:pP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Hh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ХА Смеется, вот потеха,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я сейчас умру от смеха.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3657600" cy="55292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алфавите заграничном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стоит столбик пограничный.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С ним рядышком дочка,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на макушке точка.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642918"/>
            <a:ext cx="3657600" cy="55292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Jj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Есть такая буква «йот»,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Русский сразу не поймет.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«Йот» на клюшку для хоккея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Обязательно пойде</a:t>
            </a:r>
            <a:r>
              <a:rPr lang="ru-RU" b="1" i="1" dirty="0" smtClean="0"/>
              <a:t>т.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3657600" cy="552928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Kk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– Нам ножку протянула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и головку изогнула.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642918"/>
            <a:ext cx="3657600" cy="5529282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Это что за кочерга?</a:t>
            </a:r>
          </a:p>
          <a:p>
            <a:pPr>
              <a:buNone/>
            </a:pPr>
            <a:r>
              <a:rPr lang="ru-RU" b="1" i="1" dirty="0" smtClean="0"/>
              <a:t>   У нее одна нога.</a:t>
            </a:r>
          </a:p>
          <a:p>
            <a:pPr>
              <a:buNone/>
            </a:pPr>
            <a:r>
              <a:rPr lang="ru-RU" b="1" i="1" dirty="0" smtClean="0"/>
              <a:t>   Эта буква (эль) – L,</a:t>
            </a:r>
          </a:p>
          <a:p>
            <a:pPr>
              <a:buNone/>
            </a:pPr>
            <a:r>
              <a:rPr lang="ru-RU" b="1" i="1" dirty="0" smtClean="0"/>
              <a:t>   ты уж мне поверь.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московском метро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«М» красуется давно.	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14356"/>
            <a:ext cx="3657600" cy="5457844"/>
          </a:xfrm>
        </p:spPr>
        <p:txBody>
          <a:bodyPr/>
          <a:lstStyle/>
          <a:p>
            <a:pPr algn="ctr">
              <a:buNone/>
            </a:pPr>
            <a:r>
              <a:rPr lang="ru-RU" sz="11000" dirty="0" err="1" smtClean="0"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ru-RU" sz="1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Эн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– как № (номер),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иль калитка.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Напиши ее не прытко!</a:t>
            </a:r>
          </a:p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</TotalTime>
  <Words>1616</Words>
  <Application>Microsoft Office PowerPoint</Application>
  <PresentationFormat>Экран (4:3)</PresentationFormat>
  <Paragraphs>282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«Правила чтения»</vt:lpstr>
      <vt:lpstr> Сдвоенные согласные </vt:lpstr>
      <vt:lpstr>Сдвоенные гласные</vt:lpstr>
      <vt:lpstr>Презентация PowerPoint</vt:lpstr>
      <vt:lpstr>Презентация PowerPoint</vt:lpstr>
      <vt:lpstr>Презентация PowerPoint</vt:lpstr>
      <vt:lpstr>Презентация PowerPoint</vt:lpstr>
      <vt:lpstr> «ГРАММАТИКА В СТИХАХ»  </vt:lpstr>
      <vt:lpstr>УКАЗАТЕЛЬНЫЕ  МЕСТОИМЕНИЯ</vt:lpstr>
      <vt:lpstr> Perfekt</vt:lpstr>
      <vt:lpstr>  ОТДЕЛЯЕМЫЕ И НЕОТДЕЛЯЕМЫЕ ПРИСТАВКИ </vt:lpstr>
      <vt:lpstr>«ЛЕКСИКА В СТИХАХ»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викина</dc:creator>
  <cp:lastModifiedBy>user</cp:lastModifiedBy>
  <cp:revision>42</cp:revision>
  <dcterms:created xsi:type="dcterms:W3CDTF">2011-10-30T13:03:51Z</dcterms:created>
  <dcterms:modified xsi:type="dcterms:W3CDTF">2011-11-07T12:18:16Z</dcterms:modified>
</cp:coreProperties>
</file>