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9.xml" ContentType="application/vnd.openxmlformats-officedocument.themeOverride+xml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heme/themeOverride18.xml" ContentType="application/vnd.openxmlformats-officedocument.themeOverr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60" r:id="rId6"/>
    <p:sldId id="276" r:id="rId7"/>
    <p:sldId id="275" r:id="rId8"/>
    <p:sldId id="281" r:id="rId9"/>
    <p:sldId id="279" r:id="rId10"/>
    <p:sldId id="272" r:id="rId11"/>
    <p:sldId id="286" r:id="rId12"/>
    <p:sldId id="290" r:id="rId13"/>
    <p:sldId id="278" r:id="rId14"/>
    <p:sldId id="273" r:id="rId15"/>
    <p:sldId id="289" r:id="rId16"/>
    <p:sldId id="263" r:id="rId17"/>
    <p:sldId id="283" r:id="rId18"/>
    <p:sldId id="274" r:id="rId19"/>
    <p:sldId id="271" r:id="rId20"/>
    <p:sldId id="264" r:id="rId21"/>
    <p:sldId id="266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65" r:id="rId30"/>
    <p:sldId id="277" r:id="rId31"/>
    <p:sldId id="306" r:id="rId32"/>
    <p:sldId id="304" r:id="rId33"/>
    <p:sldId id="305" r:id="rId34"/>
    <p:sldId id="291" r:id="rId35"/>
    <p:sldId id="303" r:id="rId36"/>
    <p:sldId id="302" r:id="rId37"/>
    <p:sldId id="301" r:id="rId38"/>
    <p:sldId id="300" r:id="rId39"/>
    <p:sldId id="299" r:id="rId40"/>
    <p:sldId id="298" r:id="rId41"/>
    <p:sldId id="297" r:id="rId42"/>
    <p:sldId id="296" r:id="rId43"/>
    <p:sldId id="295" r:id="rId44"/>
    <p:sldId id="294" r:id="rId45"/>
    <p:sldId id="293" r:id="rId46"/>
    <p:sldId id="307" r:id="rId47"/>
    <p:sldId id="309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CCFFFF"/>
    <a:srgbClr val="FFFFFF"/>
    <a:srgbClr val="FFCCFF"/>
    <a:srgbClr val="FFCC00"/>
    <a:srgbClr val="66FF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10" autoAdjust="0"/>
    <p:restoredTop sz="61645" autoAdjust="0"/>
  </p:normalViewPr>
  <p:slideViewPr>
    <p:cSldViewPr>
      <p:cViewPr>
        <p:scale>
          <a:sx n="66" d="100"/>
          <a:sy n="66" d="100"/>
        </p:scale>
        <p:origin x="-6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3BC11-CA45-4758-8B44-9BE01C2562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AE2AE-7A03-414D-958A-CD2E7892FB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F4DC3-0AF3-4BA5-B3E2-F79D555E30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88C755-125D-4860-B006-C84024DF52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6963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6963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3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963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6963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964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6964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64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964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6964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6964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4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4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6964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4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5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6965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5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5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6965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5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5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6965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5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5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6966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6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6966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6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6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6966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6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6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6966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7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7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6967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7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7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6967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7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7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6967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7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8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6968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8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8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6968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8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8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6968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8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8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6969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9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9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6969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9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9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6969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9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69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6969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0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0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6970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0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0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6970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0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970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70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6970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6971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1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1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6971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1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1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6971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1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1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6971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2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2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6972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2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2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6972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2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2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6972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2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3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6973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3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3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6973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3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3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6973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3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973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74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4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6974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6974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6974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74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74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74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74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74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975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975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975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6975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5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76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976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76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76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977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977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131422-EA47-43A4-85A1-096BFD2A46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AEA6E-D9E3-4E14-8731-5423AE0FC4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28A53-D654-428F-98C0-ADC55F8D6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93B09-67A5-4ACB-9C3F-50B5569F53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C6AF8-F013-46EA-9F1B-7BC72856E9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6FE64-4254-41C5-A803-F0CC070897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DBFC1-9F56-4AC2-BB83-CA0E50029A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19D95-EBA4-4D50-B96F-CA1A1FD057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3F854-B21E-4FDC-834A-F02CE6599E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F1828-141B-4B70-A1C3-3EAA8689FA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3D64B-F100-40D9-8808-FF2A55BB5F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B2E6-AC41-4F5F-84EE-15F0864F1A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BE57D4-815C-4EAB-9067-D20CC3485C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9DE93-28CF-4F48-A0D5-15BA6E43DC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7598A-E191-4627-88F4-F215309BDC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B3BDE-CAAC-409D-B99B-23A1493D6A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BB911-F819-4259-890A-FDE9807E9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D6EA1-C272-4CDD-BEFF-868129F09C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5DAC-F9BE-409F-8E2F-6E1716F9B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A382E-D8B1-49C5-A0C2-9FCB4DDC05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296E1EB-48AB-4214-A576-85A61480AA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861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861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861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861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861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861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1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862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862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862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62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862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862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862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2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2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862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3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3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863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3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3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863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3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3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863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3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4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864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4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4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86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4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864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4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4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865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5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5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865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5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5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865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5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5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865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6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6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866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6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6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866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6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6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866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6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7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867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7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7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867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7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7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867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7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7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868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8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8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868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8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8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868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8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868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68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6869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869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9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9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869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9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9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869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69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9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870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70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70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870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70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70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870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70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70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870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71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71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871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71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71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871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71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71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871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71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72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872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72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872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2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3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74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874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74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74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874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874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86E6D181-CD72-406B-8AA7-AFE7792787E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8.x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ote4estvo.ru/uploads/1297247110_platonov1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eum.ru/museum/1812" TargetMode="External"/><Relationship Id="rId13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12" Type="http://schemas.openxmlformats.org/officeDocument/2006/relationships/hyperlink" Target="http://www.xxc.ru/index.asp" TargetMode="External"/><Relationship Id="rId2" Type="http://schemas.openxmlformats.org/officeDocument/2006/relationships/hyperlink" Target="http://www.grenadier.agav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lichki.com/gusary/kruzhki/istoriya" TargetMode="External"/><Relationship Id="rId11" Type="http://schemas.openxmlformats.org/officeDocument/2006/relationships/image" Target="../media/image56.jpeg"/><Relationship Id="rId5" Type="http://schemas.openxmlformats.org/officeDocument/2006/relationships/image" Target="../media/image53.jpeg"/><Relationship Id="rId10" Type="http://schemas.openxmlformats.org/officeDocument/2006/relationships/hyperlink" Target="http://sergeant.genstab.ru/serg.htm" TargetMode="External"/><Relationship Id="rId4" Type="http://schemas.openxmlformats.org/officeDocument/2006/relationships/hyperlink" Target="http://www.museum.ru/borodino" TargetMode="External"/><Relationship Id="rId9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08338" y="0"/>
            <a:ext cx="13636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Урок №5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848600" y="58738"/>
            <a:ext cx="11461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8 класс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629400" y="5581650"/>
            <a:ext cx="25908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История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России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276600" y="5695950"/>
            <a:ext cx="19812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XIX </a:t>
            </a: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век</a:t>
            </a:r>
          </a:p>
        </p:txBody>
      </p:sp>
      <p:sp>
        <p:nvSpPr>
          <p:cNvPr id="205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352800" y="1981200"/>
            <a:ext cx="5387975" cy="20716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Отечественная </a:t>
            </a:r>
          </a:p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война 1812 года</a:t>
            </a:r>
          </a:p>
        </p:txBody>
      </p:sp>
      <p:pic>
        <p:nvPicPr>
          <p:cNvPr id="2057" name="Picture 9" descr="PC-MAG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187325" y="5449888"/>
            <a:ext cx="574675" cy="11795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762000"/>
            <a:ext cx="3886200" cy="5943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По приказу Кутузова около д. Шевардино началось возведение земляного укрепления редута.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24 августа к д.  Шеварди-но подошли французы. Они с ходу атаковали редут. Сражение продолжалось до поздней ночи.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Утром Наполеону доложили, что русские отошли. 25 августа стороны готовились к предстоящему сражению.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 Бородинская битва.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4000" y="5562600"/>
            <a:ext cx="3344863" cy="89852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Бой за Шевардинский</a:t>
            </a:r>
          </a:p>
          <a:p>
            <a:pPr algn="ctr"/>
            <a:r>
              <a:rPr lang="ru-RU"/>
              <a:t>редут.</a:t>
            </a:r>
          </a:p>
        </p:txBody>
      </p:sp>
      <p:pic>
        <p:nvPicPr>
          <p:cNvPr id="37896" name="Picture 8" descr="cnvt0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1323975" y="1143000"/>
            <a:ext cx="3705225" cy="4038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 Бородинская битва.</a:t>
            </a:r>
          </a:p>
        </p:txBody>
      </p:sp>
      <p:graphicFrame>
        <p:nvGraphicFramePr>
          <p:cNvPr id="78848" name="Object 1024"/>
          <p:cNvGraphicFramePr>
            <a:graphicFrameLocks noChangeAspect="1"/>
          </p:cNvGraphicFramePr>
          <p:nvPr/>
        </p:nvGraphicFramePr>
        <p:xfrm>
          <a:off x="1447800" y="990600"/>
          <a:ext cx="7467600" cy="5638800"/>
        </p:xfrm>
        <a:graphic>
          <a:graphicData uri="http://schemas.openxmlformats.org/presentationml/2006/ole">
            <p:oleObj spid="_x0000_s78848" name="Лист" r:id="rId4" imgW="9239588" imgH="5753520" progId="Excel.Shee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030" descr="cnvt0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3886200" y="609600"/>
            <a:ext cx="5029200" cy="33274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8675" name="Rectangle 1027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657600"/>
            <a:ext cx="7772400" cy="30480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Битва началась в 5-30 утра.  Наполеон направил основной удар на левый фланг, где находились Багратионовы Флеши. Бой за них продолжался весь день. Флеши переходили из рук в руки 7 раз, но французам так и не удалось прорвать оборону и выйти в тыл 1-й армии.  </a:t>
            </a:r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 Бородинская битва.</a:t>
            </a:r>
          </a:p>
        </p:txBody>
      </p:sp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447800" y="1343025"/>
            <a:ext cx="2235200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В. Верещагин.</a:t>
            </a:r>
          </a:p>
          <a:p>
            <a:r>
              <a:rPr lang="ru-RU"/>
              <a:t>Наполеон на </a:t>
            </a:r>
          </a:p>
          <a:p>
            <a:r>
              <a:rPr lang="ru-RU"/>
              <a:t>Бородинских</a:t>
            </a:r>
          </a:p>
          <a:p>
            <a:r>
              <a:rPr lang="ru-RU"/>
              <a:t>высотах.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cnvt3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886200" y="539750"/>
            <a:ext cx="5029200" cy="31940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5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3810000"/>
            <a:ext cx="7696200" cy="2895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Не менее ожесточенное сражение разыгралось на Курганной высоте, где находилась батарея Раевского. Французы несколько раз захватывали ее, но русские солдаты в штыковых атаках возвращали позиции обратно.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 Бородинская битва.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412875" y="1219200"/>
            <a:ext cx="2244725" cy="19939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Генерал </a:t>
            </a:r>
          </a:p>
          <a:p>
            <a:pPr algn="ctr"/>
            <a:r>
              <a:rPr lang="ru-RU"/>
              <a:t>А. П. Ермолов</a:t>
            </a:r>
          </a:p>
          <a:p>
            <a:pPr algn="ctr"/>
            <a:r>
              <a:rPr lang="ru-RU"/>
              <a:t>отбивает </a:t>
            </a:r>
          </a:p>
          <a:p>
            <a:pPr algn="ctr"/>
            <a:r>
              <a:rPr lang="ru-RU"/>
              <a:t>батарею</a:t>
            </a:r>
          </a:p>
          <a:p>
            <a:pPr algn="ctr"/>
            <a:r>
              <a:rPr lang="ru-RU"/>
              <a:t>Н. Раевского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762000"/>
            <a:ext cx="3886200" cy="5943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27 августа в 2 часа ночи Кутузов приказал отвести войска. 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Сражение не принесло победы ни одной из сторон.  Французы потеряли 60 тыс. солдат,  но за ними осталось поле боя.  Русские-40 тыс,  но они вынуждены были продолжить отступление.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 Бородинская битва.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679575" y="5851525"/>
            <a:ext cx="3044825" cy="7778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В. Верещагин. Конец</a:t>
            </a:r>
          </a:p>
          <a:p>
            <a:pPr algn="ctr"/>
            <a:r>
              <a:rPr lang="ru-RU" sz="2000"/>
              <a:t>Бородинского сражения</a:t>
            </a:r>
          </a:p>
        </p:txBody>
      </p:sp>
      <p:pic>
        <p:nvPicPr>
          <p:cNvPr id="40966" name="Picture 6" descr="cnvt1"/>
          <p:cNvPicPr>
            <a:picLocks noChangeAspect="1" noChangeArrowheads="1"/>
          </p:cNvPicPr>
          <p:nvPr/>
        </p:nvPicPr>
        <p:blipFill>
          <a:blip r:embed="rId4">
            <a:lum bright="18000" contrast="6000"/>
          </a:blip>
          <a:srcRect/>
          <a:stretch>
            <a:fillRect/>
          </a:stretch>
        </p:blipFill>
        <p:spPr bwMode="auto">
          <a:xfrm>
            <a:off x="1377950" y="1066800"/>
            <a:ext cx="3727450" cy="44672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совет в филях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4114800" y="685800"/>
            <a:ext cx="4800600" cy="31686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1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187450" y="3886200"/>
            <a:ext cx="7956550" cy="2971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«С потерей Москвы-не потеряна еще Россия…Но, когда уничтожится армия погибнет Москва и Рос-сия».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4. Тарутинский маневр.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79550" y="1631950"/>
            <a:ext cx="233045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/>
              <a:t>Военный совет</a:t>
            </a:r>
          </a:p>
          <a:p>
            <a:pPr algn="ctr" eaLnBrk="0" hangingPunct="0"/>
            <a:r>
              <a:rPr lang="ru-RU"/>
              <a:t>В Филях</a:t>
            </a:r>
          </a:p>
          <a:p>
            <a:pPr algn="ctr" eaLnBrk="0" hangingPunct="0"/>
            <a:r>
              <a:rPr lang="ru-RU"/>
              <a:t>(1.9.1812)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4. Тарутинский маневр.</a:t>
            </a:r>
          </a:p>
        </p:txBody>
      </p:sp>
      <p:pic>
        <p:nvPicPr>
          <p:cNvPr id="33796" name="Picture 4" descr="на поклонной горе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1295400" y="838200"/>
            <a:ext cx="3937000" cy="45720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441450" y="5486400"/>
            <a:ext cx="320675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/>
              <a:t>В. Верещагин. Перед</a:t>
            </a:r>
          </a:p>
          <a:p>
            <a:pPr algn="ctr" eaLnBrk="0" hangingPunct="0"/>
            <a:r>
              <a:rPr lang="ru-RU"/>
              <a:t>Москвой в ожидании</a:t>
            </a:r>
          </a:p>
          <a:p>
            <a:pPr algn="ctr" eaLnBrk="0" hangingPunct="0"/>
            <a:r>
              <a:rPr lang="ru-RU"/>
              <a:t>депутации бояр.</a:t>
            </a:r>
          </a:p>
        </p:txBody>
      </p:sp>
      <p:sp>
        <p:nvSpPr>
          <p:cNvPr id="3379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762000"/>
            <a:ext cx="4191000" cy="5943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Вместе с русской армией го-род покинули многие его жители.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Французы подошли к городу 3 сентября. Наполеон расположившись на Поклонной горе, любовался русской столицей. Но, вопреки ожиданиям депутация московских бояр с ключами от города так и не появилась.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Город на 3 дня был отдан во власть солдат.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малоярославец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505200" y="454025"/>
            <a:ext cx="5410200" cy="32797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579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733800"/>
            <a:ext cx="7772400" cy="2971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Русская армия расположилась на берегу р. Нара в старинном русском селе Тарутино.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Это позволило, прикрывая пути отхода французов на юг, дать армии отдых. В Тарутинский лагерь постоянно прибывали подкрепления. Несколько попыток французов пройти в не разоренные войной районы были успешно отбиты.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4. Тарутинский маневр.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23963" y="1555750"/>
            <a:ext cx="2205037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/>
              <a:t>П. Гесс</a:t>
            </a:r>
          </a:p>
          <a:p>
            <a:pPr algn="ctr" eaLnBrk="0" hangingPunct="0"/>
            <a:r>
              <a:rPr lang="ru-RU"/>
              <a:t>Сражение под</a:t>
            </a:r>
          </a:p>
          <a:p>
            <a:pPr algn="ctr" eaLnBrk="0" hangingPunct="0"/>
            <a:r>
              <a:rPr lang="ru-RU"/>
              <a:t>Тарутино.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наполеон и лортст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54038"/>
            <a:ext cx="4876800" cy="333216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07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733800"/>
            <a:ext cx="7772400" cy="2971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Находившийся в Москве Наполеон очень быстро понял, что оказался в ловушке. Достигнув долгожданной цели, он не смог подписать мир,армия на глазах превращалась в мародеров, впереди предстояла зима в разоренном и сожженном городе.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Генерал Лористон, посланный с предложением о мире сначала к Кутузову,а затем к Александру </a:t>
            </a:r>
            <a:r>
              <a:rPr lang="en-US" sz="2400" b="1">
                <a:solidFill>
                  <a:srgbClr val="FFFF00"/>
                </a:solidFill>
              </a:rPr>
              <a:t>I </a:t>
            </a:r>
            <a:r>
              <a:rPr lang="ru-RU" sz="2400" b="1">
                <a:solidFill>
                  <a:srgbClr val="FFFF00"/>
                </a:solidFill>
              </a:rPr>
              <a:t>возвратился ни с чем.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4. Тарутинский маневр.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60500" y="1447800"/>
            <a:ext cx="2235200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/>
              <a:t>В. Верещагин.</a:t>
            </a:r>
          </a:p>
          <a:p>
            <a:pPr algn="ctr" eaLnBrk="0" hangingPunct="0"/>
            <a:r>
              <a:rPr lang="ru-RU"/>
              <a:t>Наполеон </a:t>
            </a:r>
          </a:p>
          <a:p>
            <a:pPr algn="ctr" eaLnBrk="0" hangingPunct="0"/>
            <a:r>
              <a:rPr lang="ru-RU"/>
              <a:t>и</a:t>
            </a:r>
          </a:p>
          <a:p>
            <a:pPr algn="ctr" eaLnBrk="0" hangingPunct="0"/>
            <a:r>
              <a:rPr lang="ru-RU"/>
              <a:t>Лористон.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762000"/>
            <a:ext cx="4114800" cy="5943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Огромный урон наносили французам партизанские отряды, которые блокировали  коммуникации французов от Москвы до границы на Западе.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Инициатором партизанского движения стал полковник Д. Давыдов, получивший на это согласие  М.Кутузова еще до Бородинского сражения.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Вскоре на занятых врагом  территориях начали возникать отряды из числа местных жителей.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5. Партизанское движение.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2405063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Денис Давыдов</a:t>
            </a:r>
          </a:p>
        </p:txBody>
      </p:sp>
      <p:pic>
        <p:nvPicPr>
          <p:cNvPr id="14342" name="Picture 6" descr="давыдов"/>
          <p:cNvPicPr>
            <a:picLocks noChangeAspect="1" noChangeArrowheads="1"/>
          </p:cNvPicPr>
          <p:nvPr/>
        </p:nvPicPr>
        <p:blipFill>
          <a:blip r:embed="rId4"/>
          <a:srcRect l="1250" b="1234"/>
          <a:stretch>
            <a:fillRect/>
          </a:stretch>
        </p:blipFill>
        <p:spPr bwMode="auto">
          <a:xfrm>
            <a:off x="1371600" y="1066800"/>
            <a:ext cx="3386138" cy="45720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План урока:</a:t>
            </a:r>
          </a:p>
        </p:txBody>
      </p:sp>
      <p:sp>
        <p:nvSpPr>
          <p:cNvPr id="3075" name="Rectangle 3" descr="Фиолетовый узор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620000" cy="51816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4000" b="1">
                <a:solidFill>
                  <a:srgbClr val="FFFF00"/>
                </a:solidFill>
              </a:rPr>
              <a:t>1. Причины и начало войны.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FF00"/>
                </a:solidFill>
              </a:rPr>
              <a:t>2. Смоленское сражение.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FF00"/>
                </a:solidFill>
              </a:rPr>
              <a:t>3. Бородинская битва.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FF00"/>
                </a:solidFill>
              </a:rPr>
              <a:t>4. Тарутинский маневр.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FF00"/>
                </a:solidFill>
              </a:rPr>
              <a:t>5. Партизанское движение.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FF00"/>
                </a:solidFill>
              </a:rPr>
              <a:t>6. Гибель «Великой армии».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FFFF00"/>
                </a:solidFill>
              </a:rPr>
              <a:t>7. </a:t>
            </a:r>
            <a:r>
              <a:rPr lang="en-US" sz="4000" b="1">
                <a:solidFill>
                  <a:srgbClr val="FFFF00"/>
                </a:solidFill>
              </a:rPr>
              <a:t>WWW-</a:t>
            </a:r>
            <a:r>
              <a:rPr lang="ru-RU" sz="4000" b="1">
                <a:solidFill>
                  <a:srgbClr val="FFFF00"/>
                </a:solidFill>
              </a:rPr>
              <a:t>ресурсы по теме.</a:t>
            </a:r>
          </a:p>
        </p:txBody>
      </p:sp>
      <p:pic>
        <p:nvPicPr>
          <p:cNvPr id="3076" name="Picture 4" descr="ag00029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"/>
            <a:ext cx="1143000" cy="9064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nvt1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3886200" y="533400"/>
            <a:ext cx="4953000" cy="3224213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8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733800"/>
            <a:ext cx="7772400" cy="2971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Наиболее известными командирами были :    офицеры А. Сеславин, А. Фигнер, солдат Е.  Четвертаков, крестьяне Г. Курин и В. Кожина.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Вклад партизан в разгром врага с полным основанием позволил назвать войну 1812 г. Отечественной.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5. Партизанское движение.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09700" y="1479550"/>
            <a:ext cx="223520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В. Верещагин.</a:t>
            </a:r>
          </a:p>
          <a:p>
            <a:pPr algn="ctr"/>
            <a:r>
              <a:rPr lang="ru-RU"/>
              <a:t>С оружием?</a:t>
            </a:r>
          </a:p>
          <a:p>
            <a:pPr algn="ctr"/>
            <a:r>
              <a:rPr lang="ru-RU"/>
              <a:t>Расстрелять!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462087"/>
          </a:xfrm>
        </p:spPr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700213"/>
            <a:ext cx="3924300" cy="4259262"/>
          </a:xfrm>
        </p:spPr>
        <p:txBody>
          <a:bodyPr/>
          <a:lstStyle/>
          <a:p>
            <a:endParaRPr lang="ru-RU" sz="2800"/>
          </a:p>
          <a:p>
            <a:r>
              <a:rPr lang="ru-RU" sz="2800"/>
              <a:t>Командовал Лейб-гвардией Конного полка, который стал одним из героев дня Бородина.</a:t>
            </a:r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4848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Михаил Арсентьев</a:t>
            </a:r>
          </a:p>
        </p:txBody>
      </p:sp>
      <p:pic>
        <p:nvPicPr>
          <p:cNvPr id="63493" name="Picture 5" descr="Михаил Андреевич Арсеньев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28775"/>
            <a:ext cx="4035425" cy="4618038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>
                <a:solidFill>
                  <a:schemeClr val="bg2"/>
                </a:solidFill>
              </a:rPr>
              <a:t>Известный русский полководец, орденоносец, герой Отечественной Войны 1812 г.</a:t>
            </a:r>
          </a:p>
        </p:txBody>
      </p:sp>
      <p:pic>
        <p:nvPicPr>
          <p:cNvPr id="71684" name="Picture 4" descr="Николай Николаевич Раевский 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0100" y="1981200"/>
            <a:ext cx="3579813" cy="4114800"/>
          </a:xfrm>
          <a:noFill/>
          <a:ln/>
        </p:spPr>
      </p:pic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4613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Николай       Раевский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>
              <a:solidFill>
                <a:srgbClr val="BF178F"/>
              </a:solidFill>
            </a:endParaRPr>
          </a:p>
          <a:p>
            <a:r>
              <a:rPr lang="ru-RU" sz="2400">
                <a:solidFill>
                  <a:srgbClr val="BF178F"/>
                </a:solidFill>
              </a:rPr>
              <a:t>Знаменитый русский военачальник, участник многих компаний, герой Отечественной войны. Награждён золотой медалью.</a:t>
            </a:r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1042988" y="620713"/>
            <a:ext cx="49911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Матвей   Иванович   Платов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2711" name="Picture 7" descr="Матвей Иванович Платов 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42988" y="2276475"/>
            <a:ext cx="3189287" cy="3744913"/>
          </a:xfrm>
          <a:prstGeom prst="rect">
            <a:avLst/>
          </a:prstGeom>
          <a:noFill/>
        </p:spPr>
      </p:pic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2419350"/>
            <a:ext cx="27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>
                <a:latin typeface="Tahoma" pitchFamily="34" charset="0"/>
                <a:ea typeface="Times New Roman" pitchFamily="18" charset="0"/>
                <a:cs typeface="Tahoma" pitchFamily="34" charset="0"/>
              </a:rPr>
              <a:t>  </a:t>
            </a:r>
            <a:endParaRPr lang="ru-RU" sz="1800" b="0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357F35"/>
                </a:solidFill>
              </a:rPr>
              <a:t>Русский полководец. Полный кавалер Ордена Святого Георгия</a:t>
            </a:r>
            <a:r>
              <a:rPr lang="ru-RU" sz="1800">
                <a:solidFill>
                  <a:srgbClr val="357F35"/>
                </a:solidFill>
              </a:rPr>
              <a:t>.  </a:t>
            </a:r>
            <a:r>
              <a:rPr lang="ru-RU" sz="1800">
                <a:solidFill>
                  <a:srgbClr val="67DA54"/>
                </a:solidFill>
              </a:rPr>
              <a:t>Их в русской истории всего-то четыре </a:t>
            </a:r>
            <a:r>
              <a:rPr lang="ru-RU" sz="1800">
                <a:solidFill>
                  <a:srgbClr val="CBF2C4"/>
                </a:solidFill>
              </a:rPr>
              <a:t>  </a:t>
            </a:r>
            <a:r>
              <a:rPr lang="ru-RU" sz="2400">
                <a:solidFill>
                  <a:srgbClr val="CBF2C4"/>
                </a:solidFill>
              </a:rPr>
              <a:t>-Кутузов, Барклай-де- Толли, Паскевич и Дибич.</a:t>
            </a:r>
            <a:endParaRPr lang="ru-RU" sz="2400">
              <a:solidFill>
                <a:srgbClr val="67DA54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>
              <a:solidFill>
                <a:srgbClr val="67DA54"/>
              </a:solidFill>
            </a:endParaRPr>
          </a:p>
        </p:txBody>
      </p:sp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900113" y="692150"/>
            <a:ext cx="5457825" cy="771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Иван Иванович  Дибич</a:t>
            </a:r>
          </a:p>
        </p:txBody>
      </p:sp>
      <p:pic>
        <p:nvPicPr>
          <p:cNvPr id="73733" name="Picture 5" descr="Иван Иванович Дибич 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349500"/>
            <a:ext cx="3590925" cy="4114800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2492375"/>
            <a:ext cx="3810000" cy="4114800"/>
          </a:xfrm>
        </p:spPr>
        <p:txBody>
          <a:bodyPr/>
          <a:lstStyle/>
          <a:p>
            <a:r>
              <a:rPr lang="ru-RU" sz="2400">
                <a:solidFill>
                  <a:schemeClr val="bg2"/>
                </a:solidFill>
              </a:rPr>
              <a:t>Первой игрушкой маленькой Нади стала сабля. С первого дня войны  воевала с французами. Посвятила свою жизнь службе Родине.</a:t>
            </a:r>
          </a:p>
        </p:txBody>
      </p:sp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971550" y="620713"/>
            <a:ext cx="5761038" cy="946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Надежда      Дурова</a:t>
            </a:r>
          </a:p>
        </p:txBody>
      </p:sp>
      <p:pic>
        <p:nvPicPr>
          <p:cNvPr id="74757" name="Picture 5" descr="Надежда Андреевна Дурова 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349500"/>
            <a:ext cx="3011487" cy="4106863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772400" cy="1462087"/>
          </a:xfrm>
        </p:spPr>
        <p:txBody>
          <a:bodyPr/>
          <a:lstStyle/>
          <a:p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565400"/>
            <a:ext cx="3810000" cy="4114800"/>
          </a:xfrm>
        </p:spPr>
        <p:txBody>
          <a:bodyPr/>
          <a:lstStyle/>
          <a:p>
            <a:r>
              <a:rPr lang="ru-RU" sz="2400">
                <a:solidFill>
                  <a:srgbClr val="8546AC"/>
                </a:solidFill>
              </a:rPr>
              <a:t>Начал нести военную службу в 15 лет. Участвовал в  русско-турецкой войне, в подавлении польских восстаний. Ранен в войне 1812 года.</a:t>
            </a:r>
          </a:p>
        </p:txBody>
      </p:sp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532923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Михаил Богданович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Барклай-де-Толли</a:t>
            </a:r>
          </a:p>
        </p:txBody>
      </p:sp>
      <p:pic>
        <p:nvPicPr>
          <p:cNvPr id="75781" name="Picture 5" descr="Михаил Богданович Барклай – де – Толли 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276475"/>
            <a:ext cx="3311525" cy="4103688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>
                <a:solidFill>
                  <a:srgbClr val="FF3300"/>
                </a:solidFill>
                <a:latin typeface="Lucida Sans" pitchFamily="34" charset="0"/>
              </a:rPr>
              <a:t>Багратион </a:t>
            </a:r>
            <a:br>
              <a:rPr lang="ru-RU" sz="4000" i="1">
                <a:solidFill>
                  <a:srgbClr val="FF3300"/>
                </a:solidFill>
                <a:latin typeface="Lucida Sans" pitchFamily="34" charset="0"/>
              </a:rPr>
            </a:br>
            <a:r>
              <a:rPr lang="ru-RU" sz="4000" i="1">
                <a:solidFill>
                  <a:srgbClr val="FF3300"/>
                </a:solidFill>
                <a:latin typeface="Lucida Sans" pitchFamily="34" charset="0"/>
              </a:rPr>
              <a:t>            Петр</a:t>
            </a:r>
            <a:br>
              <a:rPr lang="ru-RU" sz="4000" i="1">
                <a:solidFill>
                  <a:srgbClr val="FF3300"/>
                </a:solidFill>
                <a:latin typeface="Lucida Sans" pitchFamily="34" charset="0"/>
              </a:rPr>
            </a:br>
            <a:r>
              <a:rPr lang="ru-RU" sz="4000" i="1">
                <a:solidFill>
                  <a:srgbClr val="FF3300"/>
                </a:solidFill>
                <a:latin typeface="Lucida Sans" pitchFamily="34" charset="0"/>
              </a:rPr>
              <a:t>                Иванович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67DA54"/>
                </a:solidFill>
              </a:rPr>
              <a:t>Родом из грузинских князей. Герой Отечественной войны 1812 г. Большое будущее Багратиону пророчил сам Суворов.</a:t>
            </a:r>
          </a:p>
        </p:txBody>
      </p:sp>
      <p:pic>
        <p:nvPicPr>
          <p:cNvPr id="76804" name="Picture 4" descr="Багратион Петр Иванович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060575"/>
            <a:ext cx="3181350" cy="4114800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nvt1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3276600" y="498475"/>
            <a:ext cx="5638800" cy="36163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810000"/>
            <a:ext cx="7772400" cy="2895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6 октября Наполеон отдал приказ об отступлении. Уходя французы заминировали Кремль, Собор Василия Блаженного и др., но русские патриоты смогли обезвредить заряды.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Император рассчитывал прорваться  по Калужской дороге на юг,  перезимовать там и на следующий год возобновить боевые действия.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6. Гибель «Великой армии».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63650" y="1431925"/>
            <a:ext cx="1906588" cy="16922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/>
              <a:t>В. Верещагин.</a:t>
            </a:r>
          </a:p>
          <a:p>
            <a:pPr algn="ctr" eaLnBrk="0" hangingPunct="0"/>
            <a:r>
              <a:rPr lang="ru-RU" sz="2000"/>
              <a:t>По большой</a:t>
            </a:r>
          </a:p>
          <a:p>
            <a:pPr algn="ctr" eaLnBrk="0" hangingPunct="0"/>
            <a:r>
              <a:rPr lang="ru-RU" sz="2000"/>
              <a:t>дороге-</a:t>
            </a:r>
          </a:p>
          <a:p>
            <a:pPr algn="ctr" eaLnBrk="0" hangingPunct="0"/>
            <a:r>
              <a:rPr lang="ru-RU" sz="2000"/>
              <a:t>отступление,</a:t>
            </a:r>
          </a:p>
          <a:p>
            <a:pPr algn="ctr" eaLnBrk="0" hangingPunct="0"/>
            <a:r>
              <a:rPr lang="ru-RU" sz="2000"/>
              <a:t>бегство…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cnvt0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>
            <a:off x="1619250" y="404813"/>
            <a:ext cx="7129463" cy="33623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5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733800"/>
            <a:ext cx="7772400" cy="2971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6. Гибель «Великой армии».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63713" y="4437063"/>
            <a:ext cx="6696075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Переправа </a:t>
            </a:r>
          </a:p>
          <a:p>
            <a:pPr algn="ctr" eaLnBrk="0" hangingPunct="0"/>
            <a:r>
              <a:rPr lang="ru-RU"/>
              <a:t>через </a:t>
            </a:r>
          </a:p>
          <a:p>
            <a:pPr algn="ctr" eaLnBrk="0" hangingPunct="0"/>
            <a:r>
              <a:rPr lang="ru-RU"/>
              <a:t>р. Березину.</a:t>
            </a:r>
          </a:p>
          <a:p>
            <a:pPr algn="ctr" eaLnBrk="0" hangingPunct="0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Задание на урок.</a:t>
            </a:r>
          </a:p>
        </p:txBody>
      </p:sp>
      <p:sp>
        <p:nvSpPr>
          <p:cNvPr id="7171" name="Rectangle 3" descr="Фиолетовый узор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7620000" cy="57150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6600" b="1">
                <a:solidFill>
                  <a:srgbClr val="FFFF00"/>
                </a:solidFill>
              </a:rPr>
              <a:t>Сформулируйте причины победы России в Отечественной войне 1812 года?</a:t>
            </a:r>
          </a:p>
        </p:txBody>
      </p:sp>
      <p:pic>
        <p:nvPicPr>
          <p:cNvPr id="7172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Закрепление.</a:t>
            </a:r>
          </a:p>
        </p:txBody>
      </p:sp>
      <p:sp>
        <p:nvSpPr>
          <p:cNvPr id="58371" name="Rectangle 3" descr="Фиолетовый узор"/>
          <p:cNvSpPr>
            <a:spLocks noGrp="1" noChangeArrowheads="1"/>
          </p:cNvSpPr>
          <p:nvPr>
            <p:ph type="body" idx="1"/>
          </p:nvPr>
        </p:nvSpPr>
        <p:spPr>
          <a:xfrm>
            <a:off x="1371600" y="685800"/>
            <a:ext cx="7620000" cy="60198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5400" b="1">
                <a:solidFill>
                  <a:srgbClr val="FFFF00"/>
                </a:solidFill>
              </a:rPr>
              <a:t>Правильно ответив на вопросы кроссворда, вы сможете прочитать в выделенном столбце слово, означающее характер  войны 1812 года.</a:t>
            </a:r>
          </a:p>
        </p:txBody>
      </p:sp>
      <p:pic>
        <p:nvPicPr>
          <p:cNvPr id="58372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6322" name="Лист" r:id="rId3" imgW="3981636" imgH="3638862" progId="Excel.Sheet.8">
              <p:embed/>
            </p:oleObj>
          </a:graphicData>
        </a:graphic>
      </p:graphicFrame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6324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431925" y="1584325"/>
            <a:ext cx="3230563" cy="7778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1. Место,  где состоялась  </a:t>
            </a:r>
          </a:p>
          <a:p>
            <a:r>
              <a:rPr lang="ru-RU" sz="2000"/>
              <a:t>главное сражение войны.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1026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7346" name="Лист" r:id="rId3" imgW="3981636" imgH="3638862" progId="Excel.Sheet.8">
              <p:embed/>
            </p:oleObj>
          </a:graphicData>
        </a:graphic>
      </p:graphicFrame>
      <p:sp>
        <p:nvSpPr>
          <p:cNvPr id="5734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7348" name="Picture 1028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7349" name="Text Box 1029"/>
          <p:cNvSpPr txBox="1">
            <a:spLocks noChangeArrowheads="1"/>
          </p:cNvSpPr>
          <p:nvPr/>
        </p:nvSpPr>
        <p:spPr bwMode="auto">
          <a:xfrm>
            <a:off x="1625600" y="1431925"/>
            <a:ext cx="2794000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2. Полководец, </a:t>
            </a:r>
          </a:p>
          <a:p>
            <a:pPr algn="ctr"/>
            <a:r>
              <a:rPr lang="ru-RU" sz="2000"/>
              <a:t>главнокомандующий </a:t>
            </a:r>
          </a:p>
          <a:p>
            <a:pPr algn="ctr"/>
            <a:r>
              <a:rPr lang="ru-RU" sz="2000"/>
              <a:t>русской армии.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43013" name="Лист" r:id="rId3" imgW="4096151" imgH="3638862" progId="Excel.Sheet.8">
              <p:embed/>
            </p:oleObj>
          </a:graphicData>
        </a:graphic>
      </p:graphicFrame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3012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447800" y="1736725"/>
            <a:ext cx="3157538" cy="4730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3. Земляные укрепления.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1026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5298" name="Лист" r:id="rId3" imgW="3867483" imgH="3638862" progId="Excel.Sheet.8">
              <p:embed/>
            </p:oleObj>
          </a:graphicData>
        </a:graphic>
      </p:graphicFrame>
      <p:sp>
        <p:nvSpPr>
          <p:cNvPr id="5529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5300" name="Picture 1028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5301" name="Text Box 1029"/>
          <p:cNvSpPr txBox="1">
            <a:spLocks noChangeArrowheads="1"/>
          </p:cNvSpPr>
          <p:nvPr/>
        </p:nvSpPr>
        <p:spPr bwMode="auto">
          <a:xfrm>
            <a:off x="1311275" y="1447800"/>
            <a:ext cx="3324225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4. Генерал, командующий </a:t>
            </a:r>
          </a:p>
          <a:p>
            <a:pPr algn="ctr"/>
            <a:r>
              <a:rPr lang="ru-RU" sz="2000"/>
              <a:t>2-й армией после </a:t>
            </a:r>
          </a:p>
          <a:p>
            <a:pPr algn="ctr"/>
            <a:r>
              <a:rPr lang="ru-RU" sz="2000"/>
              <a:t>Бородинской битвы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1026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4274" name="Лист" r:id="rId3" imgW="4096151" imgH="3638862" progId="Excel.Sheet.8">
              <p:embed/>
            </p:oleObj>
          </a:graphicData>
        </a:graphic>
      </p:graphicFrame>
      <p:sp>
        <p:nvSpPr>
          <p:cNvPr id="542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4276" name="Picture 1028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4278" name="Text Box 1030"/>
          <p:cNvSpPr txBox="1">
            <a:spLocks noChangeArrowheads="1"/>
          </p:cNvSpPr>
          <p:nvPr/>
        </p:nvSpPr>
        <p:spPr bwMode="auto">
          <a:xfrm>
            <a:off x="1287463" y="1524000"/>
            <a:ext cx="3392487" cy="7778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5. Место последнего сраже-</a:t>
            </a:r>
          </a:p>
          <a:p>
            <a:pPr algn="ctr"/>
            <a:r>
              <a:rPr lang="ru-RU" sz="2000"/>
              <a:t>ния войны 1812 года.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3250" name="Лист" r:id="rId3" imgW="3981636" imgH="3638862" progId="Excel.Sheet.8">
              <p:embed/>
            </p:oleObj>
          </a:graphicData>
        </a:graphic>
      </p:graphicFrame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3252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43075" y="1584325"/>
            <a:ext cx="2674938" cy="7778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6. Место соединения </a:t>
            </a:r>
          </a:p>
          <a:p>
            <a:pPr algn="ctr"/>
            <a:r>
              <a:rPr lang="ru-RU" sz="2000"/>
              <a:t>Русских армий.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2226" name="Лист" r:id="rId3" imgW="4096151" imgH="3638862" progId="Excel.Sheet.8">
              <p:embed/>
            </p:oleObj>
          </a:graphicData>
        </a:graphic>
      </p:graphicFrame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2228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589088" y="1584325"/>
            <a:ext cx="3046412" cy="7778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7. Генерал, герой войны</a:t>
            </a:r>
          </a:p>
          <a:p>
            <a:pPr algn="ctr"/>
            <a:r>
              <a:rPr lang="ru-RU" sz="2000"/>
              <a:t>1812 года.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1202" name="Лист" r:id="rId3" imgW="3867483" imgH="3638862" progId="Excel.Sheet.8">
              <p:embed/>
            </p:oleObj>
          </a:graphicData>
        </a:graphic>
      </p:graphicFrame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1204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752600" y="1447800"/>
            <a:ext cx="1949450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8. Основатель </a:t>
            </a:r>
          </a:p>
          <a:p>
            <a:pPr algn="ctr"/>
            <a:r>
              <a:rPr lang="ru-RU" sz="2000"/>
              <a:t>партизанского</a:t>
            </a:r>
          </a:p>
          <a:p>
            <a:pPr algn="ctr"/>
            <a:r>
              <a:rPr lang="ru-RU" sz="2000"/>
              <a:t> движения.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0178" name="Лист" r:id="rId3" imgW="3981636" imgH="3638862" progId="Excel.Sheet.8">
              <p:embed/>
            </p:oleObj>
          </a:graphicData>
        </a:graphic>
      </p:graphicFrame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0180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644650" y="1736725"/>
            <a:ext cx="2722563" cy="4730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9. Пограничная река.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762000"/>
            <a:ext cx="3810000" cy="5943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      </a:t>
            </a:r>
            <a:r>
              <a:rPr lang="ru-RU" sz="2400" b="1">
                <a:solidFill>
                  <a:srgbClr val="FFFF00"/>
                </a:solidFill>
              </a:rPr>
              <a:t>После заключения Тильзитского мира Наполеон был близок к мировому      господству.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Ряд стран стали вассала-ми Франции, Австрия и Пруссия заключили с ней союзнические до-говоры.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Наполеон стремился на-нести решающий удар по  Англии,  но этому мешала Россия, не выполнявшая условий континентальной блокады. Война стала неизбежной.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1. Причины и начало войны.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47825" y="5883275"/>
            <a:ext cx="3203575" cy="89852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Наполеон-император</a:t>
            </a:r>
          </a:p>
          <a:p>
            <a:pPr algn="ctr"/>
            <a:r>
              <a:rPr lang="ru-RU"/>
              <a:t>Франции</a:t>
            </a:r>
          </a:p>
        </p:txBody>
      </p:sp>
      <p:pic>
        <p:nvPicPr>
          <p:cNvPr id="9224" name="Picture 8" descr="император"/>
          <p:cNvPicPr>
            <a:picLocks noChangeAspect="1" noChangeArrowheads="1"/>
          </p:cNvPicPr>
          <p:nvPr/>
        </p:nvPicPr>
        <p:blipFill>
          <a:blip r:embed="rId4">
            <a:lum bright="12000" contrast="6000"/>
          </a:blip>
          <a:srcRect/>
          <a:stretch>
            <a:fillRect/>
          </a:stretch>
        </p:blipFill>
        <p:spPr bwMode="auto">
          <a:xfrm>
            <a:off x="1524000" y="838200"/>
            <a:ext cx="3451225" cy="4941888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49154" name="Лист" r:id="rId3" imgW="3867483" imgH="3638862" progId="Excel.Sheet.8">
              <p:embed/>
            </p:oleObj>
          </a:graphicData>
        </a:graphic>
      </p:graphicFrame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9156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371600" y="1279525"/>
            <a:ext cx="2743200" cy="16922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10. Место командного </a:t>
            </a:r>
          </a:p>
          <a:p>
            <a:pPr algn="ctr"/>
            <a:r>
              <a:rPr lang="ru-RU" sz="2000"/>
              <a:t>Пункта Наполеона </a:t>
            </a:r>
          </a:p>
          <a:p>
            <a:pPr algn="ctr"/>
            <a:r>
              <a:rPr lang="ru-RU" sz="2000"/>
              <a:t>на Бородинском</a:t>
            </a:r>
          </a:p>
          <a:p>
            <a:pPr algn="ctr"/>
            <a:r>
              <a:rPr lang="ru-RU" sz="2000"/>
              <a:t>поле.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2" name="Object 0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79872" name="Лист" r:id="rId3" imgW="3753330" imgH="3638862" progId="Excel.Sheet.8">
              <p:embed/>
            </p:oleObj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8132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401763" y="1431925"/>
            <a:ext cx="3125787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11. Место отдыха и пере-</a:t>
            </a:r>
          </a:p>
          <a:p>
            <a:pPr algn="ctr"/>
            <a:r>
              <a:rPr lang="ru-RU" sz="2000"/>
              <a:t>группировки русской</a:t>
            </a:r>
          </a:p>
          <a:p>
            <a:pPr algn="ctr"/>
            <a:r>
              <a:rPr lang="ru-RU" sz="2000"/>
              <a:t>армии.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6" name="Object 0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80896" name="Лист" r:id="rId3" imgW="4105543" imgH="3638862" progId="Excel.Sheet.8">
              <p:embed/>
            </p:oleObj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7108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339850" y="1431925"/>
            <a:ext cx="3306763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12. Члены боевых отрядов</a:t>
            </a:r>
          </a:p>
          <a:p>
            <a:pPr algn="ctr"/>
            <a:r>
              <a:rPr lang="ru-RU" sz="2000"/>
              <a:t>составленных из</a:t>
            </a:r>
          </a:p>
          <a:p>
            <a:pPr algn="ctr"/>
            <a:r>
              <a:rPr lang="ru-RU" sz="2000"/>
              <a:t>местных жителей.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46082" name="Лист" r:id="rId3" imgW="3791260" imgH="3638862" progId="Excel.Sheet.8">
              <p:embed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6084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339850" y="1431925"/>
            <a:ext cx="3192463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13. Командир русской ба-</a:t>
            </a:r>
          </a:p>
          <a:p>
            <a:pPr algn="ctr"/>
            <a:r>
              <a:rPr lang="ru-RU" sz="2000"/>
              <a:t>тареи на Бородинском  </a:t>
            </a:r>
          </a:p>
          <a:p>
            <a:pPr algn="ctr"/>
            <a:r>
              <a:rPr lang="ru-RU" sz="2000"/>
              <a:t>поле.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292225" y="754063"/>
          <a:ext cx="7754938" cy="5915025"/>
        </p:xfrm>
        <a:graphic>
          <a:graphicData uri="http://schemas.openxmlformats.org/presentationml/2006/ole">
            <p:oleObj spid="_x0000_s45058" name="Лист" r:id="rId3" imgW="2876663" imgH="3638520" progId="Excel.Sheet.8">
              <p:embed/>
            </p:oleObj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5060" name="Picture 4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Задание на урок.</a:t>
            </a:r>
          </a:p>
        </p:txBody>
      </p:sp>
      <p:sp>
        <p:nvSpPr>
          <p:cNvPr id="59395" name="Rectangle 3" descr="Фиолетовый узор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7620000" cy="57150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6600" b="1">
                <a:solidFill>
                  <a:srgbClr val="FFFF00"/>
                </a:solidFill>
              </a:rPr>
              <a:t>Сформулируйте причины победы России в Отечественной войне 1812 года?</a:t>
            </a:r>
          </a:p>
        </p:txBody>
      </p:sp>
      <p:pic>
        <p:nvPicPr>
          <p:cNvPr id="59396" name="Picture 4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cnvt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363" y="4076700"/>
            <a:ext cx="1685925" cy="1265238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4450"/>
            <a:ext cx="7620000" cy="396875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</a:rPr>
              <a:t>7. </a:t>
            </a:r>
            <a:r>
              <a:rPr lang="en-US" sz="3200" b="1">
                <a:solidFill>
                  <a:srgbClr val="FFFF00"/>
                </a:solidFill>
              </a:rPr>
              <a:t>WWW-</a:t>
            </a:r>
            <a:r>
              <a:rPr lang="ru-RU" sz="3200" b="1">
                <a:solidFill>
                  <a:srgbClr val="FFFF00"/>
                </a:solidFill>
              </a:rPr>
              <a:t>ресурсы по теме.</a:t>
            </a:r>
          </a:p>
        </p:txBody>
      </p:sp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4167188" y="2997200"/>
            <a:ext cx="18827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1812</a:t>
            </a:r>
          </a:p>
        </p:txBody>
      </p:sp>
      <p:pic>
        <p:nvPicPr>
          <p:cNvPr id="61449" name="Picture 9" descr="cnvt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3063" y="1270000"/>
            <a:ext cx="1685925" cy="1265238"/>
          </a:xfrm>
          <a:prstGeom prst="rect">
            <a:avLst/>
          </a:prstGeom>
          <a:noFill/>
        </p:spPr>
      </p:pic>
      <p:pic>
        <p:nvPicPr>
          <p:cNvPr id="61450" name="Picture 10" descr="cnvt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4868863"/>
            <a:ext cx="1685925" cy="1265237"/>
          </a:xfrm>
          <a:prstGeom prst="rect">
            <a:avLst/>
          </a:prstGeom>
          <a:noFill/>
        </p:spPr>
      </p:pic>
      <p:pic>
        <p:nvPicPr>
          <p:cNvPr id="61451" name="Picture 11" descr="cnvt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84363" y="1270000"/>
            <a:ext cx="1685925" cy="1265238"/>
          </a:xfrm>
          <a:prstGeom prst="rect">
            <a:avLst/>
          </a:prstGeom>
          <a:noFill/>
        </p:spPr>
      </p:pic>
      <p:pic>
        <p:nvPicPr>
          <p:cNvPr id="61453" name="Picture 13" descr="cnvt5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24650" y="4076700"/>
            <a:ext cx="1685925" cy="1265238"/>
          </a:xfrm>
          <a:prstGeom prst="rect">
            <a:avLst/>
          </a:prstGeom>
          <a:noFill/>
        </p:spPr>
      </p:pic>
      <p:pic>
        <p:nvPicPr>
          <p:cNvPr id="61454" name="Picture 14" descr="cnvt4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3075" y="549275"/>
            <a:ext cx="1690688" cy="1268413"/>
          </a:xfrm>
          <a:prstGeom prst="rect">
            <a:avLst/>
          </a:prstGeom>
          <a:noFill/>
        </p:spPr>
      </p:pic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1189038" y="2633663"/>
            <a:ext cx="291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Проект 1812 год.</a:t>
            </a:r>
          </a:p>
          <a:p>
            <a:pPr algn="ctr"/>
            <a:r>
              <a:rPr lang="en-US" sz="1600">
                <a:solidFill>
                  <a:schemeClr val="bg1"/>
                </a:solidFill>
                <a:hlinkClick r:id="rId8"/>
              </a:rPr>
              <a:t>www.museum.ru/museum/1812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602038" y="1914525"/>
            <a:ext cx="3071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Храм Христа Спасителя.</a:t>
            </a:r>
          </a:p>
          <a:p>
            <a:pPr algn="ctr"/>
            <a:r>
              <a:rPr lang="en-US" sz="1600">
                <a:solidFill>
                  <a:schemeClr val="bg1"/>
                </a:solidFill>
                <a:hlinkClick r:id="rId12"/>
              </a:rPr>
              <a:t>www.xxc.ru/index.asp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300788" y="2633663"/>
            <a:ext cx="2509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Бородино.</a:t>
            </a:r>
          </a:p>
          <a:p>
            <a:pPr algn="ctr"/>
            <a:r>
              <a:rPr lang="en-US" sz="1600">
                <a:solidFill>
                  <a:schemeClr val="bg1"/>
                </a:solidFill>
                <a:hlinkClick r:id="rId4"/>
              </a:rPr>
              <a:t>www.museum.ru/borodino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1187450" y="5349875"/>
            <a:ext cx="299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Аракчеевский гренадер.</a:t>
            </a:r>
          </a:p>
          <a:p>
            <a:pPr algn="ctr"/>
            <a:r>
              <a:rPr lang="en-US" sz="1600">
                <a:solidFill>
                  <a:schemeClr val="bg1"/>
                </a:solidFill>
                <a:hlinkClick r:id="rId2"/>
              </a:rPr>
              <a:t>www.grenadier.agava.ru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049588" y="6165850"/>
            <a:ext cx="3959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Гусарский клуб.</a:t>
            </a:r>
          </a:p>
          <a:p>
            <a:pPr algn="ctr"/>
            <a:r>
              <a:rPr lang="en-US" sz="1600">
                <a:solidFill>
                  <a:schemeClr val="bg1"/>
                </a:solidFill>
                <a:hlinkClick r:id="rId6"/>
              </a:rPr>
              <a:t>http://kulichki.com/gusary/kruzhki/istoriya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907088" y="5226050"/>
            <a:ext cx="3255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Военно-исторический </a:t>
            </a:r>
          </a:p>
          <a:p>
            <a:pPr algn="ctr"/>
            <a:r>
              <a:rPr lang="ru-RU" sz="2000">
                <a:solidFill>
                  <a:schemeClr val="bg1"/>
                </a:solidFill>
              </a:rPr>
              <a:t>журнал «Сержант».</a:t>
            </a:r>
          </a:p>
          <a:p>
            <a:pPr algn="ctr"/>
            <a:r>
              <a:rPr lang="en-US" sz="1600">
                <a:solidFill>
                  <a:schemeClr val="bg1"/>
                </a:solidFill>
                <a:hlinkClick r:id="rId10"/>
              </a:rPr>
              <a:t>http://sergeant.genstab.ru/serg.htm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1.  Причины и начало войны.</a:t>
            </a:r>
          </a:p>
        </p:txBody>
      </p:sp>
      <p:graphicFrame>
        <p:nvGraphicFramePr>
          <p:cNvPr id="77824" name="Object 0"/>
          <p:cNvGraphicFramePr>
            <a:graphicFrameLocks noChangeAspect="1"/>
          </p:cNvGraphicFramePr>
          <p:nvPr/>
        </p:nvGraphicFramePr>
        <p:xfrm>
          <a:off x="1371600" y="1797050"/>
          <a:ext cx="7620000" cy="4908550"/>
        </p:xfrm>
        <a:graphic>
          <a:graphicData uri="http://schemas.openxmlformats.org/presentationml/2006/ole">
            <p:oleObj spid="_x0000_s77824" name="Диаграмма" r:id="rId4" imgW="9525294" imgH="5496130" progId="Excel.Chart.8">
              <p:embed/>
            </p:oleObj>
          </a:graphicData>
        </a:graphic>
      </p:graphicFrame>
      <p:sp>
        <p:nvSpPr>
          <p:cNvPr id="2662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762000"/>
            <a:ext cx="7772400" cy="1066800"/>
          </a:xfrm>
          <a:blipFill dpi="0" rotWithShape="0">
            <a:blip r:embed="rId5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1.На основе диаграммы сравните военное - экономический потенциал России и Франции?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3188"/>
            <a:ext cx="7620000" cy="66024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60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685800"/>
            <a:ext cx="3886200" cy="12954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Летом 1812 г. французская ар-мия численностью 600 000 человек сосредоточилась на территории Польши.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1. Причины и начало войны.</a:t>
            </a:r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2743200" y="1752600"/>
            <a:ext cx="1344613" cy="2720975"/>
            <a:chOff x="1776" y="2016"/>
            <a:chExt cx="847" cy="1714"/>
          </a:xfrm>
        </p:grpSpPr>
        <p:pic>
          <p:nvPicPr>
            <p:cNvPr id="25609" name="Picture 9" descr="француз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6" y="2016"/>
              <a:ext cx="815" cy="1248"/>
            </a:xfrm>
            <a:prstGeom prst="rect">
              <a:avLst/>
            </a:prstGeom>
            <a:noFill/>
          </p:spPr>
        </p:pic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1824" y="3072"/>
              <a:ext cx="799" cy="65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Великая </a:t>
              </a:r>
            </a:p>
            <a:p>
              <a:pPr algn="ctr"/>
              <a:r>
                <a:rPr lang="ru-RU" sz="2000"/>
                <a:t>Армия</a:t>
              </a:r>
            </a:p>
            <a:p>
              <a:pPr algn="ctr"/>
              <a:r>
                <a:rPr lang="ru-RU" sz="2000"/>
                <a:t>600 000</a:t>
              </a:r>
            </a:p>
          </p:txBody>
        </p: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4737100" y="2895600"/>
            <a:ext cx="3803650" cy="1828800"/>
            <a:chOff x="2984" y="1776"/>
            <a:chExt cx="2396" cy="1152"/>
          </a:xfrm>
        </p:grpSpPr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2984" y="1776"/>
              <a:ext cx="1720" cy="1152"/>
              <a:chOff x="3147" y="1680"/>
              <a:chExt cx="1720" cy="1152"/>
            </a:xfrm>
          </p:grpSpPr>
          <p:pic>
            <p:nvPicPr>
              <p:cNvPr id="25606" name="Picture 6" descr="русский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47" y="1680"/>
                <a:ext cx="693" cy="1152"/>
              </a:xfrm>
              <a:prstGeom prst="rect">
                <a:avLst/>
              </a:prstGeom>
              <a:noFill/>
            </p:spPr>
          </p:pic>
          <p:sp>
            <p:nvSpPr>
              <p:cNvPr id="25614" name="Text Box 14"/>
              <p:cNvSpPr txBox="1">
                <a:spLocks noChangeArrowheads="1"/>
              </p:cNvSpPr>
              <p:nvPr/>
            </p:nvSpPr>
            <p:spPr bwMode="auto">
              <a:xfrm>
                <a:off x="3792" y="2174"/>
                <a:ext cx="1075" cy="466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II</a:t>
                </a:r>
                <a:r>
                  <a:rPr lang="ru-RU" sz="2000"/>
                  <a:t>.Багратион</a:t>
                </a:r>
              </a:p>
              <a:p>
                <a:pPr algn="ctr"/>
                <a:r>
                  <a:rPr lang="ru-RU" sz="2000"/>
                  <a:t>49 000</a:t>
                </a:r>
              </a:p>
            </p:txBody>
          </p:sp>
        </p:grpSp>
        <p:pic>
          <p:nvPicPr>
            <p:cNvPr id="25618" name="Picture 18" descr="bagration"/>
            <p:cNvPicPr>
              <a:picLocks noChangeAspect="1" noChangeArrowheads="1"/>
            </p:cNvPicPr>
            <p:nvPr/>
          </p:nvPicPr>
          <p:blipFill>
            <a:blip r:embed="rId7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4704" y="2112"/>
              <a:ext cx="676" cy="815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4343400" y="1600200"/>
            <a:ext cx="4579938" cy="1828800"/>
            <a:chOff x="2736" y="864"/>
            <a:chExt cx="2885" cy="1152"/>
          </a:xfrm>
        </p:grpSpPr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2736" y="864"/>
              <a:ext cx="2159" cy="1152"/>
              <a:chOff x="2763" y="864"/>
              <a:chExt cx="2159" cy="1152"/>
            </a:xfrm>
          </p:grpSpPr>
          <p:pic>
            <p:nvPicPr>
              <p:cNvPr id="25605" name="Picture 5" descr="русский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63" y="864"/>
                <a:ext cx="693" cy="1152"/>
              </a:xfrm>
              <a:prstGeom prst="rect">
                <a:avLst/>
              </a:prstGeom>
              <a:noFill/>
            </p:spPr>
          </p:pic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3360" y="1344"/>
                <a:ext cx="1562" cy="46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I</a:t>
                </a:r>
                <a:r>
                  <a:rPr lang="ru-RU" sz="2000"/>
                  <a:t>.Барклай де Толли</a:t>
                </a:r>
              </a:p>
              <a:p>
                <a:pPr algn="ctr"/>
                <a:r>
                  <a:rPr lang="ru-RU" sz="2000"/>
                  <a:t>110 000</a:t>
                </a:r>
              </a:p>
            </p:txBody>
          </p:sp>
        </p:grpSp>
        <p:pic>
          <p:nvPicPr>
            <p:cNvPr id="25620" name="Picture 20" descr="barkla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44" y="1152"/>
              <a:ext cx="677" cy="816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5257800" y="4343400"/>
            <a:ext cx="3665538" cy="1828800"/>
            <a:chOff x="3312" y="2688"/>
            <a:chExt cx="2309" cy="1152"/>
          </a:xfrm>
        </p:grpSpPr>
        <p:pic>
          <p:nvPicPr>
            <p:cNvPr id="25607" name="Picture 7" descr="русский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688"/>
              <a:ext cx="693" cy="1152"/>
            </a:xfrm>
            <a:prstGeom prst="rect">
              <a:avLst/>
            </a:prstGeom>
            <a:noFill/>
          </p:spPr>
        </p:pic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3840" y="3182"/>
              <a:ext cx="1068" cy="46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III</a:t>
              </a:r>
              <a:r>
                <a:rPr lang="ru-RU" sz="2000"/>
                <a:t>.Тормасов</a:t>
              </a:r>
            </a:p>
            <a:p>
              <a:pPr algn="ctr"/>
              <a:r>
                <a:rPr lang="ru-RU" sz="2000"/>
                <a:t>45 000</a:t>
              </a:r>
            </a:p>
          </p:txBody>
        </p:sp>
        <p:pic>
          <p:nvPicPr>
            <p:cNvPr id="25622" name="Picture 22" descr="tormasov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44" y="2976"/>
              <a:ext cx="677" cy="816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  <p:sp>
        <p:nvSpPr>
          <p:cNvPr id="25624" name="Rectangle 24" descr="Фиолетовый узор"/>
          <p:cNvSpPr>
            <a:spLocks noChangeArrowheads="1"/>
          </p:cNvSpPr>
          <p:nvPr/>
        </p:nvSpPr>
        <p:spPr bwMode="auto">
          <a:xfrm>
            <a:off x="5029200" y="685800"/>
            <a:ext cx="3886200" cy="1295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Наполеон рассчитывал в при-граничном сражении раз-бить противника и продик-товать условия мира.</a:t>
            </a:r>
          </a:p>
        </p:txBody>
      </p:sp>
      <p:sp>
        <p:nvSpPr>
          <p:cNvPr id="25625" name="Rectangle 25" descr="Фиолетовый узор"/>
          <p:cNvSpPr>
            <a:spLocks noChangeArrowheads="1"/>
          </p:cNvSpPr>
          <p:nvPr/>
        </p:nvSpPr>
        <p:spPr bwMode="auto">
          <a:xfrm>
            <a:off x="5029200" y="685800"/>
            <a:ext cx="3886200" cy="1295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Русские не зная планов Наполеона разбили армию на 3 группы и расположили их вдоль всей границы.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24" grpId="0" animBg="1" autoUpdateAnimBg="0"/>
      <p:bldP spid="2562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гесс смолен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87375"/>
            <a:ext cx="5105400" cy="31464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1747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810000"/>
            <a:ext cx="7772400" cy="2895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Под Смоленском развернулось ожесточенное сражение. Французы, потеряв 20 000 солдат,  заняли город только тогда , когда русское командование сочло его дальнейшую оборону бессмысленной и отдало приказ возобновить отступление.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2. Смоленское сражение.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371600" y="1447800"/>
            <a:ext cx="2205038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П. Гесс.</a:t>
            </a:r>
          </a:p>
          <a:p>
            <a:pPr algn="ctr"/>
            <a:r>
              <a:rPr lang="ru-RU"/>
              <a:t>Сражение под</a:t>
            </a:r>
          </a:p>
          <a:p>
            <a:pPr algn="ctr"/>
            <a:r>
              <a:rPr lang="ru-RU"/>
              <a:t>Смоленском</a:t>
            </a:r>
          </a:p>
          <a:p>
            <a:pPr algn="ctr"/>
            <a:r>
              <a:rPr lang="ru-RU"/>
              <a:t>5 августа.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762000"/>
            <a:ext cx="3886200" cy="5943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Общественность требовала назначение главнокомандующим русской армии популярного в народе генерала, князя М.И. Кутузова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2. Смоленское сражение.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77988" y="5518150"/>
            <a:ext cx="2970212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Кутузов принимает</a:t>
            </a:r>
          </a:p>
          <a:p>
            <a:pPr algn="ctr"/>
            <a:r>
              <a:rPr lang="ru-RU"/>
              <a:t>парад под</a:t>
            </a:r>
          </a:p>
          <a:p>
            <a:pPr algn="ctr"/>
            <a:r>
              <a:rPr lang="ru-RU"/>
              <a:t>Царево-Займище.</a:t>
            </a:r>
          </a:p>
        </p:txBody>
      </p:sp>
      <p:pic>
        <p:nvPicPr>
          <p:cNvPr id="29702" name="Picture 6" descr="кутузов-главк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1588" y="838200"/>
            <a:ext cx="3848100" cy="47244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nv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4079875" cy="50292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762000"/>
            <a:ext cx="3810000" cy="5943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Неожиданно для всех новый главнокомандующий объявил действия Барк-лая де Толли верными и продолжил отступление, в по-исках места для генерального сражения, пока не остановился в 110 км от Москвы, около деревни Бородино.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 Бородинская битва.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09800" y="6096000"/>
            <a:ext cx="2279650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М. И. Кутузов.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768</TotalTime>
  <Words>1057</Words>
  <Application>Microsoft PowerPoint</Application>
  <PresentationFormat>Экран (4:3)</PresentationFormat>
  <Paragraphs>196</Paragraphs>
  <Slides>46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6" baseType="lpstr">
      <vt:lpstr>Times New Roman</vt:lpstr>
      <vt:lpstr>Arial Black</vt:lpstr>
      <vt:lpstr>Wingdings</vt:lpstr>
      <vt:lpstr>Tahoma</vt:lpstr>
      <vt:lpstr>Arial</vt:lpstr>
      <vt:lpstr>Lucida Sans</vt:lpstr>
      <vt:lpstr>Оформление по умолчанию</vt:lpstr>
      <vt:lpstr>Салют</vt:lpstr>
      <vt:lpstr>Диаграмма Microsoft Excel</vt:lpstr>
      <vt:lpstr>Лист Microsoft Excel</vt:lpstr>
      <vt:lpstr>Слайд 1</vt:lpstr>
      <vt:lpstr>План урока:</vt:lpstr>
      <vt:lpstr>Задание на урок.</vt:lpstr>
      <vt:lpstr>1. Причины и начало войны.</vt:lpstr>
      <vt:lpstr>1.  Причины и начало войны.</vt:lpstr>
      <vt:lpstr>1. Причины и начало войны.</vt:lpstr>
      <vt:lpstr>2. Смоленское сражение.</vt:lpstr>
      <vt:lpstr>2. Смоленское сражение.</vt:lpstr>
      <vt:lpstr>3. Бородинская битва.</vt:lpstr>
      <vt:lpstr>3. Бородинская битва.</vt:lpstr>
      <vt:lpstr>3. Бородинская битва.</vt:lpstr>
      <vt:lpstr>3. Бородинская битва.</vt:lpstr>
      <vt:lpstr>3. Бородинская битва.</vt:lpstr>
      <vt:lpstr>3. Бородинская битва.</vt:lpstr>
      <vt:lpstr>4. Тарутинский маневр.</vt:lpstr>
      <vt:lpstr>4. Тарутинский маневр.</vt:lpstr>
      <vt:lpstr>4. Тарутинский маневр.</vt:lpstr>
      <vt:lpstr>4. Тарутинский маневр.</vt:lpstr>
      <vt:lpstr>5. Партизанское движение.</vt:lpstr>
      <vt:lpstr>5. Партизанское движение.</vt:lpstr>
      <vt:lpstr>Слайд 21</vt:lpstr>
      <vt:lpstr>Слайд 22</vt:lpstr>
      <vt:lpstr>Слайд 23</vt:lpstr>
      <vt:lpstr>Слайд 24</vt:lpstr>
      <vt:lpstr>Слайд 25</vt:lpstr>
      <vt:lpstr>Слайд 26</vt:lpstr>
      <vt:lpstr>Багратион              Петр                 Иванович</vt:lpstr>
      <vt:lpstr>6. Гибель «Великой армии».</vt:lpstr>
      <vt:lpstr>6. Гибель «Великой армии».</vt:lpstr>
      <vt:lpstr>Закрепление.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Задание на урок.</vt:lpstr>
      <vt:lpstr>7. WWW-ресурсы по теме.</vt:lpstr>
    </vt:vector>
  </TitlesOfParts>
  <Company>Школа 46 ЮЗАО Москва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145</cp:revision>
  <dcterms:created xsi:type="dcterms:W3CDTF">2000-07-12T11:32:57Z</dcterms:created>
  <dcterms:modified xsi:type="dcterms:W3CDTF">2011-12-03T15:28:09Z</dcterms:modified>
</cp:coreProperties>
</file>